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80" r:id="rId5"/>
    <p:sldId id="258" r:id="rId6"/>
    <p:sldId id="259" r:id="rId7"/>
    <p:sldId id="260" r:id="rId8"/>
    <p:sldId id="261" r:id="rId9"/>
    <p:sldId id="264" r:id="rId10"/>
    <p:sldId id="263" r:id="rId11"/>
    <p:sldId id="265" r:id="rId12"/>
    <p:sldId id="267" r:id="rId13"/>
    <p:sldId id="266" r:id="rId14"/>
    <p:sldId id="268" r:id="rId15"/>
    <p:sldId id="282" r:id="rId16"/>
    <p:sldId id="283" r:id="rId17"/>
    <p:sldId id="272" r:id="rId18"/>
    <p:sldId id="273" r:id="rId19"/>
    <p:sldId id="274" r:id="rId20"/>
    <p:sldId id="276" r:id="rId21"/>
    <p:sldId id="278" r:id="rId22"/>
    <p:sldId id="279" r:id="rId23"/>
    <p:sldId id="284" r:id="rId24"/>
    <p:sldId id="287" r:id="rId25"/>
    <p:sldId id="288" r:id="rId26"/>
    <p:sldId id="289" r:id="rId27"/>
    <p:sldId id="2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154" d="100"/>
          <a:sy n="154" d="100"/>
        </p:scale>
        <p:origin x="276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52B0-A620-F743-A656-5DBCEA40C4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ABE031-C4CC-8D4C-B567-AB2BC9363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80D7FF-23E5-5A47-971C-47D9E44A7884}"/>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EB8F96C6-739A-7C44-9E07-5A72C2BEB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47F3A-ADE9-FF49-8B5B-3453E476453B}"/>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236698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25DAF-0E44-9C4D-B6D0-52254CC7F9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8EF93C-5524-8648-A66E-3E55D3C4C6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280B7-020A-104C-A3B1-004FD27BB0BE}"/>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66950AB8-C844-0C4A-BCDC-7C5337185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DC8AD-6D3D-BA4B-8E6E-E4CBE78054C8}"/>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279176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84818-75FD-1F4F-B723-7D1C1FECEE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1E9B8-A7BC-1C43-94EE-70167EBD95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4A303-5DED-4D4D-8E2F-C08EC5FA3549}"/>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0EEDC61B-CA16-3C4C-ADA8-A046AA06F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9BE0C-281F-764C-BAF3-056E9EFB7DFE}"/>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155528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8854-8DAF-A542-92CB-880239FE11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950C46-2643-AA43-B302-2E66F850CF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D5E200-2B79-3241-9BB0-C819BB7B93E1}"/>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68C23E4D-26EB-1845-8D09-71AE3274C9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27120-91B5-B94D-8FF6-A71384B97157}"/>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130228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37149-AA38-A345-9C27-7C8D8D626D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B6B2D4-CC78-E04F-A7EA-A549817665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21A40D-5A42-FD47-91B1-8298D143D540}"/>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1EE9E4C6-97D0-354E-A836-45E8DB746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708AB-A80F-C541-9AC7-09F674B8809A}"/>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3486041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E5929-855C-5E47-A827-4C8CE60717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1AC2F-36CC-F54E-9E6D-70975F0CCD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1D7542-3B40-7845-B60A-E5E765294B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06341-87D1-D040-B09E-EFB89E477173}"/>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6" name="Footer Placeholder 5">
            <a:extLst>
              <a:ext uri="{FF2B5EF4-FFF2-40B4-BE49-F238E27FC236}">
                <a16:creationId xmlns:a16="http://schemas.microsoft.com/office/drawing/2014/main" id="{A4B9F908-8F02-E745-BFFC-857E2171AF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D4665-ACFA-5246-9A92-634156D4987C}"/>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226891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093E3-0057-B542-BF81-9B60097719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C6D812-242D-E645-9791-EAD3993915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DB1252-58A2-8D48-8926-931308A0B4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6E75FB-1399-3441-8AC5-200FAAD10F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318226-313E-FE42-9491-2A3FF1939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209739-420F-8249-BB54-C6A6B7168CFB}"/>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8" name="Footer Placeholder 7">
            <a:extLst>
              <a:ext uri="{FF2B5EF4-FFF2-40B4-BE49-F238E27FC236}">
                <a16:creationId xmlns:a16="http://schemas.microsoft.com/office/drawing/2014/main" id="{26761533-04BD-ED43-97B5-856C5120C3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79A3B0-E1C3-8343-8194-C0F0879BF76F}"/>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413830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8CF04-C68D-6242-B1C3-D29A0F75C7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85B2A7-22F2-A449-BD89-16A85A8F1BAA}"/>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4" name="Footer Placeholder 3">
            <a:extLst>
              <a:ext uri="{FF2B5EF4-FFF2-40B4-BE49-F238E27FC236}">
                <a16:creationId xmlns:a16="http://schemas.microsoft.com/office/drawing/2014/main" id="{DEC297BA-DBA2-CB4D-BF8E-C042483177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2FD6B7-4DF1-A143-8F71-7A8C7144B1BA}"/>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344249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F6F938-2DA0-D043-AB48-D993CB01DFB0}"/>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3" name="Footer Placeholder 2">
            <a:extLst>
              <a:ext uri="{FF2B5EF4-FFF2-40B4-BE49-F238E27FC236}">
                <a16:creationId xmlns:a16="http://schemas.microsoft.com/office/drawing/2014/main" id="{EBFFFDEF-1F42-B548-B78D-FFEB8201FC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29E706-5DD5-0548-8EDF-3069230800F2}"/>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173372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60287-0833-0E4C-83CA-0C4790533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1884C5-E87F-D440-8253-C377932200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D80361-D793-114D-AF93-ECCC570CC3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35F12-CCAC-1443-8819-C13456208256}"/>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6" name="Footer Placeholder 5">
            <a:extLst>
              <a:ext uri="{FF2B5EF4-FFF2-40B4-BE49-F238E27FC236}">
                <a16:creationId xmlns:a16="http://schemas.microsoft.com/office/drawing/2014/main" id="{3F2D5FBB-CC95-5345-9CA5-B338DF1BD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A963F-2A8B-C544-8131-0F4AA4B58061}"/>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135513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A67AD-8ECF-9F4D-90D9-F8DB0B15EC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19A750-3ED1-5F4C-B194-F18EB590E3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8E30FC-AA7C-7845-B817-7F63213A0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5C32D-251F-B24C-AF41-F8CA565CC68A}"/>
              </a:ext>
            </a:extLst>
          </p:cNvPr>
          <p:cNvSpPr>
            <a:spLocks noGrp="1"/>
          </p:cNvSpPr>
          <p:nvPr>
            <p:ph type="dt" sz="half" idx="10"/>
          </p:nvPr>
        </p:nvSpPr>
        <p:spPr/>
        <p:txBody>
          <a:bodyPr/>
          <a:lstStyle/>
          <a:p>
            <a:fld id="{6F3BFA3A-14A0-4D40-A412-619F690D71B5}" type="datetimeFigureOut">
              <a:rPr lang="en-US" smtClean="0"/>
              <a:t>1/12/2022</a:t>
            </a:fld>
            <a:endParaRPr lang="en-US"/>
          </a:p>
        </p:txBody>
      </p:sp>
      <p:sp>
        <p:nvSpPr>
          <p:cNvPr id="6" name="Footer Placeholder 5">
            <a:extLst>
              <a:ext uri="{FF2B5EF4-FFF2-40B4-BE49-F238E27FC236}">
                <a16:creationId xmlns:a16="http://schemas.microsoft.com/office/drawing/2014/main" id="{E926FC29-70B2-364B-BD10-DA3B09626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06425C-1573-AF47-BD3A-06CFAD3A5789}"/>
              </a:ext>
            </a:extLst>
          </p:cNvPr>
          <p:cNvSpPr>
            <a:spLocks noGrp="1"/>
          </p:cNvSpPr>
          <p:nvPr>
            <p:ph type="sldNum" sz="quarter" idx="12"/>
          </p:nvPr>
        </p:nvSpPr>
        <p:spPr/>
        <p:txBody>
          <a:bodyPr/>
          <a:lstStyle/>
          <a:p>
            <a:fld id="{1F884CD1-41F1-4948-A315-D3AEDF49DBA3}" type="slidenum">
              <a:rPr lang="en-US" smtClean="0"/>
              <a:t>‹#›</a:t>
            </a:fld>
            <a:endParaRPr lang="en-US"/>
          </a:p>
        </p:txBody>
      </p:sp>
    </p:spTree>
    <p:extLst>
      <p:ext uri="{BB962C8B-B14F-4D97-AF65-F5344CB8AC3E}">
        <p14:creationId xmlns:p14="http://schemas.microsoft.com/office/powerpoint/2010/main" val="229572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9CA388-C4F2-254B-9C47-F330B8FB5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705847-11E8-DF48-841B-0998CD93DF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63661-8BBC-A948-ABF1-62449E8BC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BFA3A-14A0-4D40-A412-619F690D71B5}" type="datetimeFigureOut">
              <a:rPr lang="en-US" smtClean="0"/>
              <a:t>1/12/2022</a:t>
            </a:fld>
            <a:endParaRPr lang="en-US"/>
          </a:p>
        </p:txBody>
      </p:sp>
      <p:sp>
        <p:nvSpPr>
          <p:cNvPr id="5" name="Footer Placeholder 4">
            <a:extLst>
              <a:ext uri="{FF2B5EF4-FFF2-40B4-BE49-F238E27FC236}">
                <a16:creationId xmlns:a16="http://schemas.microsoft.com/office/drawing/2014/main" id="{0E1EE566-CD81-3E47-8E07-E5388CFE82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DBAB47-7498-B640-967F-616C655153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84CD1-41F1-4948-A315-D3AEDF49DBA3}" type="slidenum">
              <a:rPr lang="en-US" smtClean="0"/>
              <a:t>‹#›</a:t>
            </a:fld>
            <a:endParaRPr lang="en-US"/>
          </a:p>
        </p:txBody>
      </p:sp>
    </p:spTree>
    <p:extLst>
      <p:ext uri="{BB962C8B-B14F-4D97-AF65-F5344CB8AC3E}">
        <p14:creationId xmlns:p14="http://schemas.microsoft.com/office/powerpoint/2010/main" val="460677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7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85476-2CA3-D040-9096-8F521674EE41}"/>
              </a:ext>
            </a:extLst>
          </p:cNvPr>
          <p:cNvSpPr>
            <a:spLocks noGrp="1"/>
          </p:cNvSpPr>
          <p:nvPr>
            <p:ph type="ctrTitle"/>
          </p:nvPr>
        </p:nvSpPr>
        <p:spPr>
          <a:xfrm>
            <a:off x="1524000" y="2235200"/>
            <a:ext cx="9144000" cy="2387600"/>
          </a:xfrm>
        </p:spPr>
        <p:txBody>
          <a:bodyPr>
            <a:normAutofit fontScale="90000"/>
          </a:bodyPr>
          <a:lstStyle/>
          <a:p>
            <a:r>
              <a:rPr lang="en-US" b="1" dirty="0">
                <a:latin typeface="Segoe Print" panose="02000800000000000000" pitchFamily="2" charset="0"/>
              </a:rPr>
              <a:t>ENJOYING TEAMWORK WITH HIGH STANDARDS OF INTEGRITY AND LOYALTY</a:t>
            </a:r>
          </a:p>
        </p:txBody>
      </p:sp>
    </p:spTree>
    <p:extLst>
      <p:ext uri="{BB962C8B-B14F-4D97-AF65-F5344CB8AC3E}">
        <p14:creationId xmlns:p14="http://schemas.microsoft.com/office/powerpoint/2010/main" val="6741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6D6E88-3E25-1140-AE2F-0D388A207C8B}"/>
              </a:ext>
            </a:extLst>
          </p:cNvPr>
          <p:cNvSpPr>
            <a:spLocks noGrp="1"/>
          </p:cNvSpPr>
          <p:nvPr>
            <p:ph idx="1"/>
          </p:nvPr>
        </p:nvSpPr>
        <p:spPr>
          <a:xfrm>
            <a:off x="1273629" y="987425"/>
            <a:ext cx="10081759" cy="4873625"/>
          </a:xfrm>
        </p:spPr>
        <p:txBody>
          <a:bodyPr>
            <a:normAutofit fontScale="92500" lnSpcReduction="10000"/>
          </a:bodyPr>
          <a:lstStyle/>
          <a:p>
            <a:pPr marL="0" indent="0" algn="ctr">
              <a:buNone/>
            </a:pPr>
            <a:r>
              <a:rPr lang="en-US" sz="3900" dirty="0">
                <a:latin typeface="Century Gothic" panose="020B0502020202020204" pitchFamily="34" charset="0"/>
              </a:rPr>
              <a:t>“Place for yourself a high standard, and earnestly strive to reach it.” </a:t>
            </a:r>
          </a:p>
          <a:p>
            <a:pPr marL="0" indent="0" algn="ctr">
              <a:buNone/>
            </a:pPr>
            <a:r>
              <a:rPr lang="en-US" sz="3000" dirty="0">
                <a:latin typeface="Century Gothic" panose="020B0502020202020204" pitchFamily="34" charset="0"/>
              </a:rPr>
              <a:t>CSA 51.6</a:t>
            </a:r>
          </a:p>
          <a:p>
            <a:pPr marL="0" indent="0" algn="ctr">
              <a:buNone/>
            </a:pPr>
            <a:br>
              <a:rPr lang="en-US" dirty="0">
                <a:latin typeface="Century Gothic" panose="020B0502020202020204" pitchFamily="34" charset="0"/>
              </a:rPr>
            </a:br>
            <a:br>
              <a:rPr lang="en-US" dirty="0">
                <a:latin typeface="Century Gothic" panose="020B0502020202020204" pitchFamily="34" charset="0"/>
              </a:rPr>
            </a:br>
            <a:endParaRPr lang="en-US" dirty="0">
              <a:latin typeface="Century Gothic" panose="020B0502020202020204" pitchFamily="34" charset="0"/>
            </a:endParaRPr>
          </a:p>
          <a:p>
            <a:pPr marL="0" indent="0" algn="ctr">
              <a:buNone/>
            </a:pPr>
            <a:r>
              <a:rPr lang="en-US" sz="3900" dirty="0">
                <a:latin typeface="Century Gothic" panose="020B0502020202020204" pitchFamily="34" charset="0"/>
              </a:rPr>
              <a:t>“You should be content with no mean attainments. Aim high, and spare no pains to reach the standard. “ </a:t>
            </a:r>
          </a:p>
          <a:p>
            <a:pPr marL="0" indent="0" algn="ctr">
              <a:buNone/>
            </a:pPr>
            <a:r>
              <a:rPr lang="en-US" sz="3000" dirty="0">
                <a:latin typeface="Century Gothic" panose="020B0502020202020204" pitchFamily="34" charset="0"/>
              </a:rPr>
              <a:t>CSA 64</a:t>
            </a:r>
          </a:p>
          <a:p>
            <a:endParaRPr lang="en-US" dirty="0"/>
          </a:p>
        </p:txBody>
      </p:sp>
    </p:spTree>
    <p:extLst>
      <p:ext uri="{BB962C8B-B14F-4D97-AF65-F5344CB8AC3E}">
        <p14:creationId xmlns:p14="http://schemas.microsoft.com/office/powerpoint/2010/main" val="240574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FB418-785B-684B-947C-7DFEE0673650}"/>
              </a:ext>
            </a:extLst>
          </p:cNvPr>
          <p:cNvSpPr>
            <a:spLocks noGrp="1"/>
          </p:cNvSpPr>
          <p:nvPr>
            <p:ph idx="1"/>
          </p:nvPr>
        </p:nvSpPr>
        <p:spPr>
          <a:xfrm>
            <a:off x="3009900" y="1237796"/>
            <a:ext cx="6172200" cy="4873625"/>
          </a:xfrm>
        </p:spPr>
        <p:txBody>
          <a:bodyPr/>
          <a:lstStyle/>
          <a:p>
            <a:pPr marL="0" indent="0" algn="r">
              <a:buNone/>
            </a:pPr>
            <a:endParaRPr lang="en-US" sz="3600" dirty="0"/>
          </a:p>
          <a:p>
            <a:pPr marL="0" indent="0" algn="r">
              <a:buNone/>
            </a:pPr>
            <a:r>
              <a:rPr lang="en-US" sz="3600" dirty="0">
                <a:latin typeface="Century Gothic" panose="020B0502020202020204" pitchFamily="34" charset="0"/>
              </a:rPr>
              <a:t>God will accept only those who are determined to aim high. He places every human agent under obligation to do the best.” </a:t>
            </a:r>
          </a:p>
          <a:p>
            <a:pPr marL="0" indent="0" algn="r">
              <a:buNone/>
            </a:pPr>
            <a:r>
              <a:rPr lang="en-US" sz="2800" dirty="0"/>
              <a:t>COL 330</a:t>
            </a:r>
          </a:p>
        </p:txBody>
      </p:sp>
    </p:spTree>
    <p:extLst>
      <p:ext uri="{BB962C8B-B14F-4D97-AF65-F5344CB8AC3E}">
        <p14:creationId xmlns:p14="http://schemas.microsoft.com/office/powerpoint/2010/main" val="158941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14FBF-6217-F94B-ABD5-2CD069C35DD6}"/>
              </a:ext>
            </a:extLst>
          </p:cNvPr>
          <p:cNvSpPr>
            <a:spLocks noGrp="1"/>
          </p:cNvSpPr>
          <p:nvPr>
            <p:ph idx="1"/>
          </p:nvPr>
        </p:nvSpPr>
        <p:spPr>
          <a:xfrm>
            <a:off x="1765073" y="1357540"/>
            <a:ext cx="6172200" cy="4873625"/>
          </a:xfrm>
        </p:spPr>
        <p:txBody>
          <a:bodyPr/>
          <a:lstStyle/>
          <a:p>
            <a:pPr marL="0" indent="0" algn="r">
              <a:buNone/>
            </a:pPr>
            <a:r>
              <a:rPr lang="en-US" dirty="0"/>
              <a:t>Remember that you will never reach a higher standard than you yourself set. Then set your mark high, and step by step, even though it be by painful effort, by self-denial and sacrifice, ascend the whole length of the ladder of progress” </a:t>
            </a:r>
          </a:p>
          <a:p>
            <a:pPr marL="0" indent="0" algn="r">
              <a:buNone/>
            </a:pPr>
            <a:r>
              <a:rPr lang="en-US" sz="2800" dirty="0"/>
              <a:t>COL 331</a:t>
            </a:r>
          </a:p>
        </p:txBody>
      </p:sp>
    </p:spTree>
    <p:extLst>
      <p:ext uri="{BB962C8B-B14F-4D97-AF65-F5344CB8AC3E}">
        <p14:creationId xmlns:p14="http://schemas.microsoft.com/office/powerpoint/2010/main" val="382703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2119D6-83FB-5A45-B26C-BE75ED34C6C7}"/>
              </a:ext>
            </a:extLst>
          </p:cNvPr>
          <p:cNvSpPr>
            <a:spLocks noGrp="1"/>
          </p:cNvSpPr>
          <p:nvPr>
            <p:ph idx="1"/>
          </p:nvPr>
        </p:nvSpPr>
        <p:spPr>
          <a:xfrm>
            <a:off x="524102" y="758825"/>
            <a:ext cx="10383384" cy="4873625"/>
          </a:xfrm>
        </p:spPr>
        <p:txBody>
          <a:bodyPr>
            <a:normAutofit fontScale="92500" lnSpcReduction="10000"/>
          </a:bodyPr>
          <a:lstStyle/>
          <a:p>
            <a:endParaRPr lang="en-US" dirty="0"/>
          </a:p>
          <a:p>
            <a:pPr marL="0" indent="0">
              <a:buNone/>
            </a:pPr>
            <a:r>
              <a:rPr lang="en-US" dirty="0">
                <a:latin typeface="Century Gothic" panose="020B0502020202020204" pitchFamily="34" charset="0"/>
              </a:rPr>
              <a:t> </a:t>
            </a:r>
          </a:p>
          <a:p>
            <a:pPr marL="0" indent="0" algn="ctr">
              <a:buNone/>
            </a:pPr>
            <a:r>
              <a:rPr lang="en-US" sz="4300" b="1" dirty="0">
                <a:latin typeface="Century Gothic" panose="020B0502020202020204" pitchFamily="34" charset="0"/>
              </a:rPr>
              <a:t>“Higher than the highest human thought can reach is God’s ideal for His children. Godliness – godlikeness- is the goal to be reached.”</a:t>
            </a:r>
          </a:p>
          <a:p>
            <a:pPr marL="0" indent="0" algn="r">
              <a:buNone/>
            </a:pPr>
            <a:r>
              <a:rPr lang="en-US" sz="3000" b="1" dirty="0">
                <a:latin typeface="Century Gothic" panose="020B0502020202020204" pitchFamily="34" charset="0"/>
              </a:rPr>
              <a:t>Ed. 18</a:t>
            </a:r>
          </a:p>
          <a:p>
            <a:pPr marL="0" indent="0">
              <a:buNone/>
            </a:pPr>
            <a:endParaRPr lang="en-US" b="1" dirty="0">
              <a:latin typeface="Century Gothic" panose="020B0502020202020204" pitchFamily="34" charset="0"/>
            </a:endParaRPr>
          </a:p>
          <a:p>
            <a:pPr marL="0" indent="0" algn="ctr">
              <a:buNone/>
            </a:pPr>
            <a:r>
              <a:rPr lang="en-US" sz="3900" b="1" dirty="0">
                <a:solidFill>
                  <a:srgbClr val="C00000"/>
                </a:solidFill>
                <a:latin typeface="Century Gothic" panose="020B0502020202020204" pitchFamily="34" charset="0"/>
              </a:rPr>
              <a:t>PARTAKERS OF DIVINE IMAGE  </a:t>
            </a:r>
          </a:p>
        </p:txBody>
      </p:sp>
    </p:spTree>
    <p:extLst>
      <p:ext uri="{BB962C8B-B14F-4D97-AF65-F5344CB8AC3E}">
        <p14:creationId xmlns:p14="http://schemas.microsoft.com/office/powerpoint/2010/main" val="3731660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25F7E-9AE7-FF40-8A73-C9CB50455E92}"/>
              </a:ext>
            </a:extLst>
          </p:cNvPr>
          <p:cNvSpPr>
            <a:spLocks noGrp="1"/>
          </p:cNvSpPr>
          <p:nvPr>
            <p:ph type="title"/>
          </p:nvPr>
        </p:nvSpPr>
        <p:spPr>
          <a:xfrm>
            <a:off x="8176759" y="588735"/>
            <a:ext cx="3932237" cy="816429"/>
          </a:xfrm>
        </p:spPr>
        <p:txBody>
          <a:bodyPr>
            <a:normAutofit/>
          </a:bodyPr>
          <a:lstStyle/>
          <a:p>
            <a:r>
              <a:rPr lang="en-US" sz="4800" b="1" dirty="0">
                <a:latin typeface="Comic Sans MS" panose="030F0902030302020204" pitchFamily="66" charset="0"/>
              </a:rPr>
              <a:t>PROFOUND</a:t>
            </a:r>
          </a:p>
        </p:txBody>
      </p:sp>
      <p:sp>
        <p:nvSpPr>
          <p:cNvPr id="3" name="Content Placeholder 2">
            <a:extLst>
              <a:ext uri="{FF2B5EF4-FFF2-40B4-BE49-F238E27FC236}">
                <a16:creationId xmlns:a16="http://schemas.microsoft.com/office/drawing/2014/main" id="{86DA2B10-E8BC-D442-BA1C-EC4140960937}"/>
              </a:ext>
            </a:extLst>
          </p:cNvPr>
          <p:cNvSpPr>
            <a:spLocks noGrp="1"/>
          </p:cNvSpPr>
          <p:nvPr>
            <p:ph idx="1"/>
          </p:nvPr>
        </p:nvSpPr>
        <p:spPr>
          <a:xfrm>
            <a:off x="1382486" y="1894114"/>
            <a:ext cx="9972902" cy="3966936"/>
          </a:xfrm>
        </p:spPr>
        <p:txBody>
          <a:bodyPr>
            <a:normAutofit/>
          </a:bodyPr>
          <a:lstStyle/>
          <a:p>
            <a:pPr marL="0" indent="0" algn="ctr">
              <a:buNone/>
            </a:pPr>
            <a:r>
              <a:rPr lang="en-US" dirty="0">
                <a:latin typeface="Century Gothic" panose="020B0502020202020204" pitchFamily="34" charset="0"/>
                <a:ea typeface="Advent Sans Logo" panose="020B0502040504020204" pitchFamily="34" charset="0"/>
                <a:cs typeface="Advent Sans Logo" panose="020B0502040504020204" pitchFamily="34" charset="0"/>
              </a:rPr>
              <a:t>His divine power has given </a:t>
            </a:r>
            <a:r>
              <a:rPr lang="en-US" sz="4000" b="1" dirty="0">
                <a:solidFill>
                  <a:srgbClr val="C00000"/>
                </a:solidFill>
                <a:latin typeface="Century Gothic" panose="020B0502020202020204" pitchFamily="34" charset="0"/>
                <a:ea typeface="Advent Sans Logo" panose="020B0502040504020204" pitchFamily="34" charset="0"/>
                <a:cs typeface="Advent Sans Logo" panose="020B0502040504020204" pitchFamily="34" charset="0"/>
              </a:rPr>
              <a:t>us everything we need for a godly life</a:t>
            </a:r>
            <a:r>
              <a:rPr lang="en-US" dirty="0">
                <a:latin typeface="Century Gothic" panose="020B0502020202020204" pitchFamily="34" charset="0"/>
                <a:ea typeface="Advent Sans Logo" panose="020B0502040504020204" pitchFamily="34" charset="0"/>
                <a:cs typeface="Advent Sans Logo" panose="020B0502040504020204" pitchFamily="34" charset="0"/>
              </a:rPr>
              <a:t> through our knowledge of him who called us by his own glory. Through these he has given us his very great and precious promises, so that through them </a:t>
            </a:r>
            <a:r>
              <a:rPr lang="en-US" b="1" dirty="0">
                <a:solidFill>
                  <a:srgbClr val="C00000"/>
                </a:solidFill>
                <a:latin typeface="Century Gothic" panose="020B0502020202020204" pitchFamily="34" charset="0"/>
                <a:ea typeface="Advent Sans Logo" panose="020B0502040504020204" pitchFamily="34" charset="0"/>
                <a:cs typeface="Advent Sans Logo" panose="020B0502040504020204" pitchFamily="34" charset="0"/>
              </a:rPr>
              <a:t>you may participate in the divine nature,</a:t>
            </a:r>
            <a:r>
              <a:rPr lang="en-US" dirty="0">
                <a:latin typeface="Century Gothic" panose="020B0502020202020204" pitchFamily="34" charset="0"/>
                <a:ea typeface="Advent Sans Logo" panose="020B0502040504020204" pitchFamily="34" charset="0"/>
                <a:cs typeface="Advent Sans Logo" panose="020B0502040504020204" pitchFamily="34" charset="0"/>
              </a:rPr>
              <a:t> having escaped the corruption in the world caused by evil desires.</a:t>
            </a:r>
          </a:p>
          <a:p>
            <a:pPr marL="0" indent="0" algn="r">
              <a:buNone/>
            </a:pPr>
            <a:r>
              <a:rPr lang="en-US" sz="2800" dirty="0">
                <a:latin typeface="Century Gothic" panose="020B0502020202020204" pitchFamily="34" charset="0"/>
              </a:rPr>
              <a:t>2 Peter 1:3,4.</a:t>
            </a:r>
          </a:p>
        </p:txBody>
      </p:sp>
    </p:spTree>
    <p:extLst>
      <p:ext uri="{BB962C8B-B14F-4D97-AF65-F5344CB8AC3E}">
        <p14:creationId xmlns:p14="http://schemas.microsoft.com/office/powerpoint/2010/main" val="367384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15436-8E95-CC49-8BC2-DE250F42E852}"/>
              </a:ext>
            </a:extLst>
          </p:cNvPr>
          <p:cNvSpPr>
            <a:spLocks noGrp="1"/>
          </p:cNvSpPr>
          <p:nvPr>
            <p:ph type="ctrTitle"/>
          </p:nvPr>
        </p:nvSpPr>
        <p:spPr/>
        <p:txBody>
          <a:bodyPr>
            <a:normAutofit/>
          </a:bodyPr>
          <a:lstStyle/>
          <a:p>
            <a:r>
              <a:rPr lang="en-US" sz="4000" dirty="0"/>
              <a:t>A TEAM WITH HIGH VALUES OF INTEGRITY AND LOYALTY</a:t>
            </a:r>
          </a:p>
        </p:txBody>
      </p:sp>
      <p:sp>
        <p:nvSpPr>
          <p:cNvPr id="3" name="Subtitle 2">
            <a:extLst>
              <a:ext uri="{FF2B5EF4-FFF2-40B4-BE49-F238E27FC236}">
                <a16:creationId xmlns:a16="http://schemas.microsoft.com/office/drawing/2014/main" id="{FD23FF31-685A-214A-9AE3-81199C4EA4CE}"/>
              </a:ext>
            </a:extLst>
          </p:cNvPr>
          <p:cNvSpPr>
            <a:spLocks noGrp="1"/>
          </p:cNvSpPr>
          <p:nvPr>
            <p:ph type="subTitle" idx="1"/>
          </p:nvPr>
        </p:nvSpPr>
        <p:spPr/>
        <p:txBody>
          <a:bodyPr/>
          <a:lstStyle/>
          <a:p>
            <a:endParaRPr lang="en-US" dirty="0"/>
          </a:p>
          <a:p>
            <a:r>
              <a:rPr lang="en-US" sz="5400" b="1" dirty="0">
                <a:solidFill>
                  <a:schemeClr val="accent2">
                    <a:lumMod val="50000"/>
                  </a:schemeClr>
                </a:solidFill>
                <a:latin typeface="Century Gothic" panose="020B0502020202020204" pitchFamily="34" charset="0"/>
              </a:rPr>
              <a:t>A DELIGHT TO WATCH</a:t>
            </a:r>
          </a:p>
        </p:txBody>
      </p:sp>
    </p:spTree>
    <p:extLst>
      <p:ext uri="{BB962C8B-B14F-4D97-AF65-F5344CB8AC3E}">
        <p14:creationId xmlns:p14="http://schemas.microsoft.com/office/powerpoint/2010/main" val="3686866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B586-AC98-3B4C-BEEB-CDD2A89577A6}"/>
              </a:ext>
            </a:extLst>
          </p:cNvPr>
          <p:cNvSpPr>
            <a:spLocks noGrp="1"/>
          </p:cNvSpPr>
          <p:nvPr>
            <p:ph type="title"/>
          </p:nvPr>
        </p:nvSpPr>
        <p:spPr>
          <a:xfrm>
            <a:off x="839788" y="457200"/>
            <a:ext cx="4374469" cy="1600200"/>
          </a:xfrm>
        </p:spPr>
        <p:txBody>
          <a:bodyPr>
            <a:normAutofit/>
          </a:bodyPr>
          <a:lstStyle/>
          <a:p>
            <a:r>
              <a:rPr lang="en-US" sz="3600" b="1" dirty="0">
                <a:solidFill>
                  <a:srgbClr val="C00000"/>
                </a:solidFill>
                <a:latin typeface="Biome" panose="020B0604020202020204" pitchFamily="34" charset="0"/>
                <a:cs typeface="Biome" panose="020B0604020202020204" pitchFamily="34" charset="0"/>
              </a:rPr>
              <a:t>DEMONSTRATION</a:t>
            </a:r>
          </a:p>
        </p:txBody>
      </p:sp>
      <p:sp>
        <p:nvSpPr>
          <p:cNvPr id="4" name="Text Placeholder 3">
            <a:extLst>
              <a:ext uri="{FF2B5EF4-FFF2-40B4-BE49-F238E27FC236}">
                <a16:creationId xmlns:a16="http://schemas.microsoft.com/office/drawing/2014/main" id="{2000120B-CA0D-D94E-811D-197967846645}"/>
              </a:ext>
            </a:extLst>
          </p:cNvPr>
          <p:cNvSpPr>
            <a:spLocks noGrp="1"/>
          </p:cNvSpPr>
          <p:nvPr>
            <p:ph type="body" sz="half" idx="2"/>
          </p:nvPr>
        </p:nvSpPr>
        <p:spPr>
          <a:xfrm>
            <a:off x="-119743" y="2057400"/>
            <a:ext cx="6640286" cy="3811588"/>
          </a:xfrm>
        </p:spPr>
        <p:txBody>
          <a:bodyPr>
            <a:normAutofit/>
          </a:bodyPr>
          <a:lstStyle/>
          <a:p>
            <a:endParaRPr lang="en-US" dirty="0"/>
          </a:p>
          <a:p>
            <a:endParaRPr lang="en-US" dirty="0"/>
          </a:p>
          <a:p>
            <a:pPr algn="r"/>
            <a:r>
              <a:rPr lang="en-US" sz="4000" dirty="0">
                <a:latin typeface="Century Gothic" panose="020B0502020202020204" pitchFamily="34" charset="0"/>
              </a:rPr>
              <a:t>POWER OF UNITY</a:t>
            </a:r>
          </a:p>
          <a:p>
            <a:pPr algn="r"/>
            <a:r>
              <a:rPr lang="en-US" sz="4000" dirty="0">
                <a:latin typeface="Century Gothic" panose="020B0502020202020204" pitchFamily="34" charset="0"/>
              </a:rPr>
              <a:t>POWER OF ONENESS</a:t>
            </a:r>
          </a:p>
          <a:p>
            <a:pPr algn="r"/>
            <a:r>
              <a:rPr lang="en-US" sz="4000" dirty="0">
                <a:latin typeface="Century Gothic" panose="020B0502020202020204" pitchFamily="34" charset="0"/>
              </a:rPr>
              <a:t>POWER OF BEING A TEAM</a:t>
            </a:r>
          </a:p>
          <a:p>
            <a:pPr algn="r"/>
            <a:r>
              <a:rPr lang="en-US" sz="4000" dirty="0">
                <a:latin typeface="Century Gothic" panose="020B0502020202020204" pitchFamily="34" charset="0"/>
              </a:rPr>
              <a:t>POWER OF TOGETHER</a:t>
            </a:r>
          </a:p>
        </p:txBody>
      </p:sp>
      <p:pic>
        <p:nvPicPr>
          <p:cNvPr id="6" name="Picture 5" descr="A group of people standing next to a person in a suit and tie&#10;&#10;Description automatically generated">
            <a:extLst>
              <a:ext uri="{FF2B5EF4-FFF2-40B4-BE49-F238E27FC236}">
                <a16:creationId xmlns:a16="http://schemas.microsoft.com/office/drawing/2014/main" id="{C7EC2F51-7464-E744-AF7A-73CDC7A86C99}"/>
              </a:ext>
            </a:extLst>
          </p:cNvPr>
          <p:cNvPicPr>
            <a:picLocks noChangeAspect="1"/>
          </p:cNvPicPr>
          <p:nvPr/>
        </p:nvPicPr>
        <p:blipFill>
          <a:blip r:embed="rId2"/>
          <a:stretch>
            <a:fillRect/>
          </a:stretch>
        </p:blipFill>
        <p:spPr>
          <a:xfrm>
            <a:off x="6520544" y="1137557"/>
            <a:ext cx="5685972" cy="3811588"/>
          </a:xfrm>
          <a:prstGeom prst="rect">
            <a:avLst/>
          </a:prstGeom>
        </p:spPr>
      </p:pic>
    </p:spTree>
    <p:extLst>
      <p:ext uri="{BB962C8B-B14F-4D97-AF65-F5344CB8AC3E}">
        <p14:creationId xmlns:p14="http://schemas.microsoft.com/office/powerpoint/2010/main" val="857230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49A4D-24B5-E94C-ADF4-A41BAABA295D}"/>
              </a:ext>
            </a:extLst>
          </p:cNvPr>
          <p:cNvSpPr>
            <a:spLocks noGrp="1"/>
          </p:cNvSpPr>
          <p:nvPr>
            <p:ph type="title"/>
          </p:nvPr>
        </p:nvSpPr>
        <p:spPr/>
        <p:txBody>
          <a:bodyPr/>
          <a:lstStyle/>
          <a:p>
            <a:r>
              <a:rPr lang="en-US" b="1" dirty="0">
                <a:latin typeface="Century Gothic" panose="020B0502020202020204" pitchFamily="34" charset="0"/>
              </a:rPr>
              <a:t> AN EFFECTIVE TEAM</a:t>
            </a:r>
          </a:p>
        </p:txBody>
      </p:sp>
      <p:sp>
        <p:nvSpPr>
          <p:cNvPr id="4" name="Content Placeholder 3">
            <a:extLst>
              <a:ext uri="{FF2B5EF4-FFF2-40B4-BE49-F238E27FC236}">
                <a16:creationId xmlns:a16="http://schemas.microsoft.com/office/drawing/2014/main" id="{F8D2DC3C-51B8-424B-A3C8-5AB32291B6B3}"/>
              </a:ext>
            </a:extLst>
          </p:cNvPr>
          <p:cNvSpPr>
            <a:spLocks noGrp="1"/>
          </p:cNvSpPr>
          <p:nvPr>
            <p:ph sz="half" idx="2"/>
          </p:nvPr>
        </p:nvSpPr>
        <p:spPr/>
        <p:txBody>
          <a:bodyPr/>
          <a:lstStyle/>
          <a:p>
            <a:r>
              <a:rPr lang="en-US" b="1" dirty="0"/>
              <a:t>PEOPLE MATTER </a:t>
            </a:r>
            <a:r>
              <a:rPr lang="en-US" dirty="0"/>
              <a:t>– all about people, care and respect people, building trust based relationships, establish win win partnerships. Results are fine but not at the expense of people.</a:t>
            </a:r>
          </a:p>
          <a:p>
            <a:r>
              <a:rPr lang="en-US" b="1" dirty="0"/>
              <a:t>COMMITMENT</a:t>
            </a:r>
          </a:p>
          <a:p>
            <a:r>
              <a:rPr lang="en-US" b="1" dirty="0"/>
              <a:t>EMBRACE CHANGE </a:t>
            </a:r>
            <a:r>
              <a:rPr lang="en-US" dirty="0"/>
              <a:t>– don’t maintain but boldly multiply</a:t>
            </a:r>
          </a:p>
        </p:txBody>
      </p:sp>
      <p:sp>
        <p:nvSpPr>
          <p:cNvPr id="5" name="Content Placeholder 4">
            <a:extLst>
              <a:ext uri="{FF2B5EF4-FFF2-40B4-BE49-F238E27FC236}">
                <a16:creationId xmlns:a16="http://schemas.microsoft.com/office/drawing/2014/main" id="{6327CA4A-8E72-2C4C-8A91-A8F705FB844A}"/>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76086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632A-3E05-2F4D-9A96-243535BA9FEA}"/>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F4A8DA82-AF6F-8941-B51F-4AE1D525551E}"/>
              </a:ext>
            </a:extLst>
          </p:cNvPr>
          <p:cNvSpPr>
            <a:spLocks noGrp="1"/>
          </p:cNvSpPr>
          <p:nvPr>
            <p:ph sz="half" idx="2"/>
          </p:nvPr>
        </p:nvSpPr>
        <p:spPr/>
        <p:txBody>
          <a:bodyPr/>
          <a:lstStyle/>
          <a:p>
            <a:r>
              <a:rPr lang="en-US" b="1" dirty="0"/>
              <a:t>GROWTH AND LEARNING IN ITS DNA </a:t>
            </a:r>
            <a:r>
              <a:rPr lang="en-US" dirty="0"/>
              <a:t>– Great appetite for learning, always wanting to be better, pursuing growth on all levels and fronts.</a:t>
            </a:r>
          </a:p>
          <a:p>
            <a:r>
              <a:rPr lang="en-US" b="1" dirty="0"/>
              <a:t>THINK BIG BUT BEGIN SMALL </a:t>
            </a:r>
            <a:r>
              <a:rPr lang="en-US" dirty="0"/>
              <a:t>– it is by caring the little day to day things that BIG comes.</a:t>
            </a:r>
          </a:p>
        </p:txBody>
      </p:sp>
      <p:sp>
        <p:nvSpPr>
          <p:cNvPr id="6" name="Content Placeholder 5">
            <a:extLst>
              <a:ext uri="{FF2B5EF4-FFF2-40B4-BE49-F238E27FC236}">
                <a16:creationId xmlns:a16="http://schemas.microsoft.com/office/drawing/2014/main" id="{71570540-C342-7F4A-BC69-F00CD6FF5EFF}"/>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5144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58CE-05DF-7840-AB45-FFCEE9C9FD0A}"/>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2F26CBDD-D8BA-ED48-BD63-FFCCD9A75B18}"/>
              </a:ext>
            </a:extLst>
          </p:cNvPr>
          <p:cNvSpPr>
            <a:spLocks noGrp="1"/>
          </p:cNvSpPr>
          <p:nvPr>
            <p:ph sz="half" idx="2"/>
          </p:nvPr>
        </p:nvSpPr>
        <p:spPr/>
        <p:txBody>
          <a:bodyPr/>
          <a:lstStyle/>
          <a:p>
            <a:r>
              <a:rPr lang="en-US" b="1" dirty="0"/>
              <a:t>GENEROUS GIVERS NOT SELF-SERVING </a:t>
            </a:r>
            <a:r>
              <a:rPr lang="en-US" dirty="0"/>
              <a:t>– love giving more than receiving with view to helping. Teach and educate for success.</a:t>
            </a:r>
          </a:p>
          <a:p>
            <a:r>
              <a:rPr lang="en-US" b="1" dirty="0"/>
              <a:t>DOING MORE BY DOING LESS, BETTER AND FASTER </a:t>
            </a:r>
            <a:r>
              <a:rPr lang="en-US" dirty="0"/>
              <a:t>– focused on excellence, obsessed with quality</a:t>
            </a:r>
          </a:p>
          <a:p>
            <a:r>
              <a:rPr lang="en-US" b="1" dirty="0"/>
              <a:t>ENJOYS ITS WORK AND HAS FUN.</a:t>
            </a:r>
          </a:p>
        </p:txBody>
      </p:sp>
      <p:sp>
        <p:nvSpPr>
          <p:cNvPr id="6" name="Content Placeholder 5">
            <a:extLst>
              <a:ext uri="{FF2B5EF4-FFF2-40B4-BE49-F238E27FC236}">
                <a16:creationId xmlns:a16="http://schemas.microsoft.com/office/drawing/2014/main" id="{416F4329-D8F6-AA41-8AED-8F36568C634B}"/>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32733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FDBE0-7F42-A94B-9C61-A515AB5BBCFD}"/>
              </a:ext>
            </a:extLst>
          </p:cNvPr>
          <p:cNvSpPr>
            <a:spLocks noGrp="1"/>
          </p:cNvSpPr>
          <p:nvPr>
            <p:ph type="title"/>
          </p:nvPr>
        </p:nvSpPr>
        <p:spPr/>
        <p:txBody>
          <a:bodyPr/>
          <a:lstStyle/>
          <a:p>
            <a:r>
              <a:rPr lang="en-US" b="1" dirty="0">
                <a:latin typeface="Century Gothic" panose="020B0502020202020204" pitchFamily="34" charset="0"/>
              </a:rPr>
              <a:t>HIGH STANDARDS:</a:t>
            </a:r>
          </a:p>
        </p:txBody>
      </p:sp>
      <p:sp>
        <p:nvSpPr>
          <p:cNvPr id="3" name="Text Placeholder 2">
            <a:extLst>
              <a:ext uri="{FF2B5EF4-FFF2-40B4-BE49-F238E27FC236}">
                <a16:creationId xmlns:a16="http://schemas.microsoft.com/office/drawing/2014/main" id="{5AC4EFFF-3876-5F4B-B5DC-EC02089783D7}"/>
              </a:ext>
            </a:extLst>
          </p:cNvPr>
          <p:cNvSpPr>
            <a:spLocks noGrp="1"/>
          </p:cNvSpPr>
          <p:nvPr>
            <p:ph type="body" idx="1"/>
          </p:nvPr>
        </p:nvSpPr>
        <p:spPr/>
        <p:txBody>
          <a:bodyPr>
            <a:normAutofit/>
          </a:bodyPr>
          <a:lstStyle/>
          <a:p>
            <a:r>
              <a:rPr lang="en-US" sz="5400" b="1" dirty="0">
                <a:solidFill>
                  <a:schemeClr val="accent2"/>
                </a:solidFill>
              </a:rPr>
              <a:t>An encouragement</a:t>
            </a:r>
          </a:p>
        </p:txBody>
      </p:sp>
    </p:spTree>
    <p:extLst>
      <p:ext uri="{BB962C8B-B14F-4D97-AF65-F5344CB8AC3E}">
        <p14:creationId xmlns:p14="http://schemas.microsoft.com/office/powerpoint/2010/main" val="2001527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61F2-7C21-3A48-9E27-421011AD0427}"/>
              </a:ext>
            </a:extLst>
          </p:cNvPr>
          <p:cNvSpPr>
            <a:spLocks noGrp="1"/>
          </p:cNvSpPr>
          <p:nvPr>
            <p:ph type="title"/>
          </p:nvPr>
        </p:nvSpPr>
        <p:spPr/>
        <p:txBody>
          <a:bodyPr/>
          <a:lstStyle/>
          <a:p>
            <a:r>
              <a:rPr lang="en-US" b="1" dirty="0"/>
              <a:t>WHY TEAM WORK?</a:t>
            </a:r>
          </a:p>
        </p:txBody>
      </p:sp>
      <p:sp>
        <p:nvSpPr>
          <p:cNvPr id="3" name="Content Placeholder 2">
            <a:extLst>
              <a:ext uri="{FF2B5EF4-FFF2-40B4-BE49-F238E27FC236}">
                <a16:creationId xmlns:a16="http://schemas.microsoft.com/office/drawing/2014/main" id="{F0942BC6-9FDC-4C49-BE48-EE5871AFF209}"/>
              </a:ext>
            </a:extLst>
          </p:cNvPr>
          <p:cNvSpPr>
            <a:spLocks noGrp="1"/>
          </p:cNvSpPr>
          <p:nvPr>
            <p:ph idx="1"/>
          </p:nvPr>
        </p:nvSpPr>
        <p:spPr/>
        <p:txBody>
          <a:bodyPr/>
          <a:lstStyle/>
          <a:p>
            <a:r>
              <a:rPr lang="en-US" dirty="0"/>
              <a:t>Teams maximize involvement – every body’s strengths, skills, expertise while distributing work loads and responsibility to all.</a:t>
            </a:r>
          </a:p>
          <a:p>
            <a:endParaRPr lang="en-US" dirty="0"/>
          </a:p>
          <a:p>
            <a:r>
              <a:rPr lang="en-US" dirty="0"/>
              <a:t>Team maximize levels of knowledge and learning for the whole organization by sharing information.</a:t>
            </a:r>
          </a:p>
          <a:p>
            <a:endParaRPr lang="en-US" dirty="0"/>
          </a:p>
          <a:p>
            <a:r>
              <a:rPr lang="en-US" dirty="0"/>
              <a:t>Teams provide a wider range of solutions to a given problems providing </a:t>
            </a:r>
            <a:r>
              <a:rPr lang="en-US" dirty="0" err="1"/>
              <a:t>greates</a:t>
            </a:r>
            <a:r>
              <a:rPr lang="en-US" dirty="0"/>
              <a:t> choices for the best solution.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11406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9BCFD-ED49-8042-B8B5-A6C25BA006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CC45F0-5A6E-3849-8A90-1D9FB58203CE}"/>
              </a:ext>
            </a:extLst>
          </p:cNvPr>
          <p:cNvSpPr>
            <a:spLocks noGrp="1"/>
          </p:cNvSpPr>
          <p:nvPr>
            <p:ph idx="1"/>
          </p:nvPr>
        </p:nvSpPr>
        <p:spPr/>
        <p:txBody>
          <a:bodyPr/>
          <a:lstStyle/>
          <a:p>
            <a:r>
              <a:rPr lang="en-US" dirty="0"/>
              <a:t>Teams have shared goal thereby providing incentive for encouragement and aiding other team members to achieve their goals</a:t>
            </a:r>
          </a:p>
          <a:p>
            <a:endParaRPr lang="en-US" dirty="0"/>
          </a:p>
          <a:p>
            <a:r>
              <a:rPr lang="en-US" dirty="0"/>
              <a:t>Teams provide opportunity for Collective wisdom</a:t>
            </a:r>
          </a:p>
          <a:p>
            <a:endParaRPr lang="en-US" dirty="0"/>
          </a:p>
          <a:p>
            <a:r>
              <a:rPr lang="en-US" dirty="0"/>
              <a:t>Teams provide improved outcomes which in turn provide motivation for achieving greater goals</a:t>
            </a:r>
          </a:p>
        </p:txBody>
      </p:sp>
    </p:spTree>
    <p:extLst>
      <p:ext uri="{BB962C8B-B14F-4D97-AF65-F5344CB8AC3E}">
        <p14:creationId xmlns:p14="http://schemas.microsoft.com/office/powerpoint/2010/main" val="350189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A27E-5A37-214F-ABD7-5228D5425F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BB7FE8-EA38-E443-8887-1CD452521B08}"/>
              </a:ext>
            </a:extLst>
          </p:cNvPr>
          <p:cNvSpPr>
            <a:spLocks noGrp="1"/>
          </p:cNvSpPr>
          <p:nvPr>
            <p:ph idx="1"/>
          </p:nvPr>
        </p:nvSpPr>
        <p:spPr/>
        <p:txBody>
          <a:bodyPr/>
          <a:lstStyle/>
          <a:p>
            <a:r>
              <a:rPr lang="en-US" dirty="0"/>
              <a:t>Teams have a greater sense of ownership both collectively and individually – because of inclusiveness</a:t>
            </a:r>
          </a:p>
          <a:p>
            <a:endParaRPr lang="en-US" dirty="0"/>
          </a:p>
          <a:p>
            <a:r>
              <a:rPr lang="en-US" dirty="0"/>
              <a:t>A greater sense of security, more emotionally positive.</a:t>
            </a:r>
          </a:p>
          <a:p>
            <a:endParaRPr lang="en-US" dirty="0"/>
          </a:p>
          <a:p>
            <a:r>
              <a:rPr lang="en-US" dirty="0"/>
              <a:t>Great risk-taking, more daring</a:t>
            </a:r>
          </a:p>
          <a:p>
            <a:endParaRPr lang="en-US" dirty="0"/>
          </a:p>
          <a:p>
            <a:r>
              <a:rPr lang="en-US" dirty="0"/>
              <a:t>Decisions are better understood because of participation.</a:t>
            </a:r>
          </a:p>
        </p:txBody>
      </p:sp>
    </p:spTree>
    <p:extLst>
      <p:ext uri="{BB962C8B-B14F-4D97-AF65-F5344CB8AC3E}">
        <p14:creationId xmlns:p14="http://schemas.microsoft.com/office/powerpoint/2010/main" val="1868659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952C-C4E3-5E4F-9857-D77729D2A6D3}"/>
              </a:ext>
            </a:extLst>
          </p:cNvPr>
          <p:cNvSpPr>
            <a:spLocks noGrp="1"/>
          </p:cNvSpPr>
          <p:nvPr>
            <p:ph type="title"/>
          </p:nvPr>
        </p:nvSpPr>
        <p:spPr/>
        <p:txBody>
          <a:bodyPr/>
          <a:lstStyle/>
          <a:p>
            <a:r>
              <a:rPr lang="en-US" dirty="0"/>
              <a:t>Scriptures   </a:t>
            </a:r>
            <a:br>
              <a:rPr lang="en-US" dirty="0"/>
            </a:br>
            <a:r>
              <a:rPr lang="en-US" dirty="0"/>
              <a:t>TEAM WORKING</a:t>
            </a:r>
          </a:p>
        </p:txBody>
      </p:sp>
      <p:sp>
        <p:nvSpPr>
          <p:cNvPr id="3" name="Text Placeholder 2">
            <a:extLst>
              <a:ext uri="{FF2B5EF4-FFF2-40B4-BE49-F238E27FC236}">
                <a16:creationId xmlns:a16="http://schemas.microsoft.com/office/drawing/2014/main" id="{C5DC1D5E-9C9F-F943-8FF9-E62BCDE3FEA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99889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78D8-C952-7F43-A272-13CBCF18EC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03BA7D-6051-5244-AF84-F5D6595A273D}"/>
              </a:ext>
            </a:extLst>
          </p:cNvPr>
          <p:cNvSpPr>
            <a:spLocks noGrp="1"/>
          </p:cNvSpPr>
          <p:nvPr>
            <p:ph idx="1"/>
          </p:nvPr>
        </p:nvSpPr>
        <p:spPr>
          <a:xfrm>
            <a:off x="5180012" y="1433740"/>
            <a:ext cx="6172200" cy="3811588"/>
          </a:xfrm>
        </p:spPr>
        <p:txBody>
          <a:bodyPr/>
          <a:lstStyle/>
          <a:p>
            <a:pPr marL="0" indent="0" algn="ctr">
              <a:buNone/>
            </a:pPr>
            <a:r>
              <a:rPr lang="en-US" sz="4000" dirty="0">
                <a:latin typeface="Century Gothic" panose="020B0502020202020204" pitchFamily="34" charset="0"/>
              </a:rPr>
              <a:t>“Two are better than one, because they have a good return for their labor:”</a:t>
            </a:r>
          </a:p>
          <a:p>
            <a:pPr marL="0" indent="0">
              <a:buNone/>
            </a:pPr>
            <a:endParaRPr lang="en-US" dirty="0"/>
          </a:p>
          <a:p>
            <a:pPr marL="0" indent="0">
              <a:buNone/>
            </a:pPr>
            <a:r>
              <a:rPr lang="en-US" dirty="0"/>
              <a:t>Ecclesiastes 4:9</a:t>
            </a:r>
          </a:p>
        </p:txBody>
      </p:sp>
      <p:sp>
        <p:nvSpPr>
          <p:cNvPr id="4" name="Text Placeholder 3">
            <a:extLst>
              <a:ext uri="{FF2B5EF4-FFF2-40B4-BE49-F238E27FC236}">
                <a16:creationId xmlns:a16="http://schemas.microsoft.com/office/drawing/2014/main" id="{D7737CD8-4665-CB47-BD47-9784E8574225}"/>
              </a:ext>
            </a:extLst>
          </p:cNvPr>
          <p:cNvSpPr>
            <a:spLocks noGrp="1"/>
          </p:cNvSpPr>
          <p:nvPr>
            <p:ph type="body" sz="half" idx="2"/>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sz="2400" b="1" dirty="0">
                <a:solidFill>
                  <a:srgbClr val="C00000"/>
                </a:solidFill>
                <a:latin typeface="Century Gothic" panose="020B0502020202020204" pitchFamily="34" charset="0"/>
              </a:rPr>
              <a:t>Doubles strength</a:t>
            </a:r>
          </a:p>
          <a:p>
            <a:r>
              <a:rPr lang="en-US" sz="2400" b="1" dirty="0">
                <a:solidFill>
                  <a:srgbClr val="C00000"/>
                </a:solidFill>
                <a:latin typeface="Century Gothic" panose="020B0502020202020204" pitchFamily="34" charset="0"/>
              </a:rPr>
              <a:t>Creates Harmony, order</a:t>
            </a:r>
          </a:p>
          <a:p>
            <a:r>
              <a:rPr lang="en-US" sz="2400" b="1" dirty="0">
                <a:solidFill>
                  <a:srgbClr val="C00000"/>
                </a:solidFill>
                <a:latin typeface="Century Gothic" panose="020B0502020202020204" pitchFamily="34" charset="0"/>
              </a:rPr>
              <a:t>Gives support</a:t>
            </a:r>
          </a:p>
          <a:p>
            <a:endParaRPr lang="en-US" dirty="0"/>
          </a:p>
          <a:p>
            <a:endParaRPr lang="en-US" dirty="0"/>
          </a:p>
          <a:p>
            <a:endParaRPr lang="en-US" dirty="0"/>
          </a:p>
        </p:txBody>
      </p:sp>
    </p:spTree>
    <p:extLst>
      <p:ext uri="{BB962C8B-B14F-4D97-AF65-F5344CB8AC3E}">
        <p14:creationId xmlns:p14="http://schemas.microsoft.com/office/powerpoint/2010/main" val="312864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35D8-675D-D24C-A47A-A2DDCF0C90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70B24B-DD13-B441-A5D4-1FA07097F7E3}"/>
              </a:ext>
            </a:extLst>
          </p:cNvPr>
          <p:cNvSpPr>
            <a:spLocks noGrp="1"/>
          </p:cNvSpPr>
          <p:nvPr>
            <p:ph idx="1"/>
          </p:nvPr>
        </p:nvSpPr>
        <p:spPr>
          <a:xfrm>
            <a:off x="5180012" y="1582284"/>
            <a:ext cx="6172200" cy="3693432"/>
          </a:xfrm>
        </p:spPr>
        <p:txBody>
          <a:bodyPr/>
          <a:lstStyle/>
          <a:p>
            <a:pPr marL="0" indent="0" algn="ctr">
              <a:buNone/>
            </a:pPr>
            <a:r>
              <a:rPr lang="en-US" sz="4800" dirty="0">
                <a:latin typeface="Century Gothic" panose="020B0502020202020204" pitchFamily="34" charset="0"/>
              </a:rPr>
              <a:t>“As iron sharpens iron, so one person sharpens another.”</a:t>
            </a:r>
          </a:p>
          <a:p>
            <a:pPr marL="0" indent="0">
              <a:buNone/>
            </a:pPr>
            <a:endParaRPr lang="en-US" dirty="0"/>
          </a:p>
          <a:p>
            <a:pPr marL="0" indent="0" algn="r">
              <a:buNone/>
            </a:pPr>
            <a:r>
              <a:rPr lang="en-US" dirty="0"/>
              <a:t>Proverbs 27:17</a:t>
            </a:r>
          </a:p>
        </p:txBody>
      </p:sp>
      <p:sp>
        <p:nvSpPr>
          <p:cNvPr id="4" name="Text Placeholder 3">
            <a:extLst>
              <a:ext uri="{FF2B5EF4-FFF2-40B4-BE49-F238E27FC236}">
                <a16:creationId xmlns:a16="http://schemas.microsoft.com/office/drawing/2014/main" id="{F5760A1E-8E48-4A4E-8E15-E58B28AA7ABB}"/>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79009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8FC1-3453-B14D-9F66-47438BA2C6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9ACCF7-7A3C-E34F-9321-D97664A12318}"/>
              </a:ext>
            </a:extLst>
          </p:cNvPr>
          <p:cNvSpPr>
            <a:spLocks noGrp="1"/>
          </p:cNvSpPr>
          <p:nvPr>
            <p:ph idx="1"/>
          </p:nvPr>
        </p:nvSpPr>
        <p:spPr/>
        <p:txBody>
          <a:bodyPr>
            <a:normAutofit fontScale="92500" lnSpcReduction="10000"/>
          </a:bodyPr>
          <a:lstStyle/>
          <a:p>
            <a:pPr marL="0" indent="0" algn="ctr">
              <a:buNone/>
            </a:pPr>
            <a:r>
              <a:rPr lang="en-US" sz="4400" dirty="0">
                <a:latin typeface="Century Gothic" panose="020B0502020202020204" pitchFamily="34" charset="0"/>
              </a:rPr>
              <a:t>“I appeal to you, brothers and sisters, in the name of our Lord Jesus Christ, that all of you agree with one another in what you say and that there be no divisions among you, but that you be perfectly united in mind and thought.”</a:t>
            </a:r>
          </a:p>
          <a:p>
            <a:pPr marL="0" indent="0">
              <a:buNone/>
            </a:pPr>
            <a:endParaRPr lang="en-US" dirty="0"/>
          </a:p>
          <a:p>
            <a:pPr marL="0" indent="0">
              <a:buNone/>
            </a:pPr>
            <a:r>
              <a:rPr lang="en-US" dirty="0"/>
              <a:t>1 Corinthians 1:10</a:t>
            </a:r>
          </a:p>
        </p:txBody>
      </p:sp>
    </p:spTree>
    <p:extLst>
      <p:ext uri="{BB962C8B-B14F-4D97-AF65-F5344CB8AC3E}">
        <p14:creationId xmlns:p14="http://schemas.microsoft.com/office/powerpoint/2010/main" val="398745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55F4-A67E-5C40-8C55-D89A7DF552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EECA3D-911C-4146-88F7-4FED05B84A90}"/>
              </a:ext>
            </a:extLst>
          </p:cNvPr>
          <p:cNvSpPr>
            <a:spLocks noGrp="1"/>
          </p:cNvSpPr>
          <p:nvPr>
            <p:ph idx="1"/>
          </p:nvPr>
        </p:nvSpPr>
        <p:spPr/>
        <p:txBody>
          <a:bodyPr>
            <a:normAutofit/>
          </a:bodyPr>
          <a:lstStyle/>
          <a:p>
            <a:pPr marL="0" indent="0" algn="ctr">
              <a:buNone/>
            </a:pPr>
            <a:r>
              <a:rPr lang="en-US" sz="3600" dirty="0">
                <a:latin typeface="Century Gothic" panose="020B0502020202020204" pitchFamily="34" charset="0"/>
              </a:rPr>
              <a:t>“May God who gives endurance and encouragement give you the same attitude of mind toward each other that Christ had, so that with one mind and one voice you may glorify the God and Father of our Lord Jesus Christ.”</a:t>
            </a:r>
          </a:p>
          <a:p>
            <a:pPr marL="0" indent="0" algn="ctr">
              <a:buNone/>
            </a:pPr>
            <a:r>
              <a:rPr lang="en-US" b="1" dirty="0">
                <a:latin typeface="Century Gothic" panose="020B0502020202020204" pitchFamily="34" charset="0"/>
              </a:rPr>
              <a:t>Romans 15:5,6</a:t>
            </a:r>
          </a:p>
        </p:txBody>
      </p:sp>
    </p:spTree>
    <p:extLst>
      <p:ext uri="{BB962C8B-B14F-4D97-AF65-F5344CB8AC3E}">
        <p14:creationId xmlns:p14="http://schemas.microsoft.com/office/powerpoint/2010/main" val="127700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262AD4-F931-4242-8542-C06D226627B3}"/>
              </a:ext>
            </a:extLst>
          </p:cNvPr>
          <p:cNvSpPr>
            <a:spLocks noGrp="1"/>
          </p:cNvSpPr>
          <p:nvPr>
            <p:ph idx="1"/>
          </p:nvPr>
        </p:nvSpPr>
        <p:spPr>
          <a:xfrm>
            <a:off x="109534" y="992187"/>
            <a:ext cx="6534150" cy="4873625"/>
          </a:xfrm>
        </p:spPr>
        <p:txBody>
          <a:bodyPr/>
          <a:lstStyle/>
          <a:p>
            <a:pPr marL="0" indent="0" algn="ctr">
              <a:buNone/>
            </a:pPr>
            <a:r>
              <a:rPr lang="en-US" dirty="0"/>
              <a:t>Finally, brethren, whatever things are </a:t>
            </a:r>
            <a:r>
              <a:rPr lang="en-US" b="1" dirty="0"/>
              <a:t>true</a:t>
            </a:r>
            <a:r>
              <a:rPr lang="en-US" dirty="0"/>
              <a:t>, whatever things are </a:t>
            </a:r>
            <a:r>
              <a:rPr lang="en-US" b="1" dirty="0"/>
              <a:t>noble</a:t>
            </a:r>
            <a:r>
              <a:rPr lang="en-US" dirty="0"/>
              <a:t>, whatever things are </a:t>
            </a:r>
            <a:r>
              <a:rPr lang="en-US" b="1" dirty="0"/>
              <a:t>just</a:t>
            </a:r>
            <a:r>
              <a:rPr lang="en-US" dirty="0"/>
              <a:t>, whatever thing are </a:t>
            </a:r>
            <a:r>
              <a:rPr lang="en-US" b="1" dirty="0"/>
              <a:t>pure</a:t>
            </a:r>
            <a:r>
              <a:rPr lang="en-US" dirty="0"/>
              <a:t>, whatever things are </a:t>
            </a:r>
            <a:r>
              <a:rPr lang="en-US" b="1" dirty="0"/>
              <a:t>lovely</a:t>
            </a:r>
            <a:r>
              <a:rPr lang="en-US" dirty="0"/>
              <a:t>, whatever things are of</a:t>
            </a:r>
            <a:r>
              <a:rPr lang="en-US" b="1" dirty="0"/>
              <a:t> good </a:t>
            </a:r>
            <a:r>
              <a:rPr lang="en-US" dirty="0"/>
              <a:t>report. If there is any </a:t>
            </a:r>
            <a:r>
              <a:rPr lang="en-US" b="1" dirty="0"/>
              <a:t>virtue</a:t>
            </a:r>
            <a:r>
              <a:rPr lang="en-US" dirty="0"/>
              <a:t>, and if there is anything </a:t>
            </a:r>
            <a:r>
              <a:rPr lang="en-US" b="1" dirty="0"/>
              <a:t>praiseworthy</a:t>
            </a:r>
            <a:r>
              <a:rPr lang="en-US" dirty="0"/>
              <a:t>, meditate on these things.</a:t>
            </a:r>
          </a:p>
          <a:p>
            <a:pPr marL="0" indent="0" algn="r">
              <a:buNone/>
            </a:pPr>
            <a:r>
              <a:rPr lang="en-US" sz="2800" dirty="0"/>
              <a:t>Philippians 4:8 NKJV</a:t>
            </a:r>
          </a:p>
        </p:txBody>
      </p:sp>
    </p:spTree>
    <p:extLst>
      <p:ext uri="{BB962C8B-B14F-4D97-AF65-F5344CB8AC3E}">
        <p14:creationId xmlns:p14="http://schemas.microsoft.com/office/powerpoint/2010/main" val="155077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D6BB-1B3C-204D-88D2-16183AA807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BD8DC-467B-1542-A0E0-C21BE49496E3}"/>
              </a:ext>
            </a:extLst>
          </p:cNvPr>
          <p:cNvSpPr>
            <a:spLocks noGrp="1"/>
          </p:cNvSpPr>
          <p:nvPr>
            <p:ph idx="1"/>
          </p:nvPr>
        </p:nvSpPr>
        <p:spPr>
          <a:xfrm>
            <a:off x="5183188" y="1071563"/>
            <a:ext cx="6172200" cy="5214937"/>
          </a:xfrm>
        </p:spPr>
        <p:txBody>
          <a:bodyPr/>
          <a:lstStyle/>
          <a:p>
            <a:pPr marL="0" indent="0" algn="ctr">
              <a:buNone/>
            </a:pPr>
            <a:r>
              <a:rPr lang="en-US" dirty="0">
                <a:latin typeface="Century Gothic" panose="020B0502020202020204" pitchFamily="34" charset="0"/>
              </a:rPr>
              <a:t>“And He Himself gave some to be apostles, some prophets, some evangelists, and some pastors and teachers,</a:t>
            </a:r>
          </a:p>
          <a:p>
            <a:pPr marL="0" indent="0" algn="ctr">
              <a:buNone/>
            </a:pPr>
            <a:endParaRPr lang="en-US" dirty="0">
              <a:latin typeface="Century Gothic" panose="020B0502020202020204" pitchFamily="34" charset="0"/>
            </a:endParaRPr>
          </a:p>
          <a:p>
            <a:pPr marL="0" indent="0" algn="ctr">
              <a:buNone/>
            </a:pPr>
            <a:r>
              <a:rPr lang="en-US" b="1" dirty="0">
                <a:latin typeface="Century Gothic" panose="020B0502020202020204" pitchFamily="34" charset="0"/>
              </a:rPr>
              <a:t>for the equipping </a:t>
            </a:r>
            <a:r>
              <a:rPr lang="en-US" dirty="0">
                <a:latin typeface="Century Gothic" panose="020B0502020202020204" pitchFamily="34" charset="0"/>
              </a:rPr>
              <a:t>of the saints for the work of ministry, </a:t>
            </a:r>
            <a:r>
              <a:rPr lang="en-US" b="1" dirty="0">
                <a:latin typeface="Century Gothic" panose="020B0502020202020204" pitchFamily="34" charset="0"/>
              </a:rPr>
              <a:t>for the edifying of the body of Christ</a:t>
            </a:r>
            <a:r>
              <a:rPr lang="en-US" dirty="0">
                <a:latin typeface="Century Gothic" panose="020B0502020202020204" pitchFamily="34" charset="0"/>
              </a:rPr>
              <a:t>.</a:t>
            </a:r>
          </a:p>
          <a:p>
            <a:pPr marL="0" indent="0" algn="r">
              <a:buNone/>
            </a:pPr>
            <a:r>
              <a:rPr lang="en-US" sz="2800" dirty="0" err="1">
                <a:latin typeface="Century Gothic" panose="020B0502020202020204" pitchFamily="34" charset="0"/>
              </a:rPr>
              <a:t>Ephesisans</a:t>
            </a:r>
            <a:r>
              <a:rPr lang="en-US" sz="2800" dirty="0">
                <a:latin typeface="Century Gothic" panose="020B0502020202020204" pitchFamily="34" charset="0"/>
              </a:rPr>
              <a:t> 4:11, 12 NKJV</a:t>
            </a:r>
          </a:p>
        </p:txBody>
      </p:sp>
      <p:sp>
        <p:nvSpPr>
          <p:cNvPr id="4" name="Text Placeholder 3">
            <a:extLst>
              <a:ext uri="{FF2B5EF4-FFF2-40B4-BE49-F238E27FC236}">
                <a16:creationId xmlns:a16="http://schemas.microsoft.com/office/drawing/2014/main" id="{45728600-9C03-E547-AC89-24ADB118CD80}"/>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55154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61E4F-4A5F-2E4B-ACB5-7568991D10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5B350C-CF7A-B845-9FF3-8E66D00542A6}"/>
              </a:ext>
            </a:extLst>
          </p:cNvPr>
          <p:cNvSpPr>
            <a:spLocks noGrp="1"/>
          </p:cNvSpPr>
          <p:nvPr>
            <p:ph idx="1"/>
          </p:nvPr>
        </p:nvSpPr>
        <p:spPr/>
        <p:txBody>
          <a:bodyPr/>
          <a:lstStyle/>
          <a:p>
            <a:pPr marL="0" indent="0" algn="ctr">
              <a:buNone/>
            </a:pPr>
            <a:endParaRPr lang="en-US" dirty="0"/>
          </a:p>
          <a:p>
            <a:pPr marL="0" indent="0" algn="ctr">
              <a:buNone/>
            </a:pPr>
            <a:r>
              <a:rPr lang="en-US" dirty="0">
                <a:latin typeface="Century Gothic" panose="020B0502020202020204" pitchFamily="34" charset="0"/>
              </a:rPr>
              <a:t>…until we all come to the unity of the faith and of the knowledge of the Son of God, to </a:t>
            </a:r>
            <a:r>
              <a:rPr lang="en-US" sz="4400" b="1" dirty="0">
                <a:solidFill>
                  <a:srgbClr val="C00000"/>
                </a:solidFill>
                <a:latin typeface="Century Gothic" panose="020B0502020202020204" pitchFamily="34" charset="0"/>
              </a:rPr>
              <a:t>a perfect man</a:t>
            </a:r>
            <a:r>
              <a:rPr lang="en-US" dirty="0">
                <a:latin typeface="Century Gothic" panose="020B0502020202020204" pitchFamily="34" charset="0"/>
              </a:rPr>
              <a:t>, to the </a:t>
            </a:r>
            <a:r>
              <a:rPr lang="en-US" sz="4000" b="1" dirty="0">
                <a:solidFill>
                  <a:srgbClr val="0070C0"/>
                </a:solidFill>
                <a:latin typeface="Century Gothic" panose="020B0502020202020204" pitchFamily="34" charset="0"/>
              </a:rPr>
              <a:t>measure of the stature of the fulness of Christ</a:t>
            </a:r>
            <a:r>
              <a:rPr lang="en-US" dirty="0">
                <a:latin typeface="Century Gothic" panose="020B0502020202020204" pitchFamily="34" charset="0"/>
              </a:rPr>
              <a:t>.</a:t>
            </a:r>
          </a:p>
          <a:p>
            <a:pPr marL="0" indent="0" algn="r">
              <a:buNone/>
            </a:pPr>
            <a:r>
              <a:rPr lang="en-US" sz="2800" dirty="0"/>
              <a:t>Ephesians 4:13 NKJV</a:t>
            </a:r>
          </a:p>
        </p:txBody>
      </p:sp>
      <p:sp>
        <p:nvSpPr>
          <p:cNvPr id="4" name="Text Placeholder 3">
            <a:extLst>
              <a:ext uri="{FF2B5EF4-FFF2-40B4-BE49-F238E27FC236}">
                <a16:creationId xmlns:a16="http://schemas.microsoft.com/office/drawing/2014/main" id="{DB0B873A-3EB6-8243-B71C-28D214943436}"/>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69009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C90E4-031F-184D-8CC9-AE88A57BADF7}"/>
              </a:ext>
            </a:extLst>
          </p:cNvPr>
          <p:cNvSpPr>
            <a:spLocks noGrp="1"/>
          </p:cNvSpPr>
          <p:nvPr>
            <p:ph idx="1"/>
          </p:nvPr>
        </p:nvSpPr>
        <p:spPr>
          <a:xfrm>
            <a:off x="5468938" y="370114"/>
            <a:ext cx="6172200" cy="3700237"/>
          </a:xfrm>
        </p:spPr>
        <p:txBody>
          <a:bodyPr>
            <a:normAutofit/>
          </a:bodyPr>
          <a:lstStyle/>
          <a:p>
            <a:pPr marL="0" indent="0" algn="ctr">
              <a:buNone/>
            </a:pPr>
            <a:r>
              <a:rPr lang="en-US" sz="3600" dirty="0">
                <a:latin typeface="Century Gothic" panose="020B0502020202020204" pitchFamily="34" charset="0"/>
              </a:rPr>
              <a:t>“Show yourself in all respects to be </a:t>
            </a:r>
            <a:r>
              <a:rPr lang="en-US" sz="3600" b="1" dirty="0">
                <a:latin typeface="Century Gothic" panose="020B0502020202020204" pitchFamily="34" charset="0"/>
              </a:rPr>
              <a:t>a model of good works, </a:t>
            </a:r>
            <a:r>
              <a:rPr lang="en-US" sz="3600" dirty="0">
                <a:latin typeface="Century Gothic" panose="020B0502020202020204" pitchFamily="34" charset="0"/>
              </a:rPr>
              <a:t>and in your teaching </a:t>
            </a:r>
            <a:r>
              <a:rPr lang="en-US" sz="3600" b="1" dirty="0">
                <a:latin typeface="Century Gothic" panose="020B0502020202020204" pitchFamily="34" charset="0"/>
              </a:rPr>
              <a:t>show integrity, dignity</a:t>
            </a:r>
            <a:r>
              <a:rPr lang="en-US" sz="3600" dirty="0">
                <a:latin typeface="Century Gothic" panose="020B0502020202020204" pitchFamily="34" charset="0"/>
              </a:rPr>
              <a:t>, “</a:t>
            </a:r>
          </a:p>
          <a:p>
            <a:pPr marL="0" indent="0">
              <a:buNone/>
            </a:pPr>
            <a:endParaRPr lang="en-US" dirty="0">
              <a:latin typeface="Century Gothic" panose="020B0502020202020204" pitchFamily="34" charset="0"/>
            </a:endParaRPr>
          </a:p>
          <a:p>
            <a:pPr marL="0" indent="0" algn="r">
              <a:buNone/>
            </a:pPr>
            <a:r>
              <a:rPr lang="en-US" sz="2800" dirty="0">
                <a:latin typeface="Century Gothic" panose="020B0502020202020204" pitchFamily="34" charset="0"/>
              </a:rPr>
              <a:t>Titus 2:7 ESV</a:t>
            </a:r>
          </a:p>
        </p:txBody>
      </p:sp>
      <p:pic>
        <p:nvPicPr>
          <p:cNvPr id="6" name="Picture 5" descr="A close up of a cactus&#10;&#10;Description automatically generated">
            <a:extLst>
              <a:ext uri="{FF2B5EF4-FFF2-40B4-BE49-F238E27FC236}">
                <a16:creationId xmlns:a16="http://schemas.microsoft.com/office/drawing/2014/main" id="{870076D4-F6A6-6E4E-9A78-81B03B11ED22}"/>
              </a:ext>
            </a:extLst>
          </p:cNvPr>
          <p:cNvPicPr>
            <a:picLocks noChangeAspect="1"/>
          </p:cNvPicPr>
          <p:nvPr/>
        </p:nvPicPr>
        <p:blipFill>
          <a:blip r:embed="rId2"/>
          <a:stretch>
            <a:fillRect/>
          </a:stretch>
        </p:blipFill>
        <p:spPr>
          <a:xfrm>
            <a:off x="0" y="2950028"/>
            <a:ext cx="7815941" cy="3907971"/>
          </a:xfrm>
          <a:prstGeom prst="rect">
            <a:avLst/>
          </a:prstGeom>
        </p:spPr>
      </p:pic>
    </p:spTree>
    <p:extLst>
      <p:ext uri="{BB962C8B-B14F-4D97-AF65-F5344CB8AC3E}">
        <p14:creationId xmlns:p14="http://schemas.microsoft.com/office/powerpoint/2010/main" val="2527502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0012F-F052-8044-A3A9-91CE182EFE99}"/>
              </a:ext>
            </a:extLst>
          </p:cNvPr>
          <p:cNvSpPr>
            <a:spLocks noGrp="1"/>
          </p:cNvSpPr>
          <p:nvPr>
            <p:ph idx="1"/>
          </p:nvPr>
        </p:nvSpPr>
        <p:spPr>
          <a:xfrm>
            <a:off x="1253445" y="992187"/>
            <a:ext cx="6172200" cy="4873625"/>
          </a:xfrm>
        </p:spPr>
        <p:txBody>
          <a:bodyPr>
            <a:normAutofit/>
          </a:bodyPr>
          <a:lstStyle/>
          <a:p>
            <a:pPr marL="0" indent="0">
              <a:buNone/>
            </a:pPr>
            <a:r>
              <a:rPr lang="en-US" b="1" dirty="0"/>
              <a:t> </a:t>
            </a:r>
            <a:endParaRPr lang="en-US" dirty="0"/>
          </a:p>
          <a:p>
            <a:pPr marL="0" indent="0" algn="ctr">
              <a:buNone/>
            </a:pPr>
            <a:r>
              <a:rPr lang="en-US" b="1" dirty="0">
                <a:latin typeface="Century Gothic" panose="020B0502020202020204" pitchFamily="34" charset="0"/>
              </a:rPr>
              <a:t>But as you excel in everything—in faith, in speech, in knowledge, in all earnestness, and in our love for you—see that you excel in this act of grace also. </a:t>
            </a:r>
          </a:p>
          <a:p>
            <a:pPr marL="0" indent="0" algn="ctr">
              <a:buNone/>
            </a:pPr>
            <a:endParaRPr lang="en-US" dirty="0"/>
          </a:p>
          <a:p>
            <a:pPr marL="0" indent="0" algn="r">
              <a:buNone/>
            </a:pPr>
            <a:r>
              <a:rPr lang="en-US" dirty="0"/>
              <a:t>2 Corinthians 8:7 ESV</a:t>
            </a:r>
          </a:p>
        </p:txBody>
      </p:sp>
    </p:spTree>
    <p:extLst>
      <p:ext uri="{BB962C8B-B14F-4D97-AF65-F5344CB8AC3E}">
        <p14:creationId xmlns:p14="http://schemas.microsoft.com/office/powerpoint/2010/main" val="320039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DDB11-1D57-9942-8043-8487992632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414176-0B80-F845-9851-EA809EFC1622}"/>
              </a:ext>
            </a:extLst>
          </p:cNvPr>
          <p:cNvSpPr>
            <a:spLocks noGrp="1"/>
          </p:cNvSpPr>
          <p:nvPr>
            <p:ph idx="1"/>
          </p:nvPr>
        </p:nvSpPr>
        <p:spPr/>
        <p:txBody>
          <a:bodyPr>
            <a:normAutofit lnSpcReduction="10000"/>
          </a:bodyPr>
          <a:lstStyle/>
          <a:p>
            <a:pPr marL="0" indent="0">
              <a:buNone/>
            </a:pPr>
            <a:r>
              <a:rPr lang="en-US" b="1" dirty="0"/>
              <a:t> </a:t>
            </a:r>
            <a:r>
              <a:rPr lang="en-US" dirty="0"/>
              <a:t> </a:t>
            </a:r>
          </a:p>
          <a:p>
            <a:pPr marL="0" indent="0" algn="ctr">
              <a:buNone/>
            </a:pPr>
            <a:r>
              <a:rPr lang="en-US" dirty="0">
                <a:latin typeface="Century Gothic" panose="020B0502020202020204" pitchFamily="34" charset="0"/>
              </a:rPr>
              <a:t>“And it is my prayer that your love may abound more and more, with knowledge and all discernment, so that you may </a:t>
            </a:r>
            <a:r>
              <a:rPr lang="en-US" b="1" dirty="0">
                <a:latin typeface="Century Gothic" panose="020B0502020202020204" pitchFamily="34" charset="0"/>
              </a:rPr>
              <a:t>approve what is excellent</a:t>
            </a:r>
            <a:r>
              <a:rPr lang="en-US" dirty="0">
                <a:latin typeface="Century Gothic" panose="020B0502020202020204" pitchFamily="34" charset="0"/>
              </a:rPr>
              <a:t>, and so </a:t>
            </a:r>
            <a:r>
              <a:rPr lang="en-US" b="1" dirty="0">
                <a:latin typeface="Century Gothic" panose="020B0502020202020204" pitchFamily="34" charset="0"/>
              </a:rPr>
              <a:t>be pure and blameless </a:t>
            </a:r>
            <a:r>
              <a:rPr lang="en-US" dirty="0">
                <a:latin typeface="Century Gothic" panose="020B0502020202020204" pitchFamily="34" charset="0"/>
              </a:rPr>
              <a:t>for the day of Christ,” </a:t>
            </a:r>
          </a:p>
          <a:p>
            <a:pPr marL="0" indent="0" algn="ctr">
              <a:buNone/>
            </a:pPr>
            <a:endParaRPr lang="en-US" dirty="0">
              <a:latin typeface="Century Gothic" panose="020B0502020202020204" pitchFamily="34" charset="0"/>
            </a:endParaRPr>
          </a:p>
          <a:p>
            <a:pPr marL="0" indent="0" algn="r">
              <a:buNone/>
            </a:pPr>
            <a:r>
              <a:rPr lang="en-US" sz="2800" dirty="0" err="1">
                <a:latin typeface="Century Gothic" panose="020B0502020202020204" pitchFamily="34" charset="0"/>
              </a:rPr>
              <a:t>Philipians</a:t>
            </a:r>
            <a:r>
              <a:rPr lang="en-US" sz="2800" dirty="0">
                <a:latin typeface="Century Gothic" panose="020B0502020202020204" pitchFamily="34" charset="0"/>
              </a:rPr>
              <a:t> 1:9-10 ESV</a:t>
            </a:r>
          </a:p>
        </p:txBody>
      </p:sp>
      <p:sp>
        <p:nvSpPr>
          <p:cNvPr id="4" name="Text Placeholder 3">
            <a:extLst>
              <a:ext uri="{FF2B5EF4-FFF2-40B4-BE49-F238E27FC236}">
                <a16:creationId xmlns:a16="http://schemas.microsoft.com/office/drawing/2014/main" id="{DC8ECF92-C2A0-DF41-9E93-6B003D18D910}"/>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57368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FA8EF-4404-774B-A882-E312B7FDA8EA}"/>
              </a:ext>
            </a:extLst>
          </p:cNvPr>
          <p:cNvSpPr>
            <a:spLocks noGrp="1"/>
          </p:cNvSpPr>
          <p:nvPr>
            <p:ph type="title"/>
          </p:nvPr>
        </p:nvSpPr>
        <p:spPr>
          <a:xfrm>
            <a:off x="447902" y="1426029"/>
            <a:ext cx="3932237" cy="1600200"/>
          </a:xfrm>
        </p:spPr>
        <p:txBody>
          <a:bodyPr>
            <a:normAutofit fontScale="90000"/>
          </a:bodyPr>
          <a:lstStyle/>
          <a:p>
            <a:pPr algn="r"/>
            <a:r>
              <a:rPr lang="en-US" dirty="0"/>
              <a:t> </a:t>
            </a:r>
            <a:r>
              <a:rPr lang="en-US" sz="5400" dirty="0">
                <a:solidFill>
                  <a:srgbClr val="0070C0"/>
                </a:solidFill>
                <a:latin typeface="Century Gothic" panose="020B0502020202020204" pitchFamily="34" charset="0"/>
              </a:rPr>
              <a:t>RAISING </a:t>
            </a:r>
            <a:br>
              <a:rPr lang="en-US" sz="5400" dirty="0">
                <a:solidFill>
                  <a:srgbClr val="0070C0"/>
                </a:solidFill>
                <a:latin typeface="Century Gothic" panose="020B0502020202020204" pitchFamily="34" charset="0"/>
              </a:rPr>
            </a:br>
            <a:r>
              <a:rPr lang="en-US" sz="5400" dirty="0">
                <a:solidFill>
                  <a:srgbClr val="0070C0"/>
                </a:solidFill>
                <a:latin typeface="Century Gothic" panose="020B0502020202020204" pitchFamily="34" charset="0"/>
              </a:rPr>
              <a:t>THE </a:t>
            </a:r>
            <a:br>
              <a:rPr lang="en-US" sz="5400" dirty="0">
                <a:solidFill>
                  <a:srgbClr val="0070C0"/>
                </a:solidFill>
                <a:latin typeface="Century Gothic" panose="020B0502020202020204" pitchFamily="34" charset="0"/>
              </a:rPr>
            </a:br>
            <a:r>
              <a:rPr lang="en-US" sz="8900" b="1" dirty="0">
                <a:solidFill>
                  <a:srgbClr val="0070C0"/>
                </a:solidFill>
                <a:latin typeface="Century Gothic" panose="020B0502020202020204" pitchFamily="34" charset="0"/>
              </a:rPr>
              <a:t>BAR</a:t>
            </a:r>
          </a:p>
        </p:txBody>
      </p:sp>
      <p:sp>
        <p:nvSpPr>
          <p:cNvPr id="3" name="Content Placeholder 2">
            <a:extLst>
              <a:ext uri="{FF2B5EF4-FFF2-40B4-BE49-F238E27FC236}">
                <a16:creationId xmlns:a16="http://schemas.microsoft.com/office/drawing/2014/main" id="{5B72128A-DAD8-3C47-B41F-30DA95AD5076}"/>
              </a:ext>
            </a:extLst>
          </p:cNvPr>
          <p:cNvSpPr>
            <a:spLocks noGrp="1"/>
          </p:cNvSpPr>
          <p:nvPr>
            <p:ph idx="1"/>
          </p:nvPr>
        </p:nvSpPr>
        <p:spPr/>
        <p:txBody>
          <a:bodyPr>
            <a:normAutofit/>
          </a:bodyPr>
          <a:lstStyle/>
          <a:p>
            <a:pPr marL="0" indent="0" algn="r">
              <a:buNone/>
            </a:pPr>
            <a:r>
              <a:rPr lang="en-US" sz="3600" dirty="0">
                <a:latin typeface="Century Gothic" panose="020B0502020202020204" pitchFamily="34" charset="0"/>
              </a:rPr>
              <a:t>Because it is written </a:t>
            </a:r>
            <a:r>
              <a:rPr lang="en-US" sz="3600" b="1" i="1" dirty="0">
                <a:latin typeface="Century Gothic" panose="020B0502020202020204" pitchFamily="34" charset="0"/>
              </a:rPr>
              <a:t>“Be holy, because I am holy.”</a:t>
            </a:r>
          </a:p>
          <a:p>
            <a:pPr marL="0" indent="0" algn="r">
              <a:buNone/>
            </a:pPr>
            <a:r>
              <a:rPr lang="en-US" sz="2800" dirty="0">
                <a:latin typeface="Century Gothic" panose="020B0502020202020204" pitchFamily="34" charset="0"/>
              </a:rPr>
              <a:t>1 Peter 1:16 NJKV</a:t>
            </a:r>
          </a:p>
          <a:p>
            <a:pPr marL="0" indent="0">
              <a:buNone/>
            </a:pPr>
            <a:endParaRPr lang="en-US" sz="3600" dirty="0">
              <a:latin typeface="Century Gothic" panose="020B0502020202020204" pitchFamily="34" charset="0"/>
            </a:endParaRPr>
          </a:p>
          <a:p>
            <a:pPr marL="0" indent="0" algn="r">
              <a:buNone/>
            </a:pPr>
            <a:r>
              <a:rPr lang="en-US" sz="3600" b="1" dirty="0">
                <a:latin typeface="Century Gothic" panose="020B0502020202020204" pitchFamily="34" charset="0"/>
              </a:rPr>
              <a:t>Be perfect, therefore, as your heavenly Father is perfect.</a:t>
            </a:r>
          </a:p>
          <a:p>
            <a:pPr marL="0" indent="0" algn="r">
              <a:buNone/>
            </a:pPr>
            <a:r>
              <a:rPr lang="en-US" sz="2800" dirty="0">
                <a:latin typeface="Century Gothic" panose="020B0502020202020204" pitchFamily="34" charset="0"/>
              </a:rPr>
              <a:t>Mathew 5:48</a:t>
            </a:r>
          </a:p>
        </p:txBody>
      </p:sp>
    </p:spTree>
    <p:extLst>
      <p:ext uri="{BB962C8B-B14F-4D97-AF65-F5344CB8AC3E}">
        <p14:creationId xmlns:p14="http://schemas.microsoft.com/office/powerpoint/2010/main" val="1058820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Geoffrey Mbwana</TermName>
          <TermId xmlns="http://schemas.microsoft.com/office/infopath/2007/PartnerControls">6cb77a43-e51f-4ef4-9e13-714330b45491</TermId>
        </TermInfo>
      </Terms>
    </gc564d6ebf4248c7833a610fa17582d5>
    <j2a840a341ce45988eab089c2d811663 xmlns="708c96bb-742e-4249-8e2b-6d89ee2a2a12">
      <Terms xmlns="http://schemas.microsoft.com/office/infopath/2007/PartnerControls"/>
    </j2a840a341ce45988eab089c2d811663>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1A85C7-C0D7-488D-8071-F255B2EDF009}"/>
</file>

<file path=customXml/itemProps2.xml><?xml version="1.0" encoding="utf-8"?>
<ds:datastoreItem xmlns:ds="http://schemas.openxmlformats.org/officeDocument/2006/customXml" ds:itemID="{3BC9D6DC-0E19-4239-BFD8-8DA0CBC923A9}"/>
</file>

<file path=customXml/itemProps3.xml><?xml version="1.0" encoding="utf-8"?>
<ds:datastoreItem xmlns:ds="http://schemas.openxmlformats.org/officeDocument/2006/customXml" ds:itemID="{8493A089-83F3-491B-91D6-6314B3A20F63}"/>
</file>

<file path=docProps/app.xml><?xml version="1.0" encoding="utf-8"?>
<Properties xmlns="http://schemas.openxmlformats.org/officeDocument/2006/extended-properties" xmlns:vt="http://schemas.openxmlformats.org/officeDocument/2006/docPropsVTypes">
  <TotalTime>744</TotalTime>
  <Words>977</Words>
  <Application>Microsoft Office PowerPoint</Application>
  <PresentationFormat>Widescreen</PresentationFormat>
  <Paragraphs>110</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Biome</vt:lpstr>
      <vt:lpstr>Calibri</vt:lpstr>
      <vt:lpstr>Calibri Light</vt:lpstr>
      <vt:lpstr>Century Gothic</vt:lpstr>
      <vt:lpstr>Comic Sans MS</vt:lpstr>
      <vt:lpstr>Segoe Print</vt:lpstr>
      <vt:lpstr>Office Theme</vt:lpstr>
      <vt:lpstr>ENJOYING TEAMWORK WITH HIGH STANDARDS OF INTEGRITY AND LOYALTY</vt:lpstr>
      <vt:lpstr>HIGH STANDARDS:</vt:lpstr>
      <vt:lpstr>PowerPoint Presentation</vt:lpstr>
      <vt:lpstr>PowerPoint Presentation</vt:lpstr>
      <vt:lpstr>PowerPoint Presentation</vt:lpstr>
      <vt:lpstr>PowerPoint Presentation</vt:lpstr>
      <vt:lpstr>PowerPoint Presentation</vt:lpstr>
      <vt:lpstr>PowerPoint Presentation</vt:lpstr>
      <vt:lpstr> RAISING  THE  BAR</vt:lpstr>
      <vt:lpstr>PowerPoint Presentation</vt:lpstr>
      <vt:lpstr>PowerPoint Presentation</vt:lpstr>
      <vt:lpstr>PowerPoint Presentation</vt:lpstr>
      <vt:lpstr>PowerPoint Presentation</vt:lpstr>
      <vt:lpstr>PROFOUND</vt:lpstr>
      <vt:lpstr>A TEAM WITH HIGH VALUES OF INTEGRITY AND LOYALTY</vt:lpstr>
      <vt:lpstr>DEMONSTRATION</vt:lpstr>
      <vt:lpstr> AN EFFECTIVE TEAM</vt:lpstr>
      <vt:lpstr>PowerPoint Presentation</vt:lpstr>
      <vt:lpstr>PowerPoint Presentation</vt:lpstr>
      <vt:lpstr>WHY TEAM WORK?</vt:lpstr>
      <vt:lpstr>PowerPoint Presentation</vt:lpstr>
      <vt:lpstr>PowerPoint Presentation</vt:lpstr>
      <vt:lpstr>Scriptures    TEAM WORKING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ENJOYING TEAMWORK WITH HIGH STANDARDS OF INTEGRITY AND LOYALTY</dc:title>
  <dc:creator>Mbwana, Geoffrey Gabriel</dc:creator>
  <cp:lastModifiedBy>Missah, Ellen S.</cp:lastModifiedBy>
  <cp:revision>26</cp:revision>
  <dcterms:created xsi:type="dcterms:W3CDTF">2020-02-04T20:56:45Z</dcterms:created>
  <dcterms:modified xsi:type="dcterms:W3CDTF">2022-01-12T15:25:13Z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84;#Geoffrey Mbwana|6cb77a43-e51f-4ef4-9e13-714330b45491</vt:lpwstr>
  </property>
  <property fmtid="{D5CDD505-2E9C-101B-9397-08002B2CF9AE}" pid="4" name="CurriculumCategories">
    <vt:lpwstr/>
  </property>
</Properties>
</file>