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5" r:id="rId4"/>
    <p:sldId id="313" r:id="rId5"/>
    <p:sldId id="267" r:id="rId6"/>
    <p:sldId id="336" r:id="rId7"/>
    <p:sldId id="314" r:id="rId8"/>
    <p:sldId id="268" r:id="rId9"/>
    <p:sldId id="315" r:id="rId10"/>
    <p:sldId id="261" r:id="rId11"/>
    <p:sldId id="316" r:id="rId12"/>
    <p:sldId id="317" r:id="rId13"/>
    <p:sldId id="318" r:id="rId14"/>
    <p:sldId id="335" r:id="rId15"/>
    <p:sldId id="320" r:id="rId16"/>
    <p:sldId id="321" r:id="rId17"/>
    <p:sldId id="322" r:id="rId18"/>
    <p:sldId id="323" r:id="rId19"/>
    <p:sldId id="324" r:id="rId20"/>
    <p:sldId id="325" r:id="rId21"/>
    <p:sldId id="266" r:id="rId22"/>
    <p:sldId id="32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1829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92" autoAdjust="0"/>
    <p:restoredTop sz="94660"/>
  </p:normalViewPr>
  <p:slideViewPr>
    <p:cSldViewPr snapToGrid="0">
      <p:cViewPr varScale="1">
        <p:scale>
          <a:sx n="162" d="100"/>
          <a:sy n="162" d="100"/>
        </p:scale>
        <p:origin x="239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0E0E21-F960-4E6E-B5AB-E234106B59BF}"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E70F5-AFC9-42A6-85CB-CCB06116A55E}" type="slidenum">
              <a:rPr lang="en-US" smtClean="0"/>
              <a:t>‹#›</a:t>
            </a:fld>
            <a:endParaRPr lang="en-US"/>
          </a:p>
        </p:txBody>
      </p:sp>
    </p:spTree>
    <p:extLst>
      <p:ext uri="{BB962C8B-B14F-4D97-AF65-F5344CB8AC3E}">
        <p14:creationId xmlns:p14="http://schemas.microsoft.com/office/powerpoint/2010/main" val="4054483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0E0E21-F960-4E6E-B5AB-E234106B59BF}"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E70F5-AFC9-42A6-85CB-CCB06116A55E}" type="slidenum">
              <a:rPr lang="en-US" smtClean="0"/>
              <a:t>‹#›</a:t>
            </a:fld>
            <a:endParaRPr lang="en-US"/>
          </a:p>
        </p:txBody>
      </p:sp>
    </p:spTree>
    <p:extLst>
      <p:ext uri="{BB962C8B-B14F-4D97-AF65-F5344CB8AC3E}">
        <p14:creationId xmlns:p14="http://schemas.microsoft.com/office/powerpoint/2010/main" val="335179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0E0E21-F960-4E6E-B5AB-E234106B59BF}"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E70F5-AFC9-42A6-85CB-CCB06116A55E}" type="slidenum">
              <a:rPr lang="en-US" smtClean="0"/>
              <a:t>‹#›</a:t>
            </a:fld>
            <a:endParaRPr lang="en-US"/>
          </a:p>
        </p:txBody>
      </p:sp>
    </p:spTree>
    <p:extLst>
      <p:ext uri="{BB962C8B-B14F-4D97-AF65-F5344CB8AC3E}">
        <p14:creationId xmlns:p14="http://schemas.microsoft.com/office/powerpoint/2010/main" val="249667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0E0E21-F960-4E6E-B5AB-E234106B59BF}"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E70F5-AFC9-42A6-85CB-CCB06116A55E}" type="slidenum">
              <a:rPr lang="en-US" smtClean="0"/>
              <a:t>‹#›</a:t>
            </a:fld>
            <a:endParaRPr lang="en-US"/>
          </a:p>
        </p:txBody>
      </p:sp>
    </p:spTree>
    <p:extLst>
      <p:ext uri="{BB962C8B-B14F-4D97-AF65-F5344CB8AC3E}">
        <p14:creationId xmlns:p14="http://schemas.microsoft.com/office/powerpoint/2010/main" val="327628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0E0E21-F960-4E6E-B5AB-E234106B59BF}"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E70F5-AFC9-42A6-85CB-CCB06116A55E}" type="slidenum">
              <a:rPr lang="en-US" smtClean="0"/>
              <a:t>‹#›</a:t>
            </a:fld>
            <a:endParaRPr lang="en-US"/>
          </a:p>
        </p:txBody>
      </p:sp>
    </p:spTree>
    <p:extLst>
      <p:ext uri="{BB962C8B-B14F-4D97-AF65-F5344CB8AC3E}">
        <p14:creationId xmlns:p14="http://schemas.microsoft.com/office/powerpoint/2010/main" val="3365929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0E0E21-F960-4E6E-B5AB-E234106B59BF}"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E70F5-AFC9-42A6-85CB-CCB06116A55E}" type="slidenum">
              <a:rPr lang="en-US" smtClean="0"/>
              <a:t>‹#›</a:t>
            </a:fld>
            <a:endParaRPr lang="en-US"/>
          </a:p>
        </p:txBody>
      </p:sp>
    </p:spTree>
    <p:extLst>
      <p:ext uri="{BB962C8B-B14F-4D97-AF65-F5344CB8AC3E}">
        <p14:creationId xmlns:p14="http://schemas.microsoft.com/office/powerpoint/2010/main" val="3303876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0E0E21-F960-4E6E-B5AB-E234106B59BF}" type="datetimeFigureOut">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1E70F5-AFC9-42A6-85CB-CCB06116A55E}" type="slidenum">
              <a:rPr lang="en-US" smtClean="0"/>
              <a:t>‹#›</a:t>
            </a:fld>
            <a:endParaRPr lang="en-US"/>
          </a:p>
        </p:txBody>
      </p:sp>
    </p:spTree>
    <p:extLst>
      <p:ext uri="{BB962C8B-B14F-4D97-AF65-F5344CB8AC3E}">
        <p14:creationId xmlns:p14="http://schemas.microsoft.com/office/powerpoint/2010/main" val="292945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0E0E21-F960-4E6E-B5AB-E234106B59BF}" type="datetimeFigureOut">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1E70F5-AFC9-42A6-85CB-CCB06116A55E}" type="slidenum">
              <a:rPr lang="en-US" smtClean="0"/>
              <a:t>‹#›</a:t>
            </a:fld>
            <a:endParaRPr lang="en-US"/>
          </a:p>
        </p:txBody>
      </p:sp>
    </p:spTree>
    <p:extLst>
      <p:ext uri="{BB962C8B-B14F-4D97-AF65-F5344CB8AC3E}">
        <p14:creationId xmlns:p14="http://schemas.microsoft.com/office/powerpoint/2010/main" val="134231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E0E21-F960-4E6E-B5AB-E234106B59BF}" type="datetimeFigureOut">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1E70F5-AFC9-42A6-85CB-CCB06116A55E}" type="slidenum">
              <a:rPr lang="en-US" smtClean="0"/>
              <a:t>‹#›</a:t>
            </a:fld>
            <a:endParaRPr lang="en-US"/>
          </a:p>
        </p:txBody>
      </p:sp>
    </p:spTree>
    <p:extLst>
      <p:ext uri="{BB962C8B-B14F-4D97-AF65-F5344CB8AC3E}">
        <p14:creationId xmlns:p14="http://schemas.microsoft.com/office/powerpoint/2010/main" val="2218667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0E0E21-F960-4E6E-B5AB-E234106B59BF}"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E70F5-AFC9-42A6-85CB-CCB06116A55E}" type="slidenum">
              <a:rPr lang="en-US" smtClean="0"/>
              <a:t>‹#›</a:t>
            </a:fld>
            <a:endParaRPr lang="en-US"/>
          </a:p>
        </p:txBody>
      </p:sp>
    </p:spTree>
    <p:extLst>
      <p:ext uri="{BB962C8B-B14F-4D97-AF65-F5344CB8AC3E}">
        <p14:creationId xmlns:p14="http://schemas.microsoft.com/office/powerpoint/2010/main" val="1377952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0E0E21-F960-4E6E-B5AB-E234106B59BF}"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E70F5-AFC9-42A6-85CB-CCB06116A55E}" type="slidenum">
              <a:rPr lang="en-US" smtClean="0"/>
              <a:t>‹#›</a:t>
            </a:fld>
            <a:endParaRPr lang="en-US"/>
          </a:p>
        </p:txBody>
      </p:sp>
    </p:spTree>
    <p:extLst>
      <p:ext uri="{BB962C8B-B14F-4D97-AF65-F5344CB8AC3E}">
        <p14:creationId xmlns:p14="http://schemas.microsoft.com/office/powerpoint/2010/main" val="264921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E0E21-F960-4E6E-B5AB-E234106B59BF}" type="datetimeFigureOut">
              <a:rPr lang="en-US" smtClean="0"/>
              <a:t>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E70F5-AFC9-42A6-85CB-CCB06116A55E}" type="slidenum">
              <a:rPr lang="en-US" smtClean="0"/>
              <a:t>‹#›</a:t>
            </a:fld>
            <a:endParaRPr lang="en-US"/>
          </a:p>
        </p:txBody>
      </p:sp>
    </p:spTree>
    <p:extLst>
      <p:ext uri="{BB962C8B-B14F-4D97-AF65-F5344CB8AC3E}">
        <p14:creationId xmlns:p14="http://schemas.microsoft.com/office/powerpoint/2010/main" val="3342461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project-syndicate.org/commentary/global-authoritarian-leadership-trend-by-joseph-s--nye-2016-06?barrier=accessreg)"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roject-syndicate.org/commentary/secret-of-putins-survival-by-andrei-kolesnikov-2016-06"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www.project-syndicate.org/focal-points/donald-trump-an-american-horror-story"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text.egwwritings.org/publication.php?pubtype=Periodical&amp;bookCode=RH&amp;lang=en&amp;year=1904&amp;month=December&amp;day=1"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1207407" y="1987324"/>
            <a:ext cx="9259207" cy="2992891"/>
          </a:xfrm>
        </p:spPr>
        <p:txBody>
          <a:bodyPr>
            <a:noAutofit/>
          </a:bodyPr>
          <a:lstStyle/>
          <a:p>
            <a:pPr algn="r"/>
            <a:r>
              <a:rPr lang="en-US" sz="4400" b="1" dirty="0"/>
              <a:t>“LEADERSHIP &amp; ACCOUNTABILITY, TRANSPARENCY, INTEGRITY AND LOYALTY ... VITAL SPIRITUAL </a:t>
            </a:r>
            <a:br>
              <a:rPr lang="en-US" sz="4400" b="1" dirty="0"/>
            </a:br>
            <a:r>
              <a:rPr lang="en-US" sz="4400" b="1" dirty="0"/>
              <a:t>ELEMENTS FOR GOD’S LAST-DAY </a:t>
            </a:r>
            <a:br>
              <a:rPr lang="en-US" sz="4400" b="1" dirty="0"/>
            </a:br>
            <a:r>
              <a:rPr lang="en-US" sz="4400" b="1" dirty="0"/>
              <a:t>CHURCH AND ITS MESSAGE”</a:t>
            </a:r>
            <a:endParaRPr lang="es-AR" sz="4400" b="1" dirty="0">
              <a:effectLst>
                <a:outerShdw blurRad="38100" dist="38100" dir="2700000" algn="tl">
                  <a:srgbClr val="000000">
                    <a:alpha val="43137"/>
                  </a:srgbClr>
                </a:outerShdw>
              </a:effectLst>
            </a:endParaRPr>
          </a:p>
        </p:txBody>
      </p:sp>
      <p:sp>
        <p:nvSpPr>
          <p:cNvPr id="4" name="Marcador de texto 3"/>
          <p:cNvSpPr>
            <a:spLocks noGrp="1"/>
          </p:cNvSpPr>
          <p:nvPr>
            <p:ph type="body" idx="1"/>
          </p:nvPr>
        </p:nvSpPr>
        <p:spPr>
          <a:xfrm>
            <a:off x="260350" y="5922236"/>
            <a:ext cx="7379590" cy="623843"/>
          </a:xfrm>
        </p:spPr>
        <p:txBody>
          <a:bodyPr>
            <a:normAutofit lnSpcReduction="10000"/>
          </a:bodyPr>
          <a:lstStyle/>
          <a:p>
            <a:r>
              <a:rPr lang="en-US" sz="4000" dirty="0">
                <a:solidFill>
                  <a:schemeClr val="accent1">
                    <a:lumMod val="50000"/>
                  </a:schemeClr>
                </a:solidFill>
                <a:effectLst>
                  <a:outerShdw blurRad="38100" dist="38100" dir="2700000" algn="tl">
                    <a:srgbClr val="000000">
                      <a:alpha val="43137"/>
                    </a:srgbClr>
                  </a:outerShdw>
                </a:effectLst>
              </a:rPr>
              <a:t>13</a:t>
            </a:r>
            <a:r>
              <a:rPr lang="en-US" sz="4000" baseline="30000" dirty="0">
                <a:solidFill>
                  <a:schemeClr val="accent1">
                    <a:lumMod val="50000"/>
                  </a:schemeClr>
                </a:solidFill>
                <a:effectLst>
                  <a:outerShdw blurRad="38100" dist="38100" dir="2700000" algn="tl">
                    <a:srgbClr val="000000">
                      <a:alpha val="43137"/>
                    </a:srgbClr>
                  </a:outerShdw>
                </a:effectLst>
              </a:rPr>
              <a:t>TH</a:t>
            </a:r>
            <a:r>
              <a:rPr lang="en-US" sz="4000" dirty="0">
                <a:solidFill>
                  <a:schemeClr val="accent1">
                    <a:lumMod val="50000"/>
                  </a:schemeClr>
                </a:solidFill>
                <a:effectLst>
                  <a:outerShdw blurRad="38100" dist="38100" dir="2700000" algn="tl">
                    <a:srgbClr val="000000">
                      <a:alpha val="43137"/>
                    </a:srgbClr>
                  </a:outerShdw>
                </a:effectLst>
              </a:rPr>
              <a:t> Global Leadership Summit</a:t>
            </a:r>
            <a:endParaRPr lang="es-AR" sz="4000" dirty="0">
              <a:solidFill>
                <a:schemeClr val="accent1">
                  <a:lumMod val="50000"/>
                </a:schemeClr>
              </a:solidFill>
              <a:effectLst>
                <a:outerShdw blurRad="38100" dist="38100" dir="2700000" algn="tl">
                  <a:srgbClr val="000000">
                    <a:alpha val="43137"/>
                  </a:srgbClr>
                </a:outerShdw>
              </a:effectLst>
            </a:endParaRPr>
          </a:p>
        </p:txBody>
      </p:sp>
      <p:sp>
        <p:nvSpPr>
          <p:cNvPr id="7" name="Marcador de texto 3"/>
          <p:cNvSpPr txBox="1">
            <a:spLocks/>
          </p:cNvSpPr>
          <p:nvPr/>
        </p:nvSpPr>
        <p:spPr>
          <a:xfrm>
            <a:off x="2029522" y="6370414"/>
            <a:ext cx="4918210" cy="4875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solidFill>
                  <a:schemeClr val="bg2">
                    <a:lumMod val="50000"/>
                  </a:schemeClr>
                </a:solidFill>
              </a:rPr>
              <a:t>  Cape Town, February 4-6, 2020</a:t>
            </a:r>
            <a:endParaRPr lang="es-AR" sz="2800" dirty="0">
              <a:solidFill>
                <a:schemeClr val="bg2">
                  <a:lumMod val="50000"/>
                </a:schemeClr>
              </a:solidFill>
            </a:endParaRPr>
          </a:p>
        </p:txBody>
      </p:sp>
    </p:spTree>
    <p:extLst>
      <p:ext uri="{BB962C8B-B14F-4D97-AF65-F5344CB8AC3E}">
        <p14:creationId xmlns:p14="http://schemas.microsoft.com/office/powerpoint/2010/main" val="1888833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4042" y="234496"/>
            <a:ext cx="10515600" cy="1325563"/>
          </a:xfrm>
        </p:spPr>
        <p:txBody>
          <a:bodyPr>
            <a:normAutofit/>
          </a:bodyPr>
          <a:lstStyle/>
          <a:p>
            <a:r>
              <a:rPr lang="en-US" b="1" dirty="0">
                <a:effectLst>
                  <a:outerShdw blurRad="38100" dist="38100" dir="2700000" algn="tl">
                    <a:srgbClr val="000000">
                      <a:alpha val="43137"/>
                    </a:srgbClr>
                  </a:outerShdw>
                </a:effectLst>
              </a:rPr>
              <a:t>II. Illustration of Power in Leadership: </a:t>
            </a:r>
            <a:endParaRPr lang="es-AR"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9571512" y="2719449"/>
            <a:ext cx="85106" cy="71090"/>
          </a:xfrm>
        </p:spPr>
        <p:txBody>
          <a:bodyPr>
            <a:normAutofit fontScale="25000" lnSpcReduction="20000"/>
          </a:bodyPr>
          <a:lstStyle/>
          <a:p>
            <a:pPr marL="0" indent="0">
              <a:lnSpc>
                <a:spcPct val="200000"/>
              </a:lnSpc>
              <a:buNone/>
            </a:pPr>
            <a:endParaRPr lang="es-AR" dirty="0"/>
          </a:p>
        </p:txBody>
      </p:sp>
      <p:sp>
        <p:nvSpPr>
          <p:cNvPr id="4" name="Rectángulo 3"/>
          <p:cNvSpPr/>
          <p:nvPr/>
        </p:nvSpPr>
        <p:spPr>
          <a:xfrm>
            <a:off x="103414" y="1560059"/>
            <a:ext cx="10515600" cy="4678204"/>
          </a:xfrm>
          <a:prstGeom prst="rect">
            <a:avLst/>
          </a:prstGeom>
        </p:spPr>
        <p:txBody>
          <a:bodyPr wrap="square">
            <a:spAutoFit/>
          </a:bodyPr>
          <a:lstStyle/>
          <a:p>
            <a:r>
              <a:rPr lang="en-US" b="1" dirty="0"/>
              <a:t> </a:t>
            </a:r>
            <a:endParaRPr lang="en-US" dirty="0"/>
          </a:p>
          <a:p>
            <a:r>
              <a:rPr lang="en-US" sz="2800" u="sng" dirty="0"/>
              <a:t>Joseph S. Nye, Jr</a:t>
            </a:r>
            <a:r>
              <a:rPr lang="en-US" sz="2800" dirty="0"/>
              <a:t>., a former US assistant secretary of defense and chairman of the US National Intelligence Council, is </a:t>
            </a:r>
            <a:r>
              <a:rPr lang="en-US" sz="2800" u="sng" dirty="0"/>
              <a:t>University Professor at Harvard University</a:t>
            </a:r>
            <a:r>
              <a:rPr lang="en-US" sz="2800" dirty="0"/>
              <a:t>.  He is the author of </a:t>
            </a:r>
            <a:r>
              <a:rPr lang="en-US" sz="2800" u="sng" dirty="0"/>
              <a:t>Is the American Century Over?</a:t>
            </a:r>
            <a:r>
              <a:rPr lang="en-US" sz="2800" dirty="0"/>
              <a:t> and he wrote an article June 03</a:t>
            </a:r>
            <a:r>
              <a:rPr lang="en-US" sz="2800" baseline="30000" dirty="0"/>
              <a:t>rd</a:t>
            </a:r>
            <a:r>
              <a:rPr lang="en-US" sz="2800" dirty="0"/>
              <a:t>, 2016 (months before the election of US President in November).  </a:t>
            </a:r>
          </a:p>
          <a:p>
            <a:r>
              <a:rPr lang="en-US" sz="2800" dirty="0"/>
              <a:t> </a:t>
            </a:r>
          </a:p>
          <a:p>
            <a:r>
              <a:rPr lang="en-US" sz="2800" dirty="0"/>
              <a:t>Nye, speaking of Leadership and power mentions in his article:  (</a:t>
            </a:r>
            <a:r>
              <a:rPr lang="en-US" sz="2800" u="sng" dirty="0">
                <a:hlinkClick r:id="rId3"/>
              </a:rPr>
              <a:t>https://www.project-syndicate.org/commentary/global-authoritarian-leadership-trend-by-joseph-s--nye-2016-06?barrier=accessreg)</a:t>
            </a:r>
            <a:r>
              <a:rPr lang="en-US" sz="2800" dirty="0"/>
              <a:t>:</a:t>
            </a:r>
          </a:p>
          <a:p>
            <a:r>
              <a:rPr lang="en-US" sz="2800" dirty="0"/>
              <a:t> </a:t>
            </a:r>
          </a:p>
        </p:txBody>
      </p:sp>
      <p:sp>
        <p:nvSpPr>
          <p:cNvPr id="5"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13</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6"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8072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4042" y="-261256"/>
            <a:ext cx="10515600" cy="1821316"/>
          </a:xfrm>
        </p:spPr>
        <p:txBody>
          <a:bodyPr/>
          <a:lstStyle/>
          <a:p>
            <a:r>
              <a:rPr lang="en-US" b="1" dirty="0">
                <a:effectLst>
                  <a:outerShdw blurRad="38100" dist="38100" dir="2700000" algn="tl">
                    <a:srgbClr val="000000">
                      <a:alpha val="43137"/>
                    </a:srgbClr>
                  </a:outerShdw>
                </a:effectLst>
              </a:rPr>
              <a:t>II. Illustration of Power in Leadership: (J.Nye)</a:t>
            </a:r>
            <a:endParaRPr lang="es-AR" b="1" dirty="0">
              <a:effectLst>
                <a:outerShdw blurRad="38100" dist="38100" dir="2700000" algn="tl">
                  <a:srgbClr val="000000">
                    <a:alpha val="43137"/>
                  </a:srgbClr>
                </a:outerShdw>
              </a:effectLst>
            </a:endParaRPr>
          </a:p>
        </p:txBody>
      </p:sp>
      <p:sp>
        <p:nvSpPr>
          <p:cNvPr id="4" name="Rectángulo 3"/>
          <p:cNvSpPr/>
          <p:nvPr/>
        </p:nvSpPr>
        <p:spPr>
          <a:xfrm>
            <a:off x="234042" y="1199409"/>
            <a:ext cx="10192494" cy="5632311"/>
          </a:xfrm>
          <a:prstGeom prst="rect">
            <a:avLst/>
          </a:prstGeom>
        </p:spPr>
        <p:txBody>
          <a:bodyPr wrap="square">
            <a:spAutoFit/>
          </a:bodyPr>
          <a:lstStyle/>
          <a:p>
            <a:r>
              <a:rPr lang="en-US" sz="2400" i="1" dirty="0"/>
              <a:t>CAMBRIDGE – </a:t>
            </a:r>
            <a:r>
              <a:rPr lang="en-US" sz="2400" b="1" i="1" dirty="0"/>
              <a:t>A trend toward greater authoritarianism seems to be spreading worldwide</a:t>
            </a:r>
            <a:r>
              <a:rPr lang="en-US" sz="2400" i="1" dirty="0"/>
              <a:t>. </a:t>
            </a:r>
            <a:r>
              <a:rPr lang="en-US" sz="2400" i="1" u="sng" dirty="0"/>
              <a:t>Vladimir Putin </a:t>
            </a:r>
            <a:r>
              <a:rPr lang="en-US" sz="2400" i="1" dirty="0"/>
              <a:t>has successfully used nationalism to </a:t>
            </a:r>
            <a:r>
              <a:rPr lang="en-US" sz="2400" i="1" dirty="0">
                <a:hlinkClick r:id="rId3"/>
              </a:rPr>
              <a:t>tighten his control</a:t>
            </a:r>
            <a:r>
              <a:rPr lang="en-US" sz="2400" i="1" dirty="0"/>
              <a:t> over Russia and seems to enjoy great popularity. </a:t>
            </a:r>
            <a:r>
              <a:rPr lang="en-US" sz="2400" i="1" u="sng" dirty="0"/>
              <a:t>Xi Jinping </a:t>
            </a:r>
            <a:r>
              <a:rPr lang="en-US" sz="2400" i="1" dirty="0"/>
              <a:t>is regarded as China’s most powerful leader since Mao Zedong, presiding over a growing number of crucial decision-making committees. Turkey’s president, </a:t>
            </a:r>
            <a:r>
              <a:rPr lang="en-US" sz="2400" i="1" u="sng" dirty="0"/>
              <a:t>Recep Tayyip Erdogan</a:t>
            </a:r>
            <a:r>
              <a:rPr lang="en-US" sz="2400" i="1" dirty="0"/>
              <a:t>, recently replaced his prime minister with one more compliant with his drive to concentrate executive power. And </a:t>
            </a:r>
            <a:r>
              <a:rPr lang="en-US" sz="2400" i="1" dirty="0">
                <a:hlinkClick r:id="rId4"/>
              </a:rPr>
              <a:t>some commentators fear</a:t>
            </a:r>
            <a:r>
              <a:rPr lang="en-US" sz="2400" i="1" dirty="0"/>
              <a:t> that if Donald Trump wins the US presidency in November, he could turn out to be an “American Mussolini.”</a:t>
            </a:r>
            <a:r>
              <a:rPr lang="en-US" sz="2400" dirty="0"/>
              <a:t> </a:t>
            </a:r>
          </a:p>
          <a:p>
            <a:endParaRPr lang="en-US" sz="2400" dirty="0"/>
          </a:p>
          <a:p>
            <a:r>
              <a:rPr lang="en-US" sz="2400" i="1" u="sng" dirty="0"/>
              <a:t>Abuse of power is as old as human history</a:t>
            </a:r>
            <a:r>
              <a:rPr lang="en-US" sz="2400" i="1" dirty="0"/>
              <a:t>. </a:t>
            </a:r>
            <a:r>
              <a:rPr lang="en-US" sz="2400" b="1" i="1" dirty="0"/>
              <a:t>The Bible reminds us that after David defeated Goliath and later became king</a:t>
            </a:r>
            <a:r>
              <a:rPr lang="en-US" sz="2400" i="1" dirty="0"/>
              <a:t>, he seduced Bathsheba and deliberately sent her husband to certain death in battle</a:t>
            </a:r>
            <a:r>
              <a:rPr lang="en-US" sz="2400" b="1" i="1" dirty="0"/>
              <a:t>. </a:t>
            </a:r>
            <a:r>
              <a:rPr lang="en-US" sz="2400" b="1" i="1" u="sng" dirty="0"/>
              <a:t>Leadership involves the use of power, and, as Lord Acton famously warned, power corrupts</a:t>
            </a:r>
            <a:r>
              <a:rPr lang="en-US" sz="2400" i="1" dirty="0"/>
              <a:t>. And yet leaders without power – the ability to cause others to do what we want – cannot lead.</a:t>
            </a:r>
            <a:r>
              <a:rPr lang="en-US" sz="2400" dirty="0"/>
              <a:t> </a:t>
            </a:r>
            <a:endParaRPr lang="es-AR" sz="2400" dirty="0"/>
          </a:p>
        </p:txBody>
      </p:sp>
      <p:sp>
        <p:nvSpPr>
          <p:cNvPr id="5"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13</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Tree>
    <p:extLst>
      <p:ext uri="{BB962C8B-B14F-4D97-AF65-F5344CB8AC3E}">
        <p14:creationId xmlns:p14="http://schemas.microsoft.com/office/powerpoint/2010/main" val="1607135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4042" y="234496"/>
            <a:ext cx="10515600" cy="1325563"/>
          </a:xfrm>
        </p:spPr>
        <p:txBody>
          <a:bodyPr/>
          <a:lstStyle/>
          <a:p>
            <a:r>
              <a:rPr lang="en-US" b="1" dirty="0">
                <a:effectLst>
                  <a:outerShdw blurRad="38100" dist="38100" dir="2700000" algn="tl">
                    <a:srgbClr val="000000">
                      <a:alpha val="43137"/>
                    </a:srgbClr>
                  </a:outerShdw>
                </a:effectLst>
              </a:rPr>
              <a:t>II. Illustration of Power in Leadership: (J.Nye)</a:t>
            </a:r>
            <a:endParaRPr lang="es-AR" b="1" dirty="0">
              <a:effectLst>
                <a:outerShdw blurRad="38100" dist="38100" dir="2700000" algn="tl">
                  <a:srgbClr val="000000">
                    <a:alpha val="43137"/>
                  </a:srgbClr>
                </a:outerShdw>
              </a:effectLst>
            </a:endParaRPr>
          </a:p>
        </p:txBody>
      </p:sp>
      <p:sp>
        <p:nvSpPr>
          <p:cNvPr id="4" name="Rectángulo 3"/>
          <p:cNvSpPr/>
          <p:nvPr/>
        </p:nvSpPr>
        <p:spPr>
          <a:xfrm>
            <a:off x="234043" y="1246910"/>
            <a:ext cx="10132580" cy="5632311"/>
          </a:xfrm>
          <a:prstGeom prst="rect">
            <a:avLst/>
          </a:prstGeom>
        </p:spPr>
        <p:txBody>
          <a:bodyPr wrap="square">
            <a:spAutoFit/>
          </a:bodyPr>
          <a:lstStyle/>
          <a:p>
            <a:r>
              <a:rPr lang="en-US" sz="2400" dirty="0"/>
              <a:t>This author then, speaks about </a:t>
            </a:r>
            <a:r>
              <a:rPr lang="en-US" sz="2400" b="1" dirty="0"/>
              <a:t>Leadership related to three groups of people accordingly to their motivations</a:t>
            </a:r>
            <a:r>
              <a:rPr lang="en-US" sz="2400" dirty="0"/>
              <a:t>:</a:t>
            </a:r>
          </a:p>
          <a:p>
            <a:endParaRPr lang="en-US" sz="2400" dirty="0"/>
          </a:p>
          <a:p>
            <a:r>
              <a:rPr lang="en-US" sz="2400" i="1" dirty="0"/>
              <a:t>	The Harvard psychologist David C. McClelland once distinguished 	three groups of people by their motivations. Those </a:t>
            </a:r>
            <a:r>
              <a:rPr lang="en-US" sz="2400" i="1" u="sng" dirty="0"/>
              <a:t>who care most about doing something better have a “</a:t>
            </a:r>
            <a:r>
              <a:rPr lang="en-US" sz="2400" b="1" i="1" u="sng" dirty="0"/>
              <a:t>need for achievement</a:t>
            </a:r>
            <a:r>
              <a:rPr lang="en-US" sz="2400" i="1" dirty="0"/>
              <a:t>.” Those </a:t>
            </a:r>
            <a:r>
              <a:rPr lang="en-US" sz="2400" i="1" u="sng" dirty="0"/>
              <a:t>who think most about friendly relations with others have a “</a:t>
            </a:r>
            <a:r>
              <a:rPr lang="en-US" sz="2400" b="1" i="1" u="sng" dirty="0"/>
              <a:t>need for affiliation</a:t>
            </a:r>
            <a:r>
              <a:rPr lang="en-US" sz="2400" i="1" u="sng" dirty="0"/>
              <a:t>.</a:t>
            </a:r>
            <a:r>
              <a:rPr lang="en-US" sz="2400" i="1" dirty="0"/>
              <a:t>” And </a:t>
            </a:r>
            <a:r>
              <a:rPr lang="en-US" sz="2400" i="1" u="sng" dirty="0"/>
              <a:t>those who care most about having an impact on others show a “</a:t>
            </a:r>
            <a:r>
              <a:rPr lang="en-US" sz="2400" b="1" i="1" u="sng" dirty="0"/>
              <a:t>need for power</a:t>
            </a:r>
            <a:r>
              <a:rPr lang="en-US" sz="2400" i="1" dirty="0"/>
              <a:t>.”</a:t>
            </a:r>
          </a:p>
          <a:p>
            <a:endParaRPr lang="en-US" sz="2400" dirty="0"/>
          </a:p>
          <a:p>
            <a:r>
              <a:rPr lang="en-US" sz="2400" i="1" dirty="0"/>
              <a:t>	</a:t>
            </a:r>
            <a:r>
              <a:rPr lang="en-US" sz="2400" b="1" i="1" dirty="0"/>
              <a:t>This third group turned out to be the most effective leaders</a:t>
            </a:r>
            <a:r>
              <a:rPr lang="en-US" sz="2400" i="1" dirty="0"/>
              <a:t>, which brings us back to Acton. But power is not good or bad per se. Like calories in a diet, too little produces emaciation, and too much leads to obesity</a:t>
            </a:r>
            <a:r>
              <a:rPr lang="en-US" sz="2400" b="1" i="1" dirty="0"/>
              <a:t>. Emotional maturity and training are important means</a:t>
            </a:r>
            <a:r>
              <a:rPr lang="en-US" sz="2400" i="1" dirty="0"/>
              <a:t> of limiting a narcissistic lust for power, and </a:t>
            </a:r>
            <a:r>
              <a:rPr lang="en-US" sz="2400" b="1" i="1" dirty="0"/>
              <a:t>appropriate institutions are essential to getting the balance right. </a:t>
            </a:r>
            <a:r>
              <a:rPr lang="en-US" sz="2400" b="1" i="1" u="sng" dirty="0"/>
              <a:t>Ethics and power can be mutually reinforcing</a:t>
            </a:r>
            <a:r>
              <a:rPr lang="en-US" sz="2400" i="1" dirty="0"/>
              <a:t>.</a:t>
            </a:r>
            <a:endParaRPr lang="en-US" sz="2400" dirty="0"/>
          </a:p>
        </p:txBody>
      </p:sp>
      <p:sp>
        <p:nvSpPr>
          <p:cNvPr id="5"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13</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6"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 b="1" dirty="0">
                <a:solidFill>
                  <a:srgbClr val="CCECFF"/>
                </a:solidFill>
                <a:effectLst>
                  <a:outerShdw blurRad="38100" dist="38100" dir="2700000" algn="tl">
                    <a:srgbClr val="000000">
                      <a:alpha val="43137"/>
                    </a:srgbClr>
                  </a:outerShdw>
                </a:effectLst>
              </a:rPr>
              <a:t>“THAT THEY MAY BE ONE” (JOHN 17)</a:t>
            </a:r>
          </a:p>
          <a:p>
            <a:pPr algn="r"/>
            <a:r>
              <a:rPr lang="en-US" sz="800" b="1" dirty="0">
                <a:solidFill>
                  <a:srgbClr val="CCECFF"/>
                </a:solidFill>
                <a:effectLst>
                  <a:outerShdw blurRad="38100" dist="38100" dir="2700000" algn="tl">
                    <a:srgbClr val="000000">
                      <a:alpha val="43137"/>
                    </a:srgbClr>
                  </a:outerShdw>
                </a:effectLst>
              </a:rPr>
              <a:t>11</a:t>
            </a: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0116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36072" y="1472540"/>
            <a:ext cx="10379528" cy="4993574"/>
          </a:xfrm>
        </p:spPr>
        <p:txBody>
          <a:bodyPr>
            <a:normAutofit/>
          </a:bodyPr>
          <a:lstStyle/>
          <a:p>
            <a:r>
              <a:rPr lang="en-US" dirty="0"/>
              <a:t>This article finishes describing the </a:t>
            </a:r>
            <a:r>
              <a:rPr lang="en-US" b="1" dirty="0"/>
              <a:t>importance of communication</a:t>
            </a:r>
            <a:r>
              <a:rPr lang="en-US" dirty="0"/>
              <a:t>, related to television and social media:</a:t>
            </a:r>
          </a:p>
          <a:p>
            <a:pPr marL="0" indent="0">
              <a:buNone/>
            </a:pPr>
            <a:endParaRPr lang="en-US" dirty="0"/>
          </a:p>
          <a:p>
            <a:r>
              <a:rPr lang="en-US" i="1" dirty="0"/>
              <a:t>	</a:t>
            </a:r>
            <a:r>
              <a:rPr lang="en-US" b="1" i="1" dirty="0"/>
              <a:t>The American founders wrestled with the dilemma of how powerful we want our leaders to be</a:t>
            </a:r>
            <a:r>
              <a:rPr lang="en-US" i="1" dirty="0"/>
              <a:t>. Their answer was </a:t>
            </a:r>
            <a:r>
              <a:rPr lang="en-US" b="1" i="1" dirty="0"/>
              <a:t>designed to preserve liberty</a:t>
            </a:r>
            <a:r>
              <a:rPr lang="en-US" i="1" dirty="0"/>
              <a:t>, not maximize government efficiency. Many commentators have complained about institutional decay, while others point to changes – such as the </a:t>
            </a:r>
            <a:r>
              <a:rPr lang="en-US" b="1" i="1" dirty="0"/>
              <a:t>advent of reality television and social media</a:t>
            </a:r>
            <a:r>
              <a:rPr lang="en-US" i="1" dirty="0"/>
              <a:t> – that have coarsened the quality of public discourse. </a:t>
            </a:r>
            <a:r>
              <a:rPr lang="en-US" i="1" u="sng" dirty="0"/>
              <a:t>Later this year, we may find out how resilient the American founders’ framework for power and leadership really is.</a:t>
            </a:r>
            <a:endParaRPr lang="en-US" u="sng" dirty="0"/>
          </a:p>
          <a:p>
            <a:endParaRPr lang="es-AR" sz="3200" dirty="0"/>
          </a:p>
        </p:txBody>
      </p:sp>
      <p:sp>
        <p:nvSpPr>
          <p:cNvPr id="3"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13</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4"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s-AR" sz="800" b="1" dirty="0">
              <a:solidFill>
                <a:srgbClr val="CCECFF"/>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AECAC350-E8BC-1249-80C2-F13860C06D7A}"/>
              </a:ext>
            </a:extLst>
          </p:cNvPr>
          <p:cNvSpPr txBox="1"/>
          <p:nvPr/>
        </p:nvSpPr>
        <p:spPr>
          <a:xfrm>
            <a:off x="462890" y="530043"/>
            <a:ext cx="9725891"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II. Illustration of Power in Leadership: (J.Nye)</a:t>
            </a:r>
            <a:endParaRPr lang="en-US" sz="3600" dirty="0"/>
          </a:p>
        </p:txBody>
      </p:sp>
    </p:spTree>
    <p:extLst>
      <p:ext uri="{BB962C8B-B14F-4D97-AF65-F5344CB8AC3E}">
        <p14:creationId xmlns:p14="http://schemas.microsoft.com/office/powerpoint/2010/main" val="1289628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rgbClr val="5B9BD5">
                    <a:lumMod val="60000"/>
                    <a:lumOff val="40000"/>
                  </a:srgbClr>
                </a:solidFill>
              </a:rPr>
              <a:t>13</a:t>
            </a:r>
            <a:r>
              <a:rPr lang="en-US" sz="3600" baseline="30000" dirty="0">
                <a:solidFill>
                  <a:srgbClr val="5B9BD5">
                    <a:lumMod val="60000"/>
                    <a:lumOff val="40000"/>
                  </a:srgbClr>
                </a:solidFill>
              </a:rPr>
              <a:t>TH</a:t>
            </a:r>
            <a:r>
              <a:rPr lang="en-US" sz="3600" dirty="0">
                <a:solidFill>
                  <a:srgbClr val="5B9BD5">
                    <a:lumMod val="60000"/>
                    <a:lumOff val="40000"/>
                  </a:srgbClr>
                </a:solidFill>
              </a:rPr>
              <a:t> Global Leadership Summit</a:t>
            </a:r>
            <a:endParaRPr lang="es-AR" sz="3600" dirty="0">
              <a:solidFill>
                <a:srgbClr val="5B9BD5">
                  <a:lumMod val="60000"/>
                  <a:lumOff val="40000"/>
                </a:srgbClr>
              </a:solidFill>
            </a:endParaRPr>
          </a:p>
        </p:txBody>
      </p:sp>
      <p:sp>
        <p:nvSpPr>
          <p:cNvPr id="4"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US" sz="800" b="1" dirty="0">
              <a:solidFill>
                <a:srgbClr val="CCECFF"/>
              </a:solidFill>
              <a:effectLst>
                <a:outerShdw blurRad="38100" dist="38100" dir="2700000" algn="tl">
                  <a:srgbClr val="000000">
                    <a:alpha val="43137"/>
                  </a:srgbClr>
                </a:outerShdw>
              </a:effectLst>
            </a:endParaRPr>
          </a:p>
        </p:txBody>
      </p:sp>
      <p:sp>
        <p:nvSpPr>
          <p:cNvPr id="2" name="Marcador de contenido 1"/>
          <p:cNvSpPr>
            <a:spLocks noGrp="1"/>
          </p:cNvSpPr>
          <p:nvPr>
            <p:ph idx="1"/>
          </p:nvPr>
        </p:nvSpPr>
        <p:spPr>
          <a:xfrm>
            <a:off x="250371" y="584652"/>
            <a:ext cx="9759043" cy="5991337"/>
          </a:xfrm>
        </p:spPr>
        <p:txBody>
          <a:bodyPr>
            <a:normAutofit fontScale="92500" lnSpcReduction="10000"/>
          </a:bodyPr>
          <a:lstStyle/>
          <a:p>
            <a:r>
              <a:rPr lang="en-US" dirty="0"/>
              <a:t>Although this article could be looked as a </a:t>
            </a:r>
            <a:r>
              <a:rPr lang="en-US" u="sng" dirty="0"/>
              <a:t>political insight of our world</a:t>
            </a:r>
            <a:r>
              <a:rPr lang="en-US" dirty="0"/>
              <a:t>, we can draw some </a:t>
            </a:r>
            <a:r>
              <a:rPr lang="en-US" u="sng" dirty="0"/>
              <a:t>lessons regarding Leadership</a:t>
            </a:r>
            <a:r>
              <a:rPr lang="en-US" dirty="0"/>
              <a:t>:</a:t>
            </a:r>
          </a:p>
          <a:p>
            <a:endParaRPr lang="en-US" dirty="0"/>
          </a:p>
          <a:p>
            <a:pPr lvl="0"/>
            <a:r>
              <a:rPr lang="en-US" dirty="0"/>
              <a:t>Leaders need to have</a:t>
            </a:r>
            <a:r>
              <a:rPr lang="en-US" b="1" dirty="0"/>
              <a:t> power</a:t>
            </a:r>
            <a:r>
              <a:rPr lang="en-US" dirty="0"/>
              <a:t>, to accomplish their roles (Ethics, maturity and training are important as well).</a:t>
            </a:r>
          </a:p>
          <a:p>
            <a:pPr lvl="0"/>
            <a:r>
              <a:rPr lang="en-US" dirty="0"/>
              <a:t>Leaders need to </a:t>
            </a:r>
            <a:r>
              <a:rPr lang="en-US" b="1" dirty="0"/>
              <a:t>know the people</a:t>
            </a:r>
            <a:r>
              <a:rPr lang="en-US" dirty="0"/>
              <a:t> they are leading (Their needs and goals in life).</a:t>
            </a:r>
          </a:p>
          <a:p>
            <a:pPr lvl="0"/>
            <a:r>
              <a:rPr lang="en-US" dirty="0"/>
              <a:t>Leaders need to know the importance of </a:t>
            </a:r>
            <a:r>
              <a:rPr lang="en-US" b="1" dirty="0"/>
              <a:t>communication and the impact of mass media </a:t>
            </a:r>
            <a:r>
              <a:rPr lang="en-US" dirty="0"/>
              <a:t>(sometimes we make mistakes)</a:t>
            </a:r>
          </a:p>
          <a:p>
            <a:pPr marL="0" indent="0">
              <a:buNone/>
            </a:pPr>
            <a:endParaRPr lang="en-US" dirty="0"/>
          </a:p>
          <a:p>
            <a:r>
              <a:rPr lang="en-US" dirty="0"/>
              <a:t>In our Church, the </a:t>
            </a:r>
            <a:r>
              <a:rPr lang="en-US" b="1" dirty="0"/>
              <a:t>Remnant Church</a:t>
            </a:r>
            <a:r>
              <a:rPr lang="en-US" dirty="0"/>
              <a:t>, we can face also challenging </a:t>
            </a:r>
            <a:r>
              <a:rPr lang="en-US" u="sng" dirty="0"/>
              <a:t>situations regarding power/authority</a:t>
            </a:r>
            <a:r>
              <a:rPr lang="en-US" dirty="0"/>
              <a:t>, and we need to know the different cultures in which we serve, in order to reach to them with a meaningful message for their souls.  And for these great task we need to use the </a:t>
            </a:r>
            <a:r>
              <a:rPr lang="en-US" u="sng" dirty="0"/>
              <a:t>communicating tools of mass media, to reach 7.7 billion people. (Matthew 28;18-20;  Revelation 14:6-12).</a:t>
            </a:r>
          </a:p>
        </p:txBody>
      </p:sp>
    </p:spTree>
    <p:extLst>
      <p:ext uri="{BB962C8B-B14F-4D97-AF65-F5344CB8AC3E}">
        <p14:creationId xmlns:p14="http://schemas.microsoft.com/office/powerpoint/2010/main" val="1708303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4042" y="234496"/>
            <a:ext cx="10515600" cy="1325563"/>
          </a:xfrm>
        </p:spPr>
        <p:txBody>
          <a:bodyPr/>
          <a:lstStyle/>
          <a:p>
            <a:r>
              <a:rPr lang="en-US" b="1" dirty="0">
                <a:effectLst>
                  <a:outerShdw blurRad="38100" dist="38100" dir="2700000" algn="tl">
                    <a:srgbClr val="000000">
                      <a:alpha val="43137"/>
                    </a:srgbClr>
                  </a:outerShdw>
                </a:effectLst>
              </a:rPr>
              <a:t>God’s Leadership Model:</a:t>
            </a:r>
            <a:endParaRPr lang="es-AR" b="1" dirty="0">
              <a:effectLst>
                <a:outerShdw blurRad="38100" dist="38100" dir="2700000" algn="tl">
                  <a:srgbClr val="000000">
                    <a:alpha val="43137"/>
                  </a:srgbClr>
                </a:outerShdw>
              </a:effectLst>
            </a:endParaRPr>
          </a:p>
        </p:txBody>
      </p:sp>
      <p:sp>
        <p:nvSpPr>
          <p:cNvPr id="4" name="Rectángulo 3"/>
          <p:cNvSpPr/>
          <p:nvPr/>
        </p:nvSpPr>
        <p:spPr>
          <a:xfrm>
            <a:off x="234043" y="1341911"/>
            <a:ext cx="10239993" cy="5262979"/>
          </a:xfrm>
          <a:prstGeom prst="rect">
            <a:avLst/>
          </a:prstGeom>
        </p:spPr>
        <p:txBody>
          <a:bodyPr wrap="square">
            <a:spAutoFit/>
          </a:bodyPr>
          <a:lstStyle/>
          <a:p>
            <a:r>
              <a:rPr lang="en-US" sz="2800" dirty="0"/>
              <a:t>But let’s remember the MODEL OF LEADERHIP Christ</a:t>
            </a:r>
            <a:r>
              <a:rPr lang="en-US" sz="2800" b="1" dirty="0"/>
              <a:t> pointed to His disciples</a:t>
            </a:r>
            <a:r>
              <a:rPr lang="en-US" sz="2800" dirty="0"/>
              <a:t>, regarding power: “</a:t>
            </a:r>
            <a:r>
              <a:rPr lang="en-US" sz="2800" b="1" dirty="0"/>
              <a:t>Not so with you</a:t>
            </a:r>
            <a:r>
              <a:rPr lang="en-US" sz="2800" dirty="0"/>
              <a:t>.  Instead, </a:t>
            </a:r>
            <a:r>
              <a:rPr lang="en-US" sz="2800" b="1" dirty="0"/>
              <a:t>whoever wants to become great among you (</a:t>
            </a:r>
            <a:r>
              <a:rPr lang="en-US" sz="2800" b="1" i="1" dirty="0"/>
              <a:t>leaders</a:t>
            </a:r>
            <a:r>
              <a:rPr lang="en-US" sz="2800" b="1" dirty="0"/>
              <a:t>) </a:t>
            </a:r>
            <a:r>
              <a:rPr lang="en-US" sz="2800" b="1" u="sng" dirty="0"/>
              <a:t>must be your servant</a:t>
            </a:r>
            <a:r>
              <a:rPr lang="en-US" sz="2800" b="1" dirty="0"/>
              <a:t>, and whoever wants to be first (</a:t>
            </a:r>
            <a:r>
              <a:rPr lang="en-US" sz="2800" b="1" i="1" dirty="0"/>
              <a:t>leaders</a:t>
            </a:r>
            <a:r>
              <a:rPr lang="en-US" sz="2800" b="1" dirty="0"/>
              <a:t>) </a:t>
            </a:r>
            <a:r>
              <a:rPr lang="en-US" sz="2800" b="1" u="sng" dirty="0"/>
              <a:t>must be your slave</a:t>
            </a:r>
            <a:r>
              <a:rPr lang="en-US" sz="2800" dirty="0"/>
              <a:t>-just as the </a:t>
            </a:r>
            <a:r>
              <a:rPr lang="en-US" sz="2800" u="sng" dirty="0"/>
              <a:t>Son of Man did not come to be served, but to serve, and to give his life as a ransom for many</a:t>
            </a:r>
            <a:r>
              <a:rPr lang="en-US" sz="2800" dirty="0"/>
              <a:t>” (Matt. 20:26-28). </a:t>
            </a:r>
          </a:p>
          <a:p>
            <a:r>
              <a:rPr lang="en-US" sz="2800" dirty="0"/>
              <a:t> </a:t>
            </a:r>
          </a:p>
          <a:p>
            <a:r>
              <a:rPr lang="en-US" sz="2800" dirty="0"/>
              <a:t>To “Reach the World” we need </a:t>
            </a:r>
            <a:r>
              <a:rPr lang="en-US" sz="2800" u="sng" dirty="0"/>
              <a:t>joyful leaders </a:t>
            </a:r>
            <a:r>
              <a:rPr lang="en-US" sz="2800" dirty="0"/>
              <a:t>able to communicate the Message as well actively committed to the Mission.  </a:t>
            </a:r>
            <a:r>
              <a:rPr lang="en-US" sz="2800" b="1" dirty="0"/>
              <a:t>As leaders, pastors and workers (missionaries=WE) are </a:t>
            </a:r>
            <a:r>
              <a:rPr lang="en-US" sz="2800" b="1" u="sng" dirty="0"/>
              <a:t>involved joyfully in mission</a:t>
            </a:r>
            <a:r>
              <a:rPr lang="en-US" sz="2800" b="1" dirty="0"/>
              <a:t>, we will motivate and encourage </a:t>
            </a:r>
            <a:r>
              <a:rPr lang="en-US" sz="2800" b="1" u="sng" dirty="0"/>
              <a:t>our dear church members to be also involved in the Mission of the Church (TMI).</a:t>
            </a:r>
            <a:endParaRPr lang="en-US" sz="2800" dirty="0"/>
          </a:p>
        </p:txBody>
      </p:sp>
      <p:sp>
        <p:nvSpPr>
          <p:cNvPr id="5"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13</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Tree>
    <p:extLst>
      <p:ext uri="{BB962C8B-B14F-4D97-AF65-F5344CB8AC3E}">
        <p14:creationId xmlns:p14="http://schemas.microsoft.com/office/powerpoint/2010/main" val="713919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4042" y="234496"/>
            <a:ext cx="10515600" cy="1325563"/>
          </a:xfrm>
        </p:spPr>
        <p:txBody>
          <a:bodyPr/>
          <a:lstStyle/>
          <a:p>
            <a:r>
              <a:rPr lang="en-US" b="1" dirty="0">
                <a:effectLst>
                  <a:outerShdw blurRad="38100" dist="38100" dir="2700000" algn="tl">
                    <a:srgbClr val="000000">
                      <a:alpha val="43137"/>
                    </a:srgbClr>
                  </a:outerShdw>
                </a:effectLst>
              </a:rPr>
              <a:t>God’s Leadership Model:</a:t>
            </a:r>
            <a:endParaRPr lang="es-AR" b="1" dirty="0">
              <a:effectLst>
                <a:outerShdw blurRad="38100" dist="38100" dir="2700000" algn="tl">
                  <a:srgbClr val="000000">
                    <a:alpha val="43137"/>
                  </a:srgbClr>
                </a:outerShdw>
              </a:effectLst>
            </a:endParaRPr>
          </a:p>
        </p:txBody>
      </p:sp>
      <p:sp>
        <p:nvSpPr>
          <p:cNvPr id="4" name="Rectángulo 3"/>
          <p:cNvSpPr/>
          <p:nvPr/>
        </p:nvSpPr>
        <p:spPr>
          <a:xfrm>
            <a:off x="234043" y="1413165"/>
            <a:ext cx="10168742" cy="5262979"/>
          </a:xfrm>
          <a:prstGeom prst="rect">
            <a:avLst/>
          </a:prstGeom>
        </p:spPr>
        <p:txBody>
          <a:bodyPr wrap="square">
            <a:spAutoFit/>
          </a:bodyPr>
          <a:lstStyle/>
          <a:p>
            <a:r>
              <a:rPr lang="en-US" sz="2400" dirty="0"/>
              <a:t>The Spirit of Prophecy announced, speaking about the need to train leaders:</a:t>
            </a:r>
          </a:p>
          <a:p>
            <a:r>
              <a:rPr lang="en-US" sz="2400" dirty="0"/>
              <a:t> </a:t>
            </a:r>
          </a:p>
          <a:p>
            <a:r>
              <a:rPr lang="en-US" sz="2400" b="1" i="1" dirty="0"/>
              <a:t>	“</a:t>
            </a:r>
            <a:r>
              <a:rPr lang="en-US" sz="2400" b="1" i="1" u="sng" dirty="0"/>
              <a:t>Leaders Afraid to Train Others</a:t>
            </a:r>
            <a:r>
              <a:rPr lang="en-US" sz="2400" i="1" dirty="0"/>
              <a:t>—If in their ministry </a:t>
            </a:r>
            <a:r>
              <a:rPr lang="en-US" sz="2400" b="1" i="1" dirty="0"/>
              <a:t>those whom we teach</a:t>
            </a:r>
            <a:r>
              <a:rPr lang="en-US" sz="2400" i="1" dirty="0"/>
              <a:t> develop an energy and an intelligence even superior to that which we possess, </a:t>
            </a:r>
            <a:r>
              <a:rPr lang="en-US" sz="2400" b="1" i="1" dirty="0"/>
              <a:t>we should be led to 	</a:t>
            </a:r>
            <a:r>
              <a:rPr lang="en-US" sz="2400" b="1" i="1" u="sng" dirty="0"/>
              <a:t>rejoice over the privilege of having a part in the work of training them</a:t>
            </a:r>
            <a:r>
              <a:rPr lang="en-US" sz="2400" i="1" dirty="0"/>
              <a:t>. But there is </a:t>
            </a:r>
            <a:r>
              <a:rPr lang="en-US" sz="2400" b="1" i="1" dirty="0"/>
              <a:t>danger</a:t>
            </a:r>
            <a:r>
              <a:rPr lang="en-US" sz="2400" i="1" dirty="0"/>
              <a:t> that some in positions of responsibility as teachers and leaders, will act </a:t>
            </a:r>
            <a:r>
              <a:rPr lang="en-US" sz="2400" b="1" i="1" dirty="0"/>
              <a:t>as if talent and ability have been given to them only</a:t>
            </a:r>
            <a:r>
              <a:rPr lang="en-US" sz="2400" i="1" dirty="0"/>
              <a:t>, and that they must do all the work in order to make sure that it is done aright. They are </a:t>
            </a:r>
            <a:r>
              <a:rPr lang="en-US" sz="2400" i="1" u="sng" dirty="0"/>
              <a:t>liable to find fault with everything not originated by themselves</a:t>
            </a:r>
            <a:r>
              <a:rPr lang="en-US" sz="2400" b="1" i="1" dirty="0"/>
              <a:t>. A </a:t>
            </a:r>
            <a:r>
              <a:rPr lang="en-US" sz="2400" b="1" i="1" u="sng" dirty="0"/>
              <a:t>great amount of talent is lost to the cause of God </a:t>
            </a:r>
            <a:r>
              <a:rPr lang="en-US" sz="2400" i="1" dirty="0"/>
              <a:t>because many laborers, desiring to be first, are </a:t>
            </a:r>
            <a:r>
              <a:rPr lang="en-US" sz="2400" i="1" u="sng" dirty="0"/>
              <a:t>willing to lead, but never to follow</a:t>
            </a:r>
            <a:r>
              <a:rPr lang="en-US" sz="2400" i="1" dirty="0"/>
              <a:t>. Although they 	closely scrutinize and criticize all that anyone else does, </a:t>
            </a:r>
            <a:r>
              <a:rPr lang="en-US" sz="2400" b="1" i="1" dirty="0"/>
              <a:t>they are in danger</a:t>
            </a:r>
            <a:r>
              <a:rPr lang="en-US" sz="2400" i="1" dirty="0"/>
              <a:t> of regarding that which goes forth from their hands as perfect”.—</a:t>
            </a:r>
            <a:r>
              <a:rPr lang="en-US" sz="2400" i="1" dirty="0">
                <a:hlinkClick r:id="rId3"/>
              </a:rPr>
              <a:t>The Review and Herald, December 1, 1904</a:t>
            </a:r>
            <a:r>
              <a:rPr lang="en-US" sz="2400" i="1" dirty="0"/>
              <a:t>. (Ch.L., p. 56.2).</a:t>
            </a:r>
            <a:endParaRPr lang="en-US" sz="2400" dirty="0"/>
          </a:p>
        </p:txBody>
      </p:sp>
      <p:sp>
        <p:nvSpPr>
          <p:cNvPr id="5"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13</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Tree>
    <p:extLst>
      <p:ext uri="{BB962C8B-B14F-4D97-AF65-F5344CB8AC3E}">
        <p14:creationId xmlns:p14="http://schemas.microsoft.com/office/powerpoint/2010/main" val="436670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4042" y="234496"/>
            <a:ext cx="10515600" cy="1325563"/>
          </a:xfrm>
        </p:spPr>
        <p:txBody>
          <a:bodyPr/>
          <a:lstStyle/>
          <a:p>
            <a:r>
              <a:rPr lang="en-US" b="1" dirty="0">
                <a:effectLst>
                  <a:outerShdw blurRad="38100" dist="38100" dir="2700000" algn="tl">
                    <a:srgbClr val="000000">
                      <a:alpha val="43137"/>
                    </a:srgbClr>
                  </a:outerShdw>
                </a:effectLst>
              </a:rPr>
              <a:t>God’s Leadership Model:</a:t>
            </a:r>
            <a:endParaRPr lang="es-AR" b="1" dirty="0">
              <a:effectLst>
                <a:outerShdw blurRad="38100" dist="38100" dir="2700000" algn="tl">
                  <a:srgbClr val="000000">
                    <a:alpha val="43137"/>
                  </a:srgbClr>
                </a:outerShdw>
              </a:effectLst>
            </a:endParaRPr>
          </a:p>
        </p:txBody>
      </p:sp>
      <p:sp>
        <p:nvSpPr>
          <p:cNvPr id="4" name="Rectángulo 3"/>
          <p:cNvSpPr/>
          <p:nvPr/>
        </p:nvSpPr>
        <p:spPr>
          <a:xfrm>
            <a:off x="234043" y="1401288"/>
            <a:ext cx="10204368" cy="5016758"/>
          </a:xfrm>
          <a:prstGeom prst="rect">
            <a:avLst/>
          </a:prstGeom>
        </p:spPr>
        <p:txBody>
          <a:bodyPr wrap="square">
            <a:spAutoFit/>
          </a:bodyPr>
          <a:lstStyle/>
          <a:p>
            <a:r>
              <a:rPr lang="en-US" sz="2000" dirty="0"/>
              <a:t>Let’s help our leaders around the world to be focused in completing the mission.  Ellen G. White says:</a:t>
            </a:r>
          </a:p>
          <a:p>
            <a:r>
              <a:rPr lang="en-US" sz="2000" dirty="0"/>
              <a:t> </a:t>
            </a:r>
          </a:p>
          <a:p>
            <a:r>
              <a:rPr lang="en-US" sz="2000" dirty="0"/>
              <a:t>	</a:t>
            </a:r>
            <a:r>
              <a:rPr lang="en-US" sz="2000" i="1" dirty="0"/>
              <a:t>“</a:t>
            </a:r>
            <a:r>
              <a:rPr lang="en-US" sz="2000" b="1" i="1" dirty="0"/>
              <a:t>Men in responsible positions </a:t>
            </a:r>
            <a:r>
              <a:rPr lang="en-US" sz="2000" b="1" i="1" u="sng" dirty="0"/>
              <a:t>should improve continually</a:t>
            </a:r>
            <a:r>
              <a:rPr lang="en-US" sz="2000" b="1" i="1" dirty="0"/>
              <a:t>.</a:t>
            </a:r>
            <a:r>
              <a:rPr lang="en-US" sz="2000" i="1" dirty="0"/>
              <a:t>  They must not anchor upon 	an old experience and feel that it is not necessary to become scientific workers.  Man, 	although the most helpless of God’s creatures when he comes into the world, and the 	most perverse in his nature, is </a:t>
            </a:r>
            <a:r>
              <a:rPr lang="en-US" sz="2000" b="1" i="1" dirty="0"/>
              <a:t>nevertheless capable of </a:t>
            </a:r>
            <a:r>
              <a:rPr lang="en-US" sz="2000" b="1" i="1" u="sng" dirty="0"/>
              <a:t>constant advancement</a:t>
            </a:r>
            <a:r>
              <a:rPr lang="en-US" sz="2000" i="1" dirty="0"/>
              <a:t>.  He may 	be enlightened by </a:t>
            </a:r>
            <a:r>
              <a:rPr lang="en-US" sz="2000" i="1" u="sng" dirty="0"/>
              <a:t>science</a:t>
            </a:r>
            <a:r>
              <a:rPr lang="en-US" sz="2000" i="1" dirty="0"/>
              <a:t>, ennobled by </a:t>
            </a:r>
            <a:r>
              <a:rPr lang="en-US" sz="2000" i="1" u="sng" dirty="0"/>
              <a:t>virtue</a:t>
            </a:r>
            <a:r>
              <a:rPr lang="en-US" sz="2000" i="1" dirty="0"/>
              <a:t>, and may </a:t>
            </a:r>
            <a:r>
              <a:rPr lang="en-US" sz="2000" i="1" u="sng" dirty="0"/>
              <a:t>progress in mental and moral </a:t>
            </a:r>
            <a:r>
              <a:rPr lang="en-US" sz="2000" i="1" dirty="0"/>
              <a:t>	</a:t>
            </a:r>
            <a:r>
              <a:rPr lang="en-US" sz="2000" i="1" u="sng" dirty="0"/>
              <a:t>dignity</a:t>
            </a:r>
            <a:r>
              <a:rPr lang="en-US" sz="2000" i="1" dirty="0"/>
              <a:t>, until he </a:t>
            </a:r>
            <a:r>
              <a:rPr lang="en-US" sz="2000" i="1" u="sng" dirty="0"/>
              <a:t>reaches a </a:t>
            </a:r>
            <a:r>
              <a:rPr lang="en-US" sz="2000" b="1" i="1" u="sng" dirty="0"/>
              <a:t>perfection of intelligence </a:t>
            </a:r>
            <a:r>
              <a:rPr lang="en-US" sz="2000" i="1" u="sng" dirty="0"/>
              <a:t>and a </a:t>
            </a:r>
            <a:r>
              <a:rPr lang="en-US" sz="2000" b="1" i="1" u="sng" dirty="0"/>
              <a:t>purity of character </a:t>
            </a:r>
            <a:r>
              <a:rPr lang="en-US" sz="2000" i="1" u="sng" dirty="0"/>
              <a:t>but little </a:t>
            </a:r>
            <a:r>
              <a:rPr lang="en-US" sz="2000" i="1" dirty="0"/>
              <a:t>	</a:t>
            </a:r>
            <a:r>
              <a:rPr lang="en-US" sz="2000" i="1" u="sng" dirty="0"/>
              <a:t>lower than the perfection and purity of angels</a:t>
            </a:r>
            <a:r>
              <a:rPr lang="en-US" sz="2000" i="1" dirty="0"/>
              <a:t>.”  E. G. White, Testimonies, vol. 4, p. 93.</a:t>
            </a:r>
            <a:endParaRPr lang="en-US" sz="2000" dirty="0"/>
          </a:p>
          <a:p>
            <a:r>
              <a:rPr lang="en-US" sz="2000" i="1" dirty="0"/>
              <a:t> </a:t>
            </a:r>
            <a:endParaRPr lang="en-US" sz="2000" dirty="0"/>
          </a:p>
          <a:p>
            <a:r>
              <a:rPr lang="en-US" sz="2000" i="1" dirty="0"/>
              <a:t>	“</a:t>
            </a:r>
            <a:r>
              <a:rPr lang="en-US" sz="2000" b="1" i="1" dirty="0"/>
              <a:t>Those who would be </a:t>
            </a:r>
            <a:r>
              <a:rPr lang="en-US" sz="2000" b="1" i="1" u="sng" dirty="0"/>
              <a:t>workers together with God </a:t>
            </a:r>
            <a:r>
              <a:rPr lang="en-US" sz="2000" b="1" i="1" dirty="0"/>
              <a:t>must strive for perfection of every 	organ of the body and quality of the mind.</a:t>
            </a:r>
            <a:r>
              <a:rPr lang="en-US" sz="2000" i="1" dirty="0"/>
              <a:t>  </a:t>
            </a:r>
            <a:r>
              <a:rPr lang="en-US" sz="2000" i="1" u="sng" dirty="0"/>
              <a:t>True education </a:t>
            </a:r>
            <a:r>
              <a:rPr lang="en-US" sz="2000" i="1" dirty="0"/>
              <a:t>is the preparation of the 	physical, mental, and moral powers for the performance of every duty</a:t>
            </a:r>
            <a:r>
              <a:rPr lang="en-US" sz="2000" b="1" i="1" dirty="0"/>
              <a:t>; it is the </a:t>
            </a:r>
            <a:r>
              <a:rPr lang="en-US" sz="2000" b="1" i="1" u="sng" dirty="0"/>
              <a:t>training</a:t>
            </a:r>
            <a:r>
              <a:rPr lang="en-US" sz="2000" b="1" i="1" dirty="0"/>
              <a:t> 	of body, mind, and soul </a:t>
            </a:r>
            <a:r>
              <a:rPr lang="en-US" sz="2000" b="1" i="1" u="sng" dirty="0"/>
              <a:t>for divine service</a:t>
            </a:r>
            <a:r>
              <a:rPr lang="en-US" sz="2000" b="1" i="1" dirty="0"/>
              <a:t>.  This is the education that will endure unto 	eternal life</a:t>
            </a:r>
            <a:r>
              <a:rPr lang="en-US" sz="2000" i="1" dirty="0"/>
              <a:t>.”  E. G. White, Christ’s Object Lessons, p. 330.</a:t>
            </a:r>
            <a:endParaRPr lang="en-US" sz="2000" dirty="0"/>
          </a:p>
        </p:txBody>
      </p:sp>
      <p:sp>
        <p:nvSpPr>
          <p:cNvPr id="5"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13</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Tree>
    <p:extLst>
      <p:ext uri="{BB962C8B-B14F-4D97-AF65-F5344CB8AC3E}">
        <p14:creationId xmlns:p14="http://schemas.microsoft.com/office/powerpoint/2010/main" val="4195708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34042" y="234496"/>
            <a:ext cx="10515600" cy="1325563"/>
          </a:xfrm>
        </p:spPr>
        <p:txBody>
          <a:bodyPr/>
          <a:lstStyle/>
          <a:p>
            <a:r>
              <a:rPr lang="en-US" b="1" dirty="0">
                <a:effectLst>
                  <a:outerShdw blurRad="38100" dist="38100" dir="2700000" algn="tl">
                    <a:srgbClr val="000000">
                      <a:alpha val="43137"/>
                    </a:srgbClr>
                  </a:outerShdw>
                </a:effectLst>
              </a:rPr>
              <a:t>God’s Leadership Model:</a:t>
            </a:r>
            <a:endParaRPr lang="es-AR" b="1" dirty="0">
              <a:effectLst>
                <a:outerShdw blurRad="38100" dist="38100" dir="2700000" algn="tl">
                  <a:srgbClr val="000000">
                    <a:alpha val="43137"/>
                  </a:srgbClr>
                </a:outerShdw>
              </a:effectLst>
            </a:endParaRPr>
          </a:p>
        </p:txBody>
      </p:sp>
      <p:sp>
        <p:nvSpPr>
          <p:cNvPr id="4" name="Rectángulo 3"/>
          <p:cNvSpPr/>
          <p:nvPr/>
        </p:nvSpPr>
        <p:spPr>
          <a:xfrm>
            <a:off x="234042" y="1560059"/>
            <a:ext cx="10156867" cy="4154984"/>
          </a:xfrm>
          <a:prstGeom prst="rect">
            <a:avLst/>
          </a:prstGeom>
        </p:spPr>
        <p:txBody>
          <a:bodyPr wrap="square">
            <a:spAutoFit/>
          </a:bodyPr>
          <a:lstStyle/>
          <a:p>
            <a:r>
              <a:rPr lang="en-US" sz="2400" i="1" dirty="0"/>
              <a:t>“</a:t>
            </a:r>
            <a:r>
              <a:rPr lang="en-US" sz="2400" b="1" i="1" dirty="0"/>
              <a:t>Those in the </a:t>
            </a:r>
            <a:r>
              <a:rPr lang="en-US" sz="2400" b="1" i="1" u="sng" dirty="0"/>
              <a:t>service of God must show animation and determination </a:t>
            </a:r>
            <a:r>
              <a:rPr lang="en-US" sz="2400" b="1" i="1" dirty="0"/>
              <a:t>in the work of winning souls</a:t>
            </a:r>
            <a:r>
              <a:rPr lang="en-US" sz="2400" i="1" dirty="0"/>
              <a:t>.  Remember that there are those who will perish unless we as God’s instrumentalities </a:t>
            </a:r>
            <a:r>
              <a:rPr lang="en-US" sz="2400" b="1" i="1" dirty="0"/>
              <a:t>work with a </a:t>
            </a:r>
            <a:r>
              <a:rPr lang="en-US" sz="2400" b="1" i="1" u="sng" dirty="0"/>
              <a:t>determination</a:t>
            </a:r>
            <a:r>
              <a:rPr lang="en-US" sz="2400" b="1" i="1" dirty="0"/>
              <a:t> that will not fail nor become discouraged</a:t>
            </a:r>
            <a:r>
              <a:rPr lang="en-US" sz="2400" i="1" dirty="0"/>
              <a:t>.”  E. G. White, Testimonies, vol. 6, p. 418.</a:t>
            </a:r>
            <a:endParaRPr lang="en-US" sz="2400" dirty="0"/>
          </a:p>
          <a:p>
            <a:r>
              <a:rPr lang="en-US" sz="2400" i="1" dirty="0"/>
              <a:t> </a:t>
            </a:r>
            <a:endParaRPr lang="en-US" sz="2400" dirty="0"/>
          </a:p>
          <a:p>
            <a:r>
              <a:rPr lang="en-US" sz="2400" i="1" dirty="0"/>
              <a:t>“</a:t>
            </a:r>
            <a:r>
              <a:rPr lang="en-US" sz="2400" b="1" i="1" dirty="0"/>
              <a:t>Everyone who accepts Christ as his personal Savior will long for the </a:t>
            </a:r>
            <a:r>
              <a:rPr lang="en-US" sz="2400" b="1" i="1" u="sng" dirty="0"/>
              <a:t>privilege of serving God</a:t>
            </a:r>
            <a:r>
              <a:rPr lang="en-US" sz="2400" b="1" i="1" dirty="0"/>
              <a:t>.  </a:t>
            </a:r>
            <a:r>
              <a:rPr lang="en-US" sz="2400" i="1" dirty="0"/>
              <a:t>Contemplating what heaven has done for him, </a:t>
            </a:r>
            <a:r>
              <a:rPr lang="en-US" sz="2400" i="1" u="sng" dirty="0"/>
              <a:t>his heart is moved with boundless love and adoring gratitude</a:t>
            </a:r>
            <a:r>
              <a:rPr lang="en-US" sz="2400" i="1" dirty="0"/>
              <a:t>.  </a:t>
            </a:r>
            <a:r>
              <a:rPr lang="en-US" sz="2400" b="1" i="1" dirty="0"/>
              <a:t>He is eager to signalize his gratitude by </a:t>
            </a:r>
            <a:r>
              <a:rPr lang="en-US" sz="2400" b="1" i="1" u="sng" dirty="0"/>
              <a:t>devoting his abilities to God’s service</a:t>
            </a:r>
            <a:r>
              <a:rPr lang="en-US" sz="2400" b="1" i="1" dirty="0"/>
              <a:t>.  He longs to show his love for Christ and for His purchased possession.  </a:t>
            </a:r>
            <a:r>
              <a:rPr lang="en-US" sz="2400" b="1" i="1" u="sng" dirty="0"/>
              <a:t>He covets toil, hardship, sacrifice</a:t>
            </a:r>
            <a:r>
              <a:rPr lang="en-US" sz="2400" i="1" dirty="0"/>
              <a:t>.”  E. G. White, The Ministry of Healing, p. 502.</a:t>
            </a:r>
            <a:endParaRPr lang="en-US" sz="2400" dirty="0"/>
          </a:p>
        </p:txBody>
      </p:sp>
      <p:sp>
        <p:nvSpPr>
          <p:cNvPr id="5"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13</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6"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US" sz="800" b="1" dirty="0">
              <a:solidFill>
                <a:srgbClr val="CCECFF"/>
              </a:solidFill>
              <a:effectLst>
                <a:outerShdw blurRad="38100" dist="38100" dir="2700000" algn="tl">
                  <a:srgbClr val="000000">
                    <a:alpha val="43137"/>
                  </a:srgbClr>
                </a:outerShdw>
              </a:effectLst>
            </a:endParaRPr>
          </a:p>
          <a:p>
            <a:pPr algn="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832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217715" y="1282534"/>
            <a:ext cx="10134599" cy="5363203"/>
          </a:xfrm>
        </p:spPr>
        <p:txBody>
          <a:bodyPr>
            <a:normAutofit lnSpcReduction="10000"/>
          </a:bodyPr>
          <a:lstStyle/>
          <a:p>
            <a:r>
              <a:rPr lang="en-US" sz="3600" dirty="0"/>
              <a:t>Finally, the Bible mentions that a </a:t>
            </a:r>
            <a:r>
              <a:rPr lang="en-US" sz="3600" b="1" u="sng" dirty="0"/>
              <a:t>faithful servant </a:t>
            </a:r>
            <a:r>
              <a:rPr lang="en-US" sz="3600" b="1" dirty="0"/>
              <a:t>has certain characteristic</a:t>
            </a:r>
            <a:r>
              <a:rPr lang="en-US" sz="3600" dirty="0"/>
              <a:t>, which we want to see in all our leaders, pastors, workers and Church members: “Therefore </a:t>
            </a:r>
            <a:r>
              <a:rPr lang="en-US" sz="3600" b="1" u="sng" dirty="0"/>
              <a:t>keep watch</a:t>
            </a:r>
            <a:r>
              <a:rPr lang="en-US" sz="3600" dirty="0"/>
              <a:t>, because you do not know on what day your Lord will come. “(Matt. 24:42) “It will be good (blessed) for those servants whose </a:t>
            </a:r>
            <a:r>
              <a:rPr lang="en-US" sz="3600" b="1" dirty="0"/>
              <a:t>master </a:t>
            </a:r>
            <a:r>
              <a:rPr lang="en-US" sz="3600" b="1" u="sng" dirty="0"/>
              <a:t>finds them ready</a:t>
            </a:r>
            <a:r>
              <a:rPr lang="en-US" sz="3600" dirty="0"/>
              <a:t>, even if he comes in the second or third watch of the night (midnight or early morning)” (Luke 12:38).   “It will be good (blessed) for that servant whose master </a:t>
            </a:r>
            <a:r>
              <a:rPr lang="en-US" sz="3600" b="1" u="sng" dirty="0"/>
              <a:t>finds him doing so</a:t>
            </a:r>
            <a:r>
              <a:rPr lang="en-US" sz="3600" u="sng" dirty="0"/>
              <a:t> </a:t>
            </a:r>
            <a:r>
              <a:rPr lang="en-US" sz="3600" dirty="0"/>
              <a:t>(fulfilling his duty) when he returns” (Matt. 24:46).</a:t>
            </a:r>
          </a:p>
          <a:p>
            <a:endParaRPr lang="es-AR" dirty="0"/>
          </a:p>
        </p:txBody>
      </p:sp>
      <p:sp>
        <p:nvSpPr>
          <p:cNvPr id="3"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13</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2" name="TextBox 1">
            <a:extLst>
              <a:ext uri="{FF2B5EF4-FFF2-40B4-BE49-F238E27FC236}">
                <a16:creationId xmlns:a16="http://schemas.microsoft.com/office/drawing/2014/main" id="{28ED0C76-9DA3-E74B-84C5-125BA483120A}"/>
              </a:ext>
            </a:extLst>
          </p:cNvPr>
          <p:cNvSpPr txBox="1"/>
          <p:nvPr/>
        </p:nvSpPr>
        <p:spPr>
          <a:xfrm>
            <a:off x="890650" y="439386"/>
            <a:ext cx="9144000"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God’s Leadership Model:</a:t>
            </a:r>
            <a:endParaRPr lang="en-US" sz="3600" dirty="0"/>
          </a:p>
        </p:txBody>
      </p:sp>
    </p:spTree>
    <p:extLst>
      <p:ext uri="{BB962C8B-B14F-4D97-AF65-F5344CB8AC3E}">
        <p14:creationId xmlns:p14="http://schemas.microsoft.com/office/powerpoint/2010/main" val="3280811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01653" y="2922663"/>
            <a:ext cx="9938759" cy="2429295"/>
          </a:xfrm>
        </p:spPr>
        <p:txBody>
          <a:bodyPr>
            <a:normAutofit fontScale="90000"/>
          </a:bodyPr>
          <a:lstStyle/>
          <a:p>
            <a:pPr algn="ctr"/>
            <a:r>
              <a:rPr lang="en-US" b="1" u="sng" dirty="0"/>
              <a:t>“RESPONSIBILITY, INTEGRITY &amp; LOYALTY:</a:t>
            </a:r>
            <a:br>
              <a:rPr lang="en-US" dirty="0"/>
            </a:br>
            <a:r>
              <a:rPr lang="en-US" b="1" u="sng" dirty="0"/>
              <a:t>FOLLOWING GOD’S MODEL OF LEADERSHIP”</a:t>
            </a:r>
            <a:endParaRPr lang="en-US" dirty="0"/>
          </a:p>
        </p:txBody>
      </p:sp>
      <p:sp>
        <p:nvSpPr>
          <p:cNvPr id="3" name="Marcador de texto 2"/>
          <p:cNvSpPr>
            <a:spLocks noGrp="1"/>
          </p:cNvSpPr>
          <p:nvPr>
            <p:ph type="body" idx="1"/>
          </p:nvPr>
        </p:nvSpPr>
        <p:spPr>
          <a:xfrm>
            <a:off x="6469860" y="5963825"/>
            <a:ext cx="3740150" cy="656768"/>
          </a:xfrm>
        </p:spPr>
        <p:txBody>
          <a:bodyPr>
            <a:normAutofit/>
          </a:bodyPr>
          <a:lstStyle/>
          <a:p>
            <a:pPr algn="r"/>
            <a:r>
              <a:rPr lang="en-US" sz="2800" b="1" dirty="0">
                <a:solidFill>
                  <a:schemeClr val="accent1">
                    <a:lumMod val="75000"/>
                  </a:schemeClr>
                </a:solidFill>
                <a:effectLst>
                  <a:outerShdw blurRad="38100" dist="38100" dir="2700000" algn="tl">
                    <a:srgbClr val="000000">
                      <a:alpha val="43137"/>
                    </a:srgbClr>
                  </a:outerShdw>
                </a:effectLst>
                <a:latin typeface="Adobe Garamond Pro" panose="02020502060506020403" pitchFamily="18" charset="0"/>
              </a:rPr>
              <a:t>Guillermo E. Biaggi</a:t>
            </a:r>
            <a:endParaRPr lang="es-AR" sz="2800" b="1" dirty="0">
              <a:solidFill>
                <a:schemeClr val="accent1">
                  <a:lumMod val="75000"/>
                </a:schemeClr>
              </a:solidFill>
              <a:effectLst>
                <a:outerShdw blurRad="38100" dist="38100" dir="2700000" algn="tl">
                  <a:srgbClr val="000000">
                    <a:alpha val="43137"/>
                  </a:srgbClr>
                </a:outerShdw>
              </a:effectLst>
              <a:latin typeface="Adobe Garamond Pro" panose="02020502060506020403" pitchFamily="18" charset="0"/>
            </a:endParaRPr>
          </a:p>
        </p:txBody>
      </p:sp>
      <p:sp>
        <p:nvSpPr>
          <p:cNvPr id="4" name="Marcador de texto 3"/>
          <p:cNvSpPr txBox="1">
            <a:spLocks/>
          </p:cNvSpPr>
          <p:nvPr/>
        </p:nvSpPr>
        <p:spPr>
          <a:xfrm>
            <a:off x="6432777" y="226740"/>
            <a:ext cx="3777233" cy="974221"/>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50000"/>
                  </a:schemeClr>
                </a:solidFill>
              </a:rPr>
              <a:t>13</a:t>
            </a:r>
            <a:r>
              <a:rPr lang="en-US" sz="3600" baseline="30000" dirty="0">
                <a:solidFill>
                  <a:schemeClr val="accent1">
                    <a:lumMod val="50000"/>
                  </a:schemeClr>
                </a:solidFill>
              </a:rPr>
              <a:t>TH</a:t>
            </a:r>
            <a:r>
              <a:rPr lang="en-US" sz="3600" dirty="0">
                <a:solidFill>
                  <a:schemeClr val="accent1">
                    <a:lumMod val="50000"/>
                  </a:schemeClr>
                </a:solidFill>
              </a:rPr>
              <a:t> Global Leadership Summit</a:t>
            </a:r>
            <a:endParaRPr lang="es-AR" sz="3600" dirty="0">
              <a:solidFill>
                <a:schemeClr val="accent1">
                  <a:lumMod val="50000"/>
                </a:schemeClr>
              </a:solidFill>
            </a:endParaRPr>
          </a:p>
        </p:txBody>
      </p:sp>
      <p:sp>
        <p:nvSpPr>
          <p:cNvPr id="5" name="Marcador de texto 3"/>
          <p:cNvSpPr txBox="1">
            <a:spLocks/>
          </p:cNvSpPr>
          <p:nvPr/>
        </p:nvSpPr>
        <p:spPr>
          <a:xfrm>
            <a:off x="383041" y="6101696"/>
            <a:ext cx="3421062" cy="381027"/>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solidFill>
                  <a:schemeClr val="bg2">
                    <a:lumMod val="50000"/>
                  </a:schemeClr>
                </a:solidFill>
              </a:rPr>
              <a:t>Cape Town, February 4-6, 2020</a:t>
            </a:r>
            <a:endParaRPr lang="es-AR" sz="2800" dirty="0">
              <a:solidFill>
                <a:schemeClr val="bg2">
                  <a:lumMod val="50000"/>
                </a:schemeClr>
              </a:solidFill>
            </a:endParaRPr>
          </a:p>
        </p:txBody>
      </p:sp>
    </p:spTree>
    <p:extLst>
      <p:ext uri="{BB962C8B-B14F-4D97-AF65-F5344CB8AC3E}">
        <p14:creationId xmlns:p14="http://schemas.microsoft.com/office/powerpoint/2010/main" val="749417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217715" y="1306287"/>
            <a:ext cx="10125693" cy="6074246"/>
          </a:xfrm>
        </p:spPr>
        <p:txBody>
          <a:bodyPr>
            <a:normAutofit/>
          </a:bodyPr>
          <a:lstStyle/>
          <a:p>
            <a:r>
              <a:rPr lang="en-US" b="1" u="sng" dirty="0"/>
              <a:t>Let’s be Leaders of responsibility, integrity and loyalty</a:t>
            </a:r>
            <a:r>
              <a:rPr lang="en-US" dirty="0"/>
              <a:t>:</a:t>
            </a:r>
          </a:p>
          <a:p>
            <a:pPr marL="0" indent="0">
              <a:buNone/>
            </a:pPr>
            <a:endParaRPr lang="en-US" dirty="0"/>
          </a:p>
          <a:p>
            <a:pPr lvl="0"/>
            <a:r>
              <a:rPr lang="en-US" b="1" u="sng" dirty="0"/>
              <a:t>Keep watch</a:t>
            </a:r>
            <a:r>
              <a:rPr lang="en-US" u="sng" dirty="0"/>
              <a:t> </a:t>
            </a:r>
            <a:r>
              <a:rPr lang="en-US" dirty="0"/>
              <a:t>(Daily prayer, meditation, study of Scriptures and Spirit of Prophecy--RBHW, BHP, 777)</a:t>
            </a:r>
          </a:p>
          <a:p>
            <a:pPr lvl="0"/>
            <a:endParaRPr lang="en-US" dirty="0"/>
          </a:p>
          <a:p>
            <a:pPr lvl="0"/>
            <a:r>
              <a:rPr lang="en-US" b="1" u="sng" dirty="0"/>
              <a:t>Be ready</a:t>
            </a:r>
            <a:r>
              <a:rPr lang="en-US" dirty="0"/>
              <a:t> (trained, ethical, mature, lovingly)</a:t>
            </a:r>
          </a:p>
          <a:p>
            <a:pPr lvl="0"/>
            <a:endParaRPr lang="en-US" dirty="0"/>
          </a:p>
          <a:p>
            <a:pPr lvl="0"/>
            <a:r>
              <a:rPr lang="en-US" b="1" u="sng" dirty="0"/>
              <a:t>Fulfilling the task/Mission: </a:t>
            </a:r>
            <a:r>
              <a:rPr lang="en-US" b="1" dirty="0"/>
              <a:t>(finds them doing so) </a:t>
            </a:r>
            <a:r>
              <a:rPr lang="en-US" dirty="0"/>
              <a:t>(accountability, transparency -- MTC, TMI, Comprehensive Evangelism--all ministries integrated, Mass Media, reaching people’s groups).</a:t>
            </a:r>
          </a:p>
          <a:p>
            <a:pPr marL="0" indent="0">
              <a:buNone/>
            </a:pPr>
            <a:endParaRPr lang="es-AR" dirty="0"/>
          </a:p>
        </p:txBody>
      </p:sp>
      <p:sp>
        <p:nvSpPr>
          <p:cNvPr id="3"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13</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2" name="TextBox 1">
            <a:extLst>
              <a:ext uri="{FF2B5EF4-FFF2-40B4-BE49-F238E27FC236}">
                <a16:creationId xmlns:a16="http://schemas.microsoft.com/office/drawing/2014/main" id="{957120F5-7AF2-B74A-B16A-46872823F04A}"/>
              </a:ext>
            </a:extLst>
          </p:cNvPr>
          <p:cNvSpPr txBox="1"/>
          <p:nvPr/>
        </p:nvSpPr>
        <p:spPr>
          <a:xfrm>
            <a:off x="546266" y="391886"/>
            <a:ext cx="9060872"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God’s Leadership Model:</a:t>
            </a:r>
            <a:endParaRPr lang="en-US" sz="4000" dirty="0"/>
          </a:p>
        </p:txBody>
      </p:sp>
    </p:spTree>
    <p:extLst>
      <p:ext uri="{BB962C8B-B14F-4D97-AF65-F5344CB8AC3E}">
        <p14:creationId xmlns:p14="http://schemas.microsoft.com/office/powerpoint/2010/main" val="2501818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3806"/>
            <a:ext cx="10515600" cy="1221079"/>
          </a:xfrm>
        </p:spPr>
        <p:txBody>
          <a:bodyPr>
            <a:normAutofit/>
          </a:bodyPr>
          <a:lstStyle/>
          <a:p>
            <a:r>
              <a:rPr lang="en-US" sz="4800" b="1" dirty="0">
                <a:effectLst>
                  <a:outerShdw blurRad="38100" dist="38100" dir="2700000" algn="tl">
                    <a:srgbClr val="000000">
                      <a:alpha val="43137"/>
                    </a:srgbClr>
                  </a:outerShdw>
                </a:effectLst>
              </a:rPr>
              <a:t>God’s Leadership Model:</a:t>
            </a:r>
            <a:endParaRPr lang="en-US" sz="4800" dirty="0"/>
          </a:p>
        </p:txBody>
      </p:sp>
      <p:sp>
        <p:nvSpPr>
          <p:cNvPr id="5" name="Rectángulo redondeado 4"/>
          <p:cNvSpPr/>
          <p:nvPr/>
        </p:nvSpPr>
        <p:spPr>
          <a:xfrm rot="10800000" flipH="1" flipV="1">
            <a:off x="277585" y="1436913"/>
            <a:ext cx="9960429" cy="533202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dirty="0"/>
              <a:t>WHAT is the </a:t>
            </a:r>
            <a:r>
              <a:rPr lang="en-US" b="1" dirty="0"/>
              <a:t>condition for Christ to return and take us home</a:t>
            </a:r>
            <a:r>
              <a:rPr lang="en-US" dirty="0"/>
              <a:t>?   Ellen G. White by inspiration writes:</a:t>
            </a:r>
          </a:p>
          <a:p>
            <a:r>
              <a:rPr lang="en-US" dirty="0"/>
              <a:t> </a:t>
            </a:r>
          </a:p>
          <a:p>
            <a:r>
              <a:rPr lang="en-US" i="1" dirty="0"/>
              <a:t>	</a:t>
            </a:r>
            <a:r>
              <a:rPr lang="en-US" sz="2400" i="1" dirty="0"/>
              <a:t>“When the fruit is brought forth, immediately he putted in the sickle, because the harvest is come”.  </a:t>
            </a:r>
            <a:r>
              <a:rPr lang="en-US" sz="2400" b="1" i="1" dirty="0"/>
              <a:t>Christ is waiting with longing desire for the </a:t>
            </a:r>
            <a:r>
              <a:rPr lang="en-US" sz="2400" b="1" i="1" u="sng" dirty="0"/>
              <a:t>manifestation of Himself in His church</a:t>
            </a:r>
            <a:r>
              <a:rPr lang="en-US" sz="2400" i="1" dirty="0"/>
              <a:t>.  </a:t>
            </a:r>
            <a:r>
              <a:rPr lang="en-US" sz="2400" b="1" i="1" u="sng" dirty="0"/>
              <a:t>When the character of Christ shall be perfectly reproduced in His people</a:t>
            </a:r>
            <a:r>
              <a:rPr lang="en-US" sz="2400" b="1" i="1" dirty="0"/>
              <a:t>, 	</a:t>
            </a:r>
            <a:r>
              <a:rPr lang="en-US" sz="2400" b="1" i="1" u="sng" dirty="0"/>
              <a:t>then He will come to claim them as His own</a:t>
            </a:r>
            <a:r>
              <a:rPr lang="en-US" sz="2400" i="1" dirty="0"/>
              <a:t>.”  (COL 69.1)</a:t>
            </a:r>
            <a:endParaRPr lang="en-US" sz="2400" dirty="0"/>
          </a:p>
          <a:p>
            <a:r>
              <a:rPr lang="en-US" sz="2400" i="1" dirty="0"/>
              <a:t> </a:t>
            </a:r>
            <a:endParaRPr lang="en-US" sz="2400" dirty="0"/>
          </a:p>
          <a:p>
            <a:r>
              <a:rPr lang="en-US" sz="2400" i="1" dirty="0"/>
              <a:t>	“It is the </a:t>
            </a:r>
            <a:r>
              <a:rPr lang="en-US" sz="2400" b="1" i="1" dirty="0"/>
              <a:t>privilege of every Christian</a:t>
            </a:r>
            <a:r>
              <a:rPr lang="en-US" sz="2400" i="1" dirty="0"/>
              <a:t> </a:t>
            </a:r>
            <a:r>
              <a:rPr lang="en-US" sz="2400" b="1" i="1" u="sng" dirty="0"/>
              <a:t>not only to look for but</a:t>
            </a:r>
            <a:r>
              <a:rPr lang="en-US" sz="2400" i="1" u="sng" dirty="0"/>
              <a:t> </a:t>
            </a:r>
            <a:r>
              <a:rPr lang="en-US" sz="2400" b="1" i="1" u="sng" dirty="0"/>
              <a:t>to hasten the coming of 	our Lord Jesus Christ</a:t>
            </a:r>
            <a:r>
              <a:rPr lang="en-US" sz="2400" i="1" dirty="0"/>
              <a:t>.  Were all who profess His name bearing 	fruit to His glory, </a:t>
            </a:r>
            <a:r>
              <a:rPr lang="en-US" sz="2400" i="1" u="sng" dirty="0"/>
              <a:t>how quickly the whole world would be sown</a:t>
            </a:r>
            <a:r>
              <a:rPr lang="en-US" sz="2400" i="1" dirty="0"/>
              <a:t> with the seed of the gospel</a:t>
            </a:r>
            <a:r>
              <a:rPr lang="en-US" sz="2400" b="1" i="1" dirty="0"/>
              <a:t>.  Quickly the last great harvest would be ripened, and </a:t>
            </a:r>
            <a:r>
              <a:rPr lang="en-US" sz="2400" b="1" i="1" u="sng" dirty="0"/>
              <a:t>Christ would come to gather the precious grain</a:t>
            </a:r>
            <a:r>
              <a:rPr lang="en-US" sz="2400" i="1" dirty="0"/>
              <a:t>.” (COL 69.2).</a:t>
            </a:r>
            <a:endParaRPr lang="en-US" sz="2400" dirty="0"/>
          </a:p>
        </p:txBody>
      </p:sp>
      <p:sp>
        <p:nvSpPr>
          <p:cNvPr id="6"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13</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7"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US" sz="800" b="1" dirty="0">
              <a:solidFill>
                <a:srgbClr val="CCECFF"/>
              </a:solidFill>
              <a:effectLst>
                <a:outerShdw blurRad="38100" dist="38100" dir="2700000" algn="tl">
                  <a:srgbClr val="000000">
                    <a:alpha val="43137"/>
                  </a:srgbClr>
                </a:outerShdw>
              </a:effectLst>
            </a:endParaRPr>
          </a:p>
          <a:p>
            <a:pPr algn="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0099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3806"/>
            <a:ext cx="10515600" cy="1221079"/>
          </a:xfrm>
        </p:spPr>
        <p:txBody>
          <a:bodyPr>
            <a:normAutofit/>
          </a:bodyPr>
          <a:lstStyle/>
          <a:p>
            <a:r>
              <a:rPr lang="en-US" sz="4800" b="1" dirty="0">
                <a:effectLst>
                  <a:outerShdw blurRad="38100" dist="38100" dir="2700000" algn="tl">
                    <a:srgbClr val="000000">
                      <a:alpha val="43137"/>
                    </a:srgbClr>
                  </a:outerShdw>
                </a:effectLst>
              </a:rPr>
              <a:t>God’s Leadership Model:</a:t>
            </a:r>
            <a:endParaRPr lang="en-US" sz="4800" dirty="0">
              <a:solidFill>
                <a:schemeClr val="accent1">
                  <a:lumMod val="50000"/>
                </a:schemeClr>
              </a:solidFill>
              <a:latin typeface="+mn-lt"/>
            </a:endParaRPr>
          </a:p>
        </p:txBody>
      </p:sp>
      <p:sp>
        <p:nvSpPr>
          <p:cNvPr id="5" name="Rectángulo redondeado 4"/>
          <p:cNvSpPr/>
          <p:nvPr/>
        </p:nvSpPr>
        <p:spPr>
          <a:xfrm rot="10800000" flipH="1" flipV="1">
            <a:off x="277585" y="2325966"/>
            <a:ext cx="9960429" cy="361763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4000" dirty="0"/>
              <a:t>Let’s follow God’s MODEL OF LEADERSHIP:  as we exercise </a:t>
            </a:r>
            <a:r>
              <a:rPr lang="en-US" sz="4000" u="sng" dirty="0"/>
              <a:t>Responsibility, Integrity and Loyalty</a:t>
            </a:r>
            <a:r>
              <a:rPr lang="en-US" sz="4000" dirty="0"/>
              <a:t>, and invite others to join us to complete the Mission that God has entrusted His Church.  AMEN</a:t>
            </a:r>
          </a:p>
        </p:txBody>
      </p:sp>
      <p:sp>
        <p:nvSpPr>
          <p:cNvPr id="6"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13</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Tree>
    <p:extLst>
      <p:ext uri="{BB962C8B-B14F-4D97-AF65-F5344CB8AC3E}">
        <p14:creationId xmlns:p14="http://schemas.microsoft.com/office/powerpoint/2010/main" val="44067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495300" y="-486887"/>
            <a:ext cx="10515600" cy="2245044"/>
          </a:xfrm>
        </p:spPr>
        <p:txBody>
          <a:bodyPr>
            <a:normAutofit/>
          </a:bodyPr>
          <a:lstStyle/>
          <a:p>
            <a:r>
              <a:rPr lang="en-US" sz="4800" b="1" dirty="0">
                <a:solidFill>
                  <a:schemeClr val="accent1">
                    <a:lumMod val="50000"/>
                  </a:schemeClr>
                </a:solidFill>
                <a:effectLst>
                  <a:outerShdw blurRad="38100" dist="38100" dir="2700000" algn="tl">
                    <a:srgbClr val="000000">
                      <a:alpha val="43137"/>
                    </a:srgbClr>
                  </a:outerShdw>
                </a:effectLst>
              </a:rPr>
              <a:t>I. Jesus wanted to provide a model:</a:t>
            </a:r>
            <a:endParaRPr lang="es-AR" sz="4800" b="1" dirty="0">
              <a:solidFill>
                <a:schemeClr val="accent1">
                  <a:lumMod val="50000"/>
                </a:schemeClr>
              </a:solidFill>
              <a:effectLst>
                <a:outerShdw blurRad="38100" dist="38100" dir="2700000" algn="tl">
                  <a:srgbClr val="000000">
                    <a:alpha val="43137"/>
                  </a:srgbClr>
                </a:outerShdw>
              </a:effectLst>
            </a:endParaRPr>
          </a:p>
        </p:txBody>
      </p:sp>
      <p:sp>
        <p:nvSpPr>
          <p:cNvPr id="4" name="Marcador de contenido 3"/>
          <p:cNvSpPr>
            <a:spLocks noGrp="1"/>
          </p:cNvSpPr>
          <p:nvPr>
            <p:ph idx="1"/>
          </p:nvPr>
        </p:nvSpPr>
        <p:spPr>
          <a:xfrm>
            <a:off x="838200" y="1045029"/>
            <a:ext cx="9220200" cy="3233057"/>
          </a:xfrm>
        </p:spPr>
        <p:txBody>
          <a:bodyPr>
            <a:normAutofit fontScale="92500" lnSpcReduction="10000"/>
          </a:bodyPr>
          <a:lstStyle/>
          <a:p>
            <a:r>
              <a:rPr lang="en-US" dirty="0"/>
              <a:t>What was the Leadership Model that Christ wanted to leave with His disciples, and with each one of us?</a:t>
            </a:r>
          </a:p>
          <a:p>
            <a:r>
              <a:rPr lang="en-US" dirty="0"/>
              <a:t>Probably was the opposite of what people and disciples were expecting?</a:t>
            </a:r>
          </a:p>
          <a:p>
            <a:r>
              <a:rPr lang="en-US" dirty="0"/>
              <a:t>Holy Scriptures says about these important aspects, and what God wanted to reveal to His children:</a:t>
            </a:r>
          </a:p>
          <a:p>
            <a:pPr marL="0" indent="0">
              <a:buNone/>
            </a:pPr>
            <a:endParaRPr lang="en-US" dirty="0"/>
          </a:p>
          <a:p>
            <a:r>
              <a:rPr lang="en-US" dirty="0"/>
              <a:t>1. </a:t>
            </a:r>
            <a:r>
              <a:rPr lang="en-US" b="1" u="sng" dirty="0"/>
              <a:t>Responsibility</a:t>
            </a:r>
            <a:r>
              <a:rPr lang="en-US" dirty="0"/>
              <a:t>: (obedience and accountability to God):</a:t>
            </a:r>
          </a:p>
          <a:p>
            <a:endParaRPr lang="en-US" dirty="0"/>
          </a:p>
          <a:p>
            <a:endParaRPr lang="es-AR" dirty="0"/>
          </a:p>
        </p:txBody>
      </p:sp>
      <p:sp>
        <p:nvSpPr>
          <p:cNvPr id="5" name="Rectángulo redondeado 4"/>
          <p:cNvSpPr/>
          <p:nvPr/>
        </p:nvSpPr>
        <p:spPr>
          <a:xfrm rot="10800000" flipH="1" flipV="1">
            <a:off x="1094012" y="4413023"/>
            <a:ext cx="8801101" cy="188980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lvl="1" fontAlgn="base"/>
            <a:r>
              <a:rPr lang="en-US" sz="2400" dirty="0"/>
              <a:t>"But this is what I commanded them, saying, </a:t>
            </a:r>
            <a:r>
              <a:rPr lang="en-US" sz="2400" b="1" u="sng" dirty="0"/>
              <a:t>'Obey My voice</a:t>
            </a:r>
            <a:r>
              <a:rPr lang="en-US" sz="2400" dirty="0"/>
              <a:t>, and I will be your God, and you will be My people; and </a:t>
            </a:r>
            <a:r>
              <a:rPr lang="en-US" sz="2400" b="1" u="sng" dirty="0"/>
              <a:t>you will walk in all the way which I command you</a:t>
            </a:r>
            <a:r>
              <a:rPr lang="en-US" sz="2400" b="1" dirty="0"/>
              <a:t>, </a:t>
            </a:r>
            <a:r>
              <a:rPr lang="en-US" sz="2400" dirty="0"/>
              <a:t>that it may be well with you.'  (Jeremiah 7:23).</a:t>
            </a:r>
          </a:p>
        </p:txBody>
      </p:sp>
      <p:sp>
        <p:nvSpPr>
          <p:cNvPr id="6" name="Marcador de texto 3"/>
          <p:cNvSpPr txBox="1">
            <a:spLocks/>
          </p:cNvSpPr>
          <p:nvPr/>
        </p:nvSpPr>
        <p:spPr>
          <a:xfrm>
            <a:off x="1616074" y="4704330"/>
            <a:ext cx="5171621" cy="4875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s-AR" sz="2800" dirty="0">
              <a:solidFill>
                <a:schemeClr val="bg2">
                  <a:lumMod val="50000"/>
                </a:schemeClr>
              </a:solidFill>
            </a:endParaRPr>
          </a:p>
        </p:txBody>
      </p:sp>
      <p:sp>
        <p:nvSpPr>
          <p:cNvPr id="7"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13</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8"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s-AR"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2532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495300" y="432593"/>
            <a:ext cx="10515600" cy="1325563"/>
          </a:xfrm>
        </p:spPr>
        <p:txBody>
          <a:bodyPr>
            <a:normAutofit/>
          </a:bodyPr>
          <a:lstStyle/>
          <a:p>
            <a:r>
              <a:rPr lang="en-US" sz="4800" b="1" dirty="0">
                <a:solidFill>
                  <a:schemeClr val="accent1">
                    <a:lumMod val="50000"/>
                  </a:schemeClr>
                </a:solidFill>
                <a:effectLst>
                  <a:outerShdw blurRad="38100" dist="38100" dir="2700000" algn="tl">
                    <a:srgbClr val="000000">
                      <a:alpha val="43137"/>
                    </a:srgbClr>
                  </a:outerShdw>
                </a:effectLst>
              </a:rPr>
              <a:t>I. Jesus wanted to provide a model:</a:t>
            </a:r>
            <a:endParaRPr lang="es-AR" sz="4800" b="1" dirty="0">
              <a:solidFill>
                <a:schemeClr val="accent1">
                  <a:lumMod val="50000"/>
                </a:schemeClr>
              </a:solidFill>
              <a:effectLst>
                <a:outerShdw blurRad="38100" dist="38100" dir="2700000" algn="tl">
                  <a:srgbClr val="000000">
                    <a:alpha val="43137"/>
                  </a:srgbClr>
                </a:outerShdw>
              </a:effectLst>
            </a:endParaRPr>
          </a:p>
        </p:txBody>
      </p:sp>
      <p:sp>
        <p:nvSpPr>
          <p:cNvPr id="4" name="Marcador de contenido 3"/>
          <p:cNvSpPr>
            <a:spLocks noGrp="1"/>
          </p:cNvSpPr>
          <p:nvPr>
            <p:ph idx="1"/>
          </p:nvPr>
        </p:nvSpPr>
        <p:spPr>
          <a:xfrm>
            <a:off x="838200" y="1531707"/>
            <a:ext cx="9220200" cy="1211493"/>
          </a:xfrm>
        </p:spPr>
        <p:txBody>
          <a:bodyPr/>
          <a:lstStyle/>
          <a:p>
            <a:r>
              <a:rPr lang="es-AR" dirty="0"/>
              <a:t>1. </a:t>
            </a:r>
            <a:r>
              <a:rPr lang="es-AR" b="1" u="sng" dirty="0"/>
              <a:t>Responsibility</a:t>
            </a:r>
            <a:r>
              <a:rPr lang="es-AR" dirty="0"/>
              <a:t>:  (obedience and accountability to God):</a:t>
            </a:r>
          </a:p>
        </p:txBody>
      </p:sp>
      <p:sp>
        <p:nvSpPr>
          <p:cNvPr id="5" name="Rectángulo redondeado 4"/>
          <p:cNvSpPr/>
          <p:nvPr/>
        </p:nvSpPr>
        <p:spPr>
          <a:xfrm rot="10800000" flipH="1" flipV="1">
            <a:off x="838200" y="2395087"/>
            <a:ext cx="8801101" cy="2824837"/>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lvl="1" fontAlgn="base"/>
            <a:r>
              <a:rPr lang="en-US" sz="2800" dirty="0"/>
              <a:t>“According to the foreknowledge of God the Father, by the sanctifying </a:t>
            </a:r>
            <a:r>
              <a:rPr lang="en-US" sz="2800" u="sng" dirty="0"/>
              <a:t>work of the Spirit</a:t>
            </a:r>
            <a:r>
              <a:rPr lang="en-US" sz="2800" dirty="0"/>
              <a:t>, </a:t>
            </a:r>
            <a:r>
              <a:rPr lang="en-US" sz="2800" b="1" u="sng" dirty="0"/>
              <a:t>to obey Jesus Christ</a:t>
            </a:r>
            <a:r>
              <a:rPr lang="en-US" sz="2800" u="sng" dirty="0"/>
              <a:t> </a:t>
            </a:r>
            <a:r>
              <a:rPr lang="en-US" sz="2800" dirty="0"/>
              <a:t>and be sprinkled with His blood: May </a:t>
            </a:r>
            <a:r>
              <a:rPr lang="en-US" sz="2800" b="1" u="sng" dirty="0"/>
              <a:t>grace and peace </a:t>
            </a:r>
            <a:r>
              <a:rPr lang="en-US" sz="2800" dirty="0"/>
              <a:t>be yours in the fullest measure” (1 Peter 1:2).</a:t>
            </a:r>
          </a:p>
        </p:txBody>
      </p:sp>
      <p:sp>
        <p:nvSpPr>
          <p:cNvPr id="6" name="Marcador de texto 3"/>
          <p:cNvSpPr txBox="1">
            <a:spLocks/>
          </p:cNvSpPr>
          <p:nvPr/>
        </p:nvSpPr>
        <p:spPr>
          <a:xfrm>
            <a:off x="1616074" y="4704330"/>
            <a:ext cx="5171621" cy="4875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s-AR" sz="2800" dirty="0">
              <a:solidFill>
                <a:srgbClr val="E7E6E6">
                  <a:lumMod val="50000"/>
                </a:srgbClr>
              </a:solidFill>
            </a:endParaRPr>
          </a:p>
        </p:txBody>
      </p:sp>
      <p:sp>
        <p:nvSpPr>
          <p:cNvPr id="2" name="Rectángulo 1"/>
          <p:cNvSpPr/>
          <p:nvPr/>
        </p:nvSpPr>
        <p:spPr>
          <a:xfrm>
            <a:off x="-5447" y="5355767"/>
            <a:ext cx="10439404" cy="1200329"/>
          </a:xfrm>
          <a:prstGeom prst="rect">
            <a:avLst/>
          </a:prstGeom>
        </p:spPr>
        <p:txBody>
          <a:bodyPr wrap="square">
            <a:spAutoFit/>
          </a:bodyPr>
          <a:lstStyle/>
          <a:p>
            <a:pPr>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Allowing the Holy Spirit to work in our lives (sanctification), we are able to OBEY Jesus Christ (therefore we are responsible and accountable to God), and the result is grace and peace (in the fullest measure).</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13</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Tree>
    <p:extLst>
      <p:ext uri="{BB962C8B-B14F-4D97-AF65-F5344CB8AC3E}">
        <p14:creationId xmlns:p14="http://schemas.microsoft.com/office/powerpoint/2010/main" val="163302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contenido 1"/>
          <p:cNvSpPr>
            <a:spLocks noGrp="1"/>
          </p:cNvSpPr>
          <p:nvPr>
            <p:ph idx="1"/>
          </p:nvPr>
        </p:nvSpPr>
        <p:spPr>
          <a:xfrm>
            <a:off x="0" y="0"/>
            <a:ext cx="10466614" cy="6417129"/>
          </a:xfrm>
        </p:spPr>
        <p:txBody>
          <a:bodyPr>
            <a:noAutofit/>
          </a:bodyPr>
          <a:lstStyle/>
          <a:p>
            <a:pPr marL="0" lvl="0" indent="0">
              <a:buNone/>
            </a:pPr>
            <a:r>
              <a:rPr lang="en-US" sz="4000" b="1" u="sng" dirty="0"/>
              <a:t>2. Integrity:</a:t>
            </a:r>
            <a:r>
              <a:rPr lang="en-US" sz="4000" dirty="0"/>
              <a:t> (showing His Character):</a:t>
            </a:r>
          </a:p>
          <a:p>
            <a:pPr marL="0" lvl="0" indent="0">
              <a:buNone/>
            </a:pPr>
            <a:endParaRPr lang="en-US" sz="4000" dirty="0"/>
          </a:p>
          <a:p>
            <a:pPr lvl="1"/>
            <a:r>
              <a:rPr lang="en-US" sz="4000" dirty="0"/>
              <a:t>“To the faithful you </a:t>
            </a:r>
            <a:r>
              <a:rPr lang="en-US" sz="4000" u="sng" dirty="0"/>
              <a:t>show yourself faithful</a:t>
            </a:r>
            <a:r>
              <a:rPr lang="en-US" sz="4000" dirty="0"/>
              <a:t>; </a:t>
            </a:r>
            <a:r>
              <a:rPr lang="en-US" sz="4000" b="1" dirty="0"/>
              <a:t>to those with integrity (blameless) you </a:t>
            </a:r>
            <a:r>
              <a:rPr lang="en-US" sz="4000" b="1" u="sng" dirty="0"/>
              <a:t>show integrity (you show yourself blameless</a:t>
            </a:r>
            <a:r>
              <a:rPr lang="en-US" sz="4000" b="1" dirty="0"/>
              <a:t>)” </a:t>
            </a:r>
            <a:r>
              <a:rPr lang="en-US" sz="4000" dirty="0"/>
              <a:t>(2 Samuel 22:26). </a:t>
            </a:r>
          </a:p>
          <a:p>
            <a:pPr lvl="1"/>
            <a:r>
              <a:rPr lang="en-US" sz="4000" dirty="0"/>
              <a:t>“I know, my God, that </a:t>
            </a:r>
            <a:r>
              <a:rPr lang="en-US" sz="4000" u="sng" dirty="0"/>
              <a:t>you examine our hearts and rejoice </a:t>
            </a:r>
            <a:r>
              <a:rPr lang="en-US" sz="4000" b="1" u="sng" dirty="0"/>
              <a:t>when you find integrity </a:t>
            </a:r>
            <a:r>
              <a:rPr lang="en-US" sz="4000" u="sng" dirty="0"/>
              <a:t>there.</a:t>
            </a:r>
            <a:r>
              <a:rPr lang="en-US" sz="4000" dirty="0"/>
              <a:t> You know I have done all this with </a:t>
            </a:r>
            <a:r>
              <a:rPr lang="en-US" sz="4000" u="sng" dirty="0"/>
              <a:t>good motives</a:t>
            </a:r>
            <a:r>
              <a:rPr lang="en-US" sz="4000" dirty="0"/>
              <a:t>, and I have watched </a:t>
            </a:r>
            <a:r>
              <a:rPr lang="en-US" sz="4000" u="sng" dirty="0"/>
              <a:t>your people offer their gifts willingly and joyous</a:t>
            </a:r>
            <a:r>
              <a:rPr lang="en-US" sz="4000" dirty="0"/>
              <a:t>” (1 Chronicles 29:17, NLT)</a:t>
            </a:r>
          </a:p>
          <a:p>
            <a:endParaRPr lang="es-AR" sz="3200" dirty="0"/>
          </a:p>
        </p:txBody>
      </p:sp>
      <p:sp>
        <p:nvSpPr>
          <p:cNvPr id="3" name="Marcador de texto 3"/>
          <p:cNvSpPr txBox="1">
            <a:spLocks/>
          </p:cNvSpPr>
          <p:nvPr/>
        </p:nvSpPr>
        <p:spPr>
          <a:xfrm rot="16200000">
            <a:off x="8868328" y="3684409"/>
            <a:ext cx="5958625" cy="40564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13</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4"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US"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8636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contenido 1"/>
          <p:cNvSpPr>
            <a:spLocks noGrp="1"/>
          </p:cNvSpPr>
          <p:nvPr>
            <p:ph idx="1"/>
          </p:nvPr>
        </p:nvSpPr>
        <p:spPr>
          <a:xfrm>
            <a:off x="0" y="0"/>
            <a:ext cx="10466614" cy="6417129"/>
          </a:xfrm>
        </p:spPr>
        <p:txBody>
          <a:bodyPr>
            <a:noAutofit/>
          </a:bodyPr>
          <a:lstStyle/>
          <a:p>
            <a:pPr marL="0" lvl="0" indent="0">
              <a:buNone/>
            </a:pPr>
            <a:r>
              <a:rPr lang="en-US" sz="3200" b="1" u="sng" dirty="0"/>
              <a:t>3. Loyalty</a:t>
            </a:r>
            <a:r>
              <a:rPr lang="en-US" sz="3200" dirty="0"/>
              <a:t>: (God First, in our relationships, thoughts and actions):</a:t>
            </a:r>
          </a:p>
          <a:p>
            <a:pPr marL="0" lvl="0" indent="0">
              <a:buNone/>
            </a:pPr>
            <a:br>
              <a:rPr lang="en-US" sz="3200" dirty="0"/>
            </a:br>
            <a:r>
              <a:rPr lang="en-US" sz="3200" dirty="0"/>
              <a:t>      a. "If anyone comes to Me and </a:t>
            </a:r>
            <a:r>
              <a:rPr lang="en-US" sz="3200" u="sng" dirty="0"/>
              <a:t>does not hate his father and mother, wife and children, brothers and sisters, yes, and his own life also,</a:t>
            </a:r>
            <a:r>
              <a:rPr lang="en-US" sz="3200" dirty="0"/>
              <a:t> </a:t>
            </a:r>
            <a:r>
              <a:rPr lang="en-US" sz="3200" b="1" dirty="0"/>
              <a:t>he cannot be My disciple</a:t>
            </a:r>
            <a:r>
              <a:rPr lang="en-US" sz="3200" dirty="0"/>
              <a:t>. And whoever </a:t>
            </a:r>
            <a:r>
              <a:rPr lang="en-US" sz="3200" u="sng" dirty="0"/>
              <a:t>does not bear his cross and come after Me</a:t>
            </a:r>
            <a:r>
              <a:rPr lang="en-US" sz="3200" dirty="0"/>
              <a:t> </a:t>
            </a:r>
            <a:r>
              <a:rPr lang="en-US" sz="3200" b="1" dirty="0"/>
              <a:t>cannot be My disciple</a:t>
            </a:r>
            <a:r>
              <a:rPr lang="en-US" sz="3200" dirty="0"/>
              <a:t>” (Luke 14:26-27).</a:t>
            </a:r>
            <a:br>
              <a:rPr lang="en-US" sz="3200" dirty="0"/>
            </a:br>
            <a:r>
              <a:rPr lang="en-US" sz="3200" dirty="0"/>
              <a:t>      b. “</a:t>
            </a:r>
            <a:r>
              <a:rPr lang="en-US" sz="3200" u="sng" dirty="0"/>
              <a:t>Do not love the world or the things in the world</a:t>
            </a:r>
            <a:r>
              <a:rPr lang="en-US" sz="3200" dirty="0"/>
              <a:t>. If anyone loves the world,  </a:t>
            </a:r>
            <a:r>
              <a:rPr lang="en-US" sz="3200" b="1" dirty="0"/>
              <a:t>the love of the Father is not in him</a:t>
            </a:r>
            <a:r>
              <a:rPr lang="en-US" sz="3200" dirty="0"/>
              <a:t>. For all that </a:t>
            </a:r>
            <a:r>
              <a:rPr lang="en-US" sz="3200" i="1" dirty="0"/>
              <a:t>is</a:t>
            </a:r>
            <a:r>
              <a:rPr lang="en-US" sz="3200" dirty="0"/>
              <a:t> in the world—the lust of the flesh, the lust of the eyes, and the pride of life—</a:t>
            </a:r>
            <a:r>
              <a:rPr lang="en-US" sz="3200" u="sng" dirty="0"/>
              <a:t>is not of the Father but is of the world</a:t>
            </a:r>
            <a:r>
              <a:rPr lang="en-US" sz="3200" dirty="0"/>
              <a:t>. </a:t>
            </a:r>
            <a:r>
              <a:rPr lang="en-US" sz="3200" u="sng" dirty="0"/>
              <a:t>And the world is passing away, and the lust of it</a:t>
            </a:r>
            <a:r>
              <a:rPr lang="en-US" sz="3200" dirty="0"/>
              <a:t>; but he who </a:t>
            </a:r>
            <a:r>
              <a:rPr lang="en-US" sz="3200" b="1" u="sng" dirty="0"/>
              <a:t>does the will of God abides forever</a:t>
            </a:r>
            <a:r>
              <a:rPr lang="en-US" sz="3200" dirty="0"/>
              <a:t>” (1 John 2:15-17). </a:t>
            </a:r>
          </a:p>
          <a:p>
            <a:pPr marL="0" lvl="0" indent="0">
              <a:buNone/>
            </a:pPr>
            <a:endParaRPr lang="en-US" sz="2400" dirty="0"/>
          </a:p>
          <a:p>
            <a:endParaRPr lang="es-AR" sz="3200" dirty="0"/>
          </a:p>
        </p:txBody>
      </p:sp>
      <p:sp>
        <p:nvSpPr>
          <p:cNvPr id="3" name="Marcador de texto 3"/>
          <p:cNvSpPr txBox="1">
            <a:spLocks/>
          </p:cNvSpPr>
          <p:nvPr/>
        </p:nvSpPr>
        <p:spPr>
          <a:xfrm rot="16200000">
            <a:off x="8868328" y="3684409"/>
            <a:ext cx="5958625" cy="40564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13</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4"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US"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0678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495300" y="432593"/>
            <a:ext cx="10515600" cy="1325563"/>
          </a:xfrm>
        </p:spPr>
        <p:txBody>
          <a:bodyPr>
            <a:normAutofit/>
          </a:bodyPr>
          <a:lstStyle/>
          <a:p>
            <a:r>
              <a:rPr lang="en-US" sz="4800" b="1" dirty="0">
                <a:solidFill>
                  <a:schemeClr val="accent1">
                    <a:lumMod val="50000"/>
                  </a:schemeClr>
                </a:solidFill>
                <a:effectLst>
                  <a:outerShdw blurRad="38100" dist="38100" dir="2700000" algn="tl">
                    <a:srgbClr val="000000">
                      <a:alpha val="43137"/>
                    </a:srgbClr>
                  </a:outerShdw>
                </a:effectLst>
              </a:rPr>
              <a:t>I. Jesus provides a Model of Leadership:</a:t>
            </a:r>
            <a:endParaRPr lang="es-AR" sz="4800" b="1" dirty="0">
              <a:solidFill>
                <a:schemeClr val="accent1">
                  <a:lumMod val="50000"/>
                </a:schemeClr>
              </a:solidFill>
              <a:effectLst>
                <a:outerShdw blurRad="38100" dist="38100" dir="2700000" algn="tl">
                  <a:srgbClr val="000000">
                    <a:alpha val="43137"/>
                  </a:srgbClr>
                </a:outerShdw>
              </a:effectLst>
            </a:endParaRPr>
          </a:p>
        </p:txBody>
      </p:sp>
      <p:sp>
        <p:nvSpPr>
          <p:cNvPr id="4" name="Marcador de contenido 3"/>
          <p:cNvSpPr>
            <a:spLocks noGrp="1"/>
          </p:cNvSpPr>
          <p:nvPr>
            <p:ph idx="1"/>
          </p:nvPr>
        </p:nvSpPr>
        <p:spPr>
          <a:xfrm>
            <a:off x="838200" y="1163782"/>
            <a:ext cx="8840190" cy="1531918"/>
          </a:xfrm>
        </p:spPr>
        <p:txBody>
          <a:bodyPr>
            <a:noAutofit/>
          </a:bodyPr>
          <a:lstStyle/>
          <a:p>
            <a:pPr marL="0" lvl="0" indent="0">
              <a:buNone/>
            </a:pPr>
            <a:endParaRPr lang="en-US" sz="3200" b="1" u="sng" dirty="0"/>
          </a:p>
          <a:p>
            <a:pPr marL="0" lvl="0" indent="0">
              <a:buNone/>
            </a:pPr>
            <a:r>
              <a:rPr lang="en-US" sz="3200" b="1" u="sng" dirty="0"/>
              <a:t>3. Loyalty (cont.)</a:t>
            </a:r>
            <a:r>
              <a:rPr lang="en-US" sz="3200" dirty="0"/>
              <a:t>: (God First, in our relationships, thoughts and actions):</a:t>
            </a:r>
          </a:p>
          <a:p>
            <a:pPr marL="514350" indent="-514350">
              <a:buFont typeface="+mj-lt"/>
              <a:buAutoNum type="arabicPeriod"/>
            </a:pPr>
            <a:endParaRPr lang="es-AR" dirty="0"/>
          </a:p>
        </p:txBody>
      </p:sp>
      <p:sp>
        <p:nvSpPr>
          <p:cNvPr id="5" name="Rectángulo redondeado 4"/>
          <p:cNvSpPr/>
          <p:nvPr/>
        </p:nvSpPr>
        <p:spPr>
          <a:xfrm rot="10800000" flipH="1" flipV="1">
            <a:off x="838200" y="3051958"/>
            <a:ext cx="9024257" cy="3515097"/>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lvl="1"/>
            <a:r>
              <a:rPr lang="en-US" sz="2400" dirty="0"/>
              <a:t>c. “</a:t>
            </a:r>
            <a:r>
              <a:rPr lang="en-US" sz="2400" u="sng" dirty="0"/>
              <a:t>I beseech you therefore, brethren</a:t>
            </a:r>
            <a:r>
              <a:rPr lang="en-US" sz="2400" dirty="0"/>
              <a:t>, by the mercies of God, that you </a:t>
            </a:r>
            <a:r>
              <a:rPr lang="en-US" sz="2400" u="sng" dirty="0"/>
              <a:t>present your bodies a living sacrifice, holy, acceptable to God, </a:t>
            </a:r>
            <a:r>
              <a:rPr lang="en-US" sz="2400" i="1" dirty="0"/>
              <a:t>which is</a:t>
            </a:r>
            <a:r>
              <a:rPr lang="en-US" sz="2400" dirty="0"/>
              <a:t> your reasonable service. And do not be conformed to this world, but </a:t>
            </a:r>
            <a:r>
              <a:rPr lang="en-US" sz="2400" b="1" u="sng" dirty="0"/>
              <a:t>be transformed by the renewing of your mind</a:t>
            </a:r>
            <a:r>
              <a:rPr lang="en-US" sz="2400" dirty="0"/>
              <a:t>, that you may prove what </a:t>
            </a:r>
            <a:r>
              <a:rPr lang="en-US" sz="2400" i="1" dirty="0"/>
              <a:t>is</a:t>
            </a:r>
            <a:r>
              <a:rPr lang="en-US" sz="2400" dirty="0"/>
              <a:t> that good and acceptable and perfect will of God” (Romans 12:1-2).</a:t>
            </a:r>
          </a:p>
        </p:txBody>
      </p:sp>
      <p:sp>
        <p:nvSpPr>
          <p:cNvPr id="6" name="Marcador de texto 3"/>
          <p:cNvSpPr txBox="1">
            <a:spLocks/>
          </p:cNvSpPr>
          <p:nvPr/>
        </p:nvSpPr>
        <p:spPr>
          <a:xfrm>
            <a:off x="1616074" y="4704330"/>
            <a:ext cx="5171621" cy="4875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s-AR" sz="2800" dirty="0">
              <a:solidFill>
                <a:srgbClr val="E7E6E6">
                  <a:lumMod val="50000"/>
                </a:srgbClr>
              </a:solidFill>
            </a:endParaRPr>
          </a:p>
        </p:txBody>
      </p:sp>
      <p:sp>
        <p:nvSpPr>
          <p:cNvPr id="7"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13</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Tree>
    <p:extLst>
      <p:ext uri="{BB962C8B-B14F-4D97-AF65-F5344CB8AC3E}">
        <p14:creationId xmlns:p14="http://schemas.microsoft.com/office/powerpoint/2010/main" val="754282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68729" y="127451"/>
            <a:ext cx="10248900" cy="6599919"/>
          </a:xfrm>
        </p:spPr>
        <p:txBody>
          <a:bodyPr>
            <a:normAutofit/>
          </a:bodyPr>
          <a:lstStyle/>
          <a:p>
            <a:pPr lvl="0"/>
            <a:r>
              <a:rPr lang="en-US" sz="3600" b="1" u="sng" dirty="0"/>
              <a:t>Model for us</a:t>
            </a:r>
            <a:r>
              <a:rPr lang="en-US" sz="3600" dirty="0"/>
              <a:t>: (Power of Leadership)</a:t>
            </a:r>
          </a:p>
          <a:p>
            <a:pPr lvl="0"/>
            <a:r>
              <a:rPr lang="en-US" sz="3600" dirty="0"/>
              <a:t>Jesus Christ said: “</a:t>
            </a:r>
            <a:r>
              <a:rPr lang="en-US" sz="3600" b="1" dirty="0"/>
              <a:t>Not so with you</a:t>
            </a:r>
            <a:r>
              <a:rPr lang="en-US" sz="3600" dirty="0"/>
              <a:t>.  Instead, </a:t>
            </a:r>
            <a:r>
              <a:rPr lang="en-US" sz="3600" b="1" dirty="0"/>
              <a:t>whoever wants to become great among you (</a:t>
            </a:r>
            <a:r>
              <a:rPr lang="en-US" sz="3600" b="1" i="1" dirty="0"/>
              <a:t>leaders</a:t>
            </a:r>
            <a:r>
              <a:rPr lang="en-US" sz="3600" b="1" dirty="0"/>
              <a:t>) </a:t>
            </a:r>
            <a:r>
              <a:rPr lang="en-US" sz="3600" b="1" u="sng" dirty="0"/>
              <a:t>must be your servant</a:t>
            </a:r>
            <a:r>
              <a:rPr lang="en-US" sz="3600" b="1" dirty="0"/>
              <a:t>, and whoever wants to be first (</a:t>
            </a:r>
            <a:r>
              <a:rPr lang="en-US" sz="3600" b="1" i="1" dirty="0"/>
              <a:t>leaders</a:t>
            </a:r>
            <a:r>
              <a:rPr lang="en-US" sz="3600" b="1" dirty="0"/>
              <a:t>) </a:t>
            </a:r>
            <a:r>
              <a:rPr lang="en-US" sz="3600" b="1" u="sng" dirty="0"/>
              <a:t>must be your slave</a:t>
            </a:r>
            <a:r>
              <a:rPr lang="en-US" sz="3600" dirty="0"/>
              <a:t>-just as the </a:t>
            </a:r>
            <a:r>
              <a:rPr lang="en-US" sz="3600" u="sng" dirty="0"/>
              <a:t>Son of Man </a:t>
            </a:r>
            <a:r>
              <a:rPr lang="en-US" sz="3600" dirty="0"/>
              <a:t>did not come to be served, but </a:t>
            </a:r>
            <a:r>
              <a:rPr lang="en-US" sz="3600" u="sng" dirty="0"/>
              <a:t>to serve, and to give his life as a ransom for many</a:t>
            </a:r>
            <a:r>
              <a:rPr lang="en-US" sz="3600" dirty="0"/>
              <a:t>” (Matt. 20:26-28). </a:t>
            </a:r>
          </a:p>
          <a:p>
            <a:pPr lvl="0"/>
            <a:r>
              <a:rPr lang="en-US" sz="3600" dirty="0"/>
              <a:t>Paul said: “That is why, </a:t>
            </a:r>
            <a:r>
              <a:rPr lang="en-US" sz="3600" b="1" dirty="0"/>
              <a:t>for Christ’s sake</a:t>
            </a:r>
            <a:r>
              <a:rPr lang="en-US" sz="3600" dirty="0"/>
              <a:t>, I delight in </a:t>
            </a:r>
            <a:r>
              <a:rPr lang="en-US" sz="3600" u="sng" dirty="0"/>
              <a:t>weaknesses, in insults, in hardships, in persecutions, in difficulties</a:t>
            </a:r>
            <a:r>
              <a:rPr lang="en-US" sz="3600" dirty="0"/>
              <a:t>. For </a:t>
            </a:r>
            <a:r>
              <a:rPr lang="en-US" sz="3600" b="1" dirty="0"/>
              <a:t>when I am weak, </a:t>
            </a:r>
            <a:r>
              <a:rPr lang="en-US" sz="3600" b="1" u="sng" dirty="0"/>
              <a:t>then I am strong</a:t>
            </a:r>
            <a:r>
              <a:rPr lang="en-US" sz="3600" dirty="0"/>
              <a:t>” (2 Corinthians 12:10).</a:t>
            </a:r>
          </a:p>
          <a:p>
            <a:endParaRPr lang="es-AR" sz="3200" dirty="0"/>
          </a:p>
        </p:txBody>
      </p:sp>
      <p:sp>
        <p:nvSpPr>
          <p:cNvPr id="3"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13</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
        <p:nvSpPr>
          <p:cNvPr id="4" name="Título 1"/>
          <p:cNvSpPr txBox="1">
            <a:spLocks/>
          </p:cNvSpPr>
          <p:nvPr/>
        </p:nvSpPr>
        <p:spPr>
          <a:xfrm>
            <a:off x="10511327" y="6575990"/>
            <a:ext cx="1683842" cy="29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US" sz="800" b="1" dirty="0">
              <a:solidFill>
                <a:srgbClr val="CCEC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6035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511628" y="0"/>
            <a:ext cx="10515600" cy="1325563"/>
          </a:xfrm>
        </p:spPr>
        <p:txBody>
          <a:bodyPr>
            <a:normAutofit/>
          </a:bodyPr>
          <a:lstStyle/>
          <a:p>
            <a:r>
              <a:rPr lang="en-US" sz="4800" b="1" dirty="0">
                <a:solidFill>
                  <a:schemeClr val="accent1">
                    <a:lumMod val="50000"/>
                  </a:schemeClr>
                </a:solidFill>
                <a:effectLst>
                  <a:outerShdw blurRad="38100" dist="38100" dir="2700000" algn="tl">
                    <a:srgbClr val="000000">
                      <a:alpha val="43137"/>
                    </a:srgbClr>
                  </a:outerShdw>
                </a:effectLst>
              </a:rPr>
              <a:t>I. God’s Model of Leadership:</a:t>
            </a:r>
            <a:endParaRPr lang="es-AR" sz="4800" b="1" dirty="0">
              <a:solidFill>
                <a:schemeClr val="accent1">
                  <a:lumMod val="50000"/>
                </a:schemeClr>
              </a:solidFill>
              <a:effectLst>
                <a:outerShdw blurRad="38100" dist="38100" dir="2700000" algn="tl">
                  <a:srgbClr val="000000">
                    <a:alpha val="43137"/>
                  </a:srgbClr>
                </a:outerShdw>
              </a:effectLst>
            </a:endParaRPr>
          </a:p>
        </p:txBody>
      </p:sp>
      <p:sp>
        <p:nvSpPr>
          <p:cNvPr id="4" name="Marcador de contenido 3"/>
          <p:cNvSpPr>
            <a:spLocks noGrp="1"/>
          </p:cNvSpPr>
          <p:nvPr>
            <p:ph idx="1"/>
          </p:nvPr>
        </p:nvSpPr>
        <p:spPr>
          <a:xfrm>
            <a:off x="644978" y="1032332"/>
            <a:ext cx="9220200" cy="2452461"/>
          </a:xfrm>
        </p:spPr>
        <p:txBody>
          <a:bodyPr>
            <a:noAutofit/>
          </a:bodyPr>
          <a:lstStyle/>
          <a:p>
            <a:r>
              <a:rPr lang="en-US" dirty="0"/>
              <a:t>Are we willing to follow?</a:t>
            </a:r>
          </a:p>
          <a:p>
            <a:pPr lvl="0"/>
            <a:r>
              <a:rPr lang="en-US" b="1" u="sng" dirty="0"/>
              <a:t>Servant</a:t>
            </a:r>
            <a:r>
              <a:rPr lang="en-US" u="sng" dirty="0"/>
              <a:t>:</a:t>
            </a:r>
            <a:r>
              <a:rPr lang="en-US" dirty="0"/>
              <a:t> (serving others is our </a:t>
            </a:r>
            <a:r>
              <a:rPr lang="en-US" b="1" u="sng" dirty="0"/>
              <a:t>Responsibility</a:t>
            </a:r>
            <a:r>
              <a:rPr lang="en-US" dirty="0"/>
              <a:t>- serving others, we serve our Lord and are accountable to Him).</a:t>
            </a:r>
          </a:p>
          <a:p>
            <a:pPr lvl="0"/>
            <a:r>
              <a:rPr lang="en-US" b="1" u="sng" dirty="0"/>
              <a:t>Endurance</a:t>
            </a:r>
            <a:r>
              <a:rPr lang="en-US" dirty="0"/>
              <a:t>: (through insults, hardships, persecutions, difficulties we show </a:t>
            </a:r>
            <a:r>
              <a:rPr lang="en-US" b="1" u="sng" dirty="0"/>
              <a:t>Integrity</a:t>
            </a:r>
            <a:r>
              <a:rPr lang="en-US" dirty="0"/>
              <a:t>)</a:t>
            </a:r>
          </a:p>
          <a:p>
            <a:pPr lvl="0"/>
            <a:r>
              <a:rPr lang="en-US" b="1" u="sng" dirty="0"/>
              <a:t>Strong through His power</a:t>
            </a:r>
            <a:r>
              <a:rPr lang="en-US" dirty="0"/>
              <a:t>: (when we know we are weak, and depend totally in the power of His Spirit, then we demonstrate </a:t>
            </a:r>
            <a:r>
              <a:rPr lang="en-US" b="1" u="sng" dirty="0"/>
              <a:t>Loyalty</a:t>
            </a:r>
            <a:r>
              <a:rPr lang="en-US" dirty="0"/>
              <a:t> to HIM)</a:t>
            </a:r>
          </a:p>
        </p:txBody>
      </p:sp>
      <p:sp>
        <p:nvSpPr>
          <p:cNvPr id="5" name="Rectángulo redondeado 4"/>
          <p:cNvSpPr/>
          <p:nvPr/>
        </p:nvSpPr>
        <p:spPr>
          <a:xfrm rot="10800000" flipH="1" flipV="1">
            <a:off x="0" y="4704330"/>
            <a:ext cx="10510157" cy="206357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2800" dirty="0"/>
              <a:t>Therefore, the POWER needed in Leadership to pursue a Goal/Objective (Strategic Plan), needs to be in relationship to these important concepts of “Responsibility, Integrity, Loyalty” as we follow God’s model for our lives.  </a:t>
            </a:r>
          </a:p>
        </p:txBody>
      </p:sp>
      <p:sp>
        <p:nvSpPr>
          <p:cNvPr id="6" name="Marcador de texto 3"/>
          <p:cNvSpPr txBox="1">
            <a:spLocks/>
          </p:cNvSpPr>
          <p:nvPr/>
        </p:nvSpPr>
        <p:spPr>
          <a:xfrm>
            <a:off x="1616074" y="4704330"/>
            <a:ext cx="5171621" cy="4875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s-AR" sz="2800" dirty="0">
              <a:solidFill>
                <a:srgbClr val="E7E6E6">
                  <a:lumMod val="50000"/>
                </a:srgbClr>
              </a:solidFill>
            </a:endParaRPr>
          </a:p>
        </p:txBody>
      </p:sp>
      <p:sp>
        <p:nvSpPr>
          <p:cNvPr id="7" name="Marcador de texto 3"/>
          <p:cNvSpPr txBox="1">
            <a:spLocks/>
          </p:cNvSpPr>
          <p:nvPr/>
        </p:nvSpPr>
        <p:spPr>
          <a:xfrm rot="16200000">
            <a:off x="8868328" y="3675863"/>
            <a:ext cx="5958625" cy="40564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3600" dirty="0">
                <a:solidFill>
                  <a:schemeClr val="accent1">
                    <a:lumMod val="60000"/>
                    <a:lumOff val="40000"/>
                  </a:schemeClr>
                </a:solidFill>
              </a:rPr>
              <a:t>13</a:t>
            </a:r>
            <a:r>
              <a:rPr lang="en-US" sz="3600" baseline="30000" dirty="0">
                <a:solidFill>
                  <a:schemeClr val="accent1">
                    <a:lumMod val="60000"/>
                    <a:lumOff val="40000"/>
                  </a:schemeClr>
                </a:solidFill>
              </a:rPr>
              <a:t>TH</a:t>
            </a:r>
            <a:r>
              <a:rPr lang="en-US" sz="3600" dirty="0">
                <a:solidFill>
                  <a:schemeClr val="accent1">
                    <a:lumMod val="60000"/>
                    <a:lumOff val="40000"/>
                  </a:schemeClr>
                </a:solidFill>
              </a:rPr>
              <a:t> Global Leadership Summit</a:t>
            </a:r>
            <a:endParaRPr lang="es-AR" sz="3600" dirty="0">
              <a:solidFill>
                <a:schemeClr val="accent1">
                  <a:lumMod val="60000"/>
                  <a:lumOff val="40000"/>
                </a:schemeClr>
              </a:solidFill>
            </a:endParaRPr>
          </a:p>
        </p:txBody>
      </p:sp>
    </p:spTree>
    <p:extLst>
      <p:ext uri="{BB962C8B-B14F-4D97-AF65-F5344CB8AC3E}">
        <p14:creationId xmlns:p14="http://schemas.microsoft.com/office/powerpoint/2010/main" val="2962067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Guillermo Biaggi</TermName>
          <TermId xmlns="http://schemas.microsoft.com/office/infopath/2007/PartnerControls">f09015f9-6214-4002-89c5-ae242e24785a</TermId>
        </TermInfo>
      </Terms>
    </gc564d6ebf4248c7833a610fa17582d5>
    <j2a840a341ce45988eab089c2d811663 xmlns="708c96bb-742e-4249-8e2b-6d89ee2a2a12">
      <Terms xmlns="http://schemas.microsoft.com/office/infopath/2007/PartnerControls"/>
    </j2a840a341ce45988eab089c2d811663>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7C62F1-2033-4A29-9BD2-3970E9BE243D}"/>
</file>

<file path=customXml/itemProps2.xml><?xml version="1.0" encoding="utf-8"?>
<ds:datastoreItem xmlns:ds="http://schemas.openxmlformats.org/officeDocument/2006/customXml" ds:itemID="{5409F10B-64FF-4FA9-9023-440F8A3416DE}"/>
</file>

<file path=customXml/itemProps3.xml><?xml version="1.0" encoding="utf-8"?>
<ds:datastoreItem xmlns:ds="http://schemas.openxmlformats.org/officeDocument/2006/customXml" ds:itemID="{9F9DA4CE-6411-449E-88C1-47BFB6A5144F}"/>
</file>

<file path=docProps/app.xml><?xml version="1.0" encoding="utf-8"?>
<Properties xmlns="http://schemas.openxmlformats.org/officeDocument/2006/extended-properties" xmlns:vt="http://schemas.openxmlformats.org/officeDocument/2006/docPropsVTypes">
  <TotalTime>1575</TotalTime>
  <Words>2932</Words>
  <Application>Microsoft Office PowerPoint</Application>
  <PresentationFormat>Widescreen</PresentationFormat>
  <Paragraphs>122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Adobe Garamond Pro</vt:lpstr>
      <vt:lpstr>Arial</vt:lpstr>
      <vt:lpstr>Calibri</vt:lpstr>
      <vt:lpstr>Calibri Light</vt:lpstr>
      <vt:lpstr>Office Theme</vt:lpstr>
      <vt:lpstr>“LEADERSHIP &amp; ACCOUNTABILITY, TRANSPARENCY, INTEGRITY AND LOYALTY ... VITAL SPIRITUAL  ELEMENTS FOR GOD’S LAST-DAY  CHURCH AND ITS MESSAGE”</vt:lpstr>
      <vt:lpstr>“RESPONSIBILITY, INTEGRITY &amp; LOYALTY: FOLLOWING GOD’S MODEL OF LEADERSHIP”</vt:lpstr>
      <vt:lpstr>I. Jesus wanted to provide a model:</vt:lpstr>
      <vt:lpstr>I. Jesus wanted to provide a model:</vt:lpstr>
      <vt:lpstr>PowerPoint Presentation</vt:lpstr>
      <vt:lpstr>PowerPoint Presentation</vt:lpstr>
      <vt:lpstr>I. Jesus provides a Model of Leadership:</vt:lpstr>
      <vt:lpstr>PowerPoint Presentation</vt:lpstr>
      <vt:lpstr>I. God’s Model of Leadership:</vt:lpstr>
      <vt:lpstr>II. Illustration of Power in Leadership: </vt:lpstr>
      <vt:lpstr>II. Illustration of Power in Leadership: (J.Nye)</vt:lpstr>
      <vt:lpstr>II. Illustration of Power in Leadership: (J.Nye)</vt:lpstr>
      <vt:lpstr>PowerPoint Presentation</vt:lpstr>
      <vt:lpstr>PowerPoint Presentation</vt:lpstr>
      <vt:lpstr>God’s Leadership Model:</vt:lpstr>
      <vt:lpstr>God’s Leadership Model:</vt:lpstr>
      <vt:lpstr>God’s Leadership Model:</vt:lpstr>
      <vt:lpstr>God’s Leadership Model:</vt:lpstr>
      <vt:lpstr>PowerPoint Presentation</vt:lpstr>
      <vt:lpstr>PowerPoint Presentation</vt:lpstr>
      <vt:lpstr>God’s Leadership Model:</vt:lpstr>
      <vt:lpstr>God’s Leadership Model: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Suzana Lima</dc:creator>
  <cp:lastModifiedBy>Missah, Ellen S.</cp:lastModifiedBy>
  <cp:revision>88</cp:revision>
  <dcterms:created xsi:type="dcterms:W3CDTF">2018-01-03T15:32:15Z</dcterms:created>
  <dcterms:modified xsi:type="dcterms:W3CDTF">2022-01-12T15:27:54Z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0x010100606931C23B4E154BA7E8104755D6A6CD</vt:lpwstr>
  </property>
  <property fmtid="{D5CDD505-2E9C-101B-9397-08002B2CF9AE}" pid="3" name="Authors">
    <vt:lpwstr>66;#Guillermo Biaggi|f09015f9-6214-4002-89c5-ae242e24785a</vt:lpwstr>
  </property>
  <property fmtid="{D5CDD505-2E9C-101B-9397-08002B2CF9AE}" pid="4" name="CurriculumCategories">
    <vt:lpwstr/>
  </property>
</Properties>
</file>