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2" r:id="rId2"/>
    <p:sldId id="383" r:id="rId3"/>
    <p:sldId id="384" r:id="rId4"/>
    <p:sldId id="385" r:id="rId5"/>
    <p:sldId id="386" r:id="rId6"/>
    <p:sldId id="311" r:id="rId7"/>
    <p:sldId id="380" r:id="rId8"/>
    <p:sldId id="363" r:id="rId9"/>
    <p:sldId id="378" r:id="rId10"/>
    <p:sldId id="381" r:id="rId11"/>
    <p:sldId id="368" r:id="rId12"/>
    <p:sldId id="369" r:id="rId13"/>
    <p:sldId id="361" r:id="rId14"/>
    <p:sldId id="364" r:id="rId15"/>
    <p:sldId id="365" r:id="rId16"/>
    <p:sldId id="366" r:id="rId17"/>
    <p:sldId id="274" r:id="rId18"/>
    <p:sldId id="337" r:id="rId19"/>
    <p:sldId id="367" r:id="rId20"/>
    <p:sldId id="371" r:id="rId21"/>
    <p:sldId id="370" r:id="rId22"/>
    <p:sldId id="3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40"/>
    <p:restoredTop sz="93447"/>
  </p:normalViewPr>
  <p:slideViewPr>
    <p:cSldViewPr snapToGrid="0" snapToObjects="1">
      <p:cViewPr varScale="1">
        <p:scale>
          <a:sx n="152" d="100"/>
          <a:sy n="152" d="100"/>
        </p:scale>
        <p:origin x="27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400" b="1" baseline="0" dirty="0"/>
              <a:t>POLARIS DIVISION TITHES (in US$ million)</a:t>
            </a:r>
          </a:p>
        </c:rich>
      </c:tx>
      <c:layout>
        <c:manualLayout>
          <c:xMode val="edge"/>
          <c:yMode val="edge"/>
          <c:x val="0.12261589566929136"/>
          <c:y val="8.984368620589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493110236220499E-2"/>
          <c:y val="2.9324146981627299E-2"/>
          <c:w val="0.95496522309711296"/>
          <c:h val="0.92584864391951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 (30% faithfulness)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EKUC</c:v>
                </c:pt>
                <c:pt idx="1">
                  <c:v>WKUC</c:v>
                </c:pt>
                <c:pt idx="2">
                  <c:v>EUM</c:v>
                </c:pt>
                <c:pt idx="3">
                  <c:v>NTUC</c:v>
                </c:pt>
                <c:pt idx="4">
                  <c:v>STUM</c:v>
                </c:pt>
                <c:pt idx="5">
                  <c:v>UUM</c:v>
                </c:pt>
                <c:pt idx="6">
                  <c:v>NECM</c:v>
                </c:pt>
                <c:pt idx="7">
                  <c:v>ECUM</c:v>
                </c:pt>
                <c:pt idx="8">
                  <c:v>WCUM</c:v>
                </c:pt>
                <c:pt idx="9">
                  <c:v>RUM</c:v>
                </c:pt>
                <c:pt idx="10">
                  <c:v>BUM</c:v>
                </c:pt>
                <c:pt idx="11">
                  <c:v>SSAT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7.3</c:v>
                </c:pt>
                <c:pt idx="1">
                  <c:v>4.5</c:v>
                </c:pt>
                <c:pt idx="2">
                  <c:v>1.2</c:v>
                </c:pt>
                <c:pt idx="3">
                  <c:v>3.2</c:v>
                </c:pt>
                <c:pt idx="4">
                  <c:v>3.1</c:v>
                </c:pt>
                <c:pt idx="5">
                  <c:v>2</c:v>
                </c:pt>
                <c:pt idx="6">
                  <c:v>1.4</c:v>
                </c:pt>
                <c:pt idx="7">
                  <c:v>0.377</c:v>
                </c:pt>
                <c:pt idx="8">
                  <c:v>0.63600000000000001</c:v>
                </c:pt>
                <c:pt idx="9">
                  <c:v>5</c:v>
                </c:pt>
                <c:pt idx="10">
                  <c:v>0.42</c:v>
                </c:pt>
                <c:pt idx="1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AF-5047-80B4-442B858559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 (100% faithfulness)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EKUC</c:v>
                </c:pt>
                <c:pt idx="1">
                  <c:v>WKUC</c:v>
                </c:pt>
                <c:pt idx="2">
                  <c:v>EUM</c:v>
                </c:pt>
                <c:pt idx="3">
                  <c:v>NTUC</c:v>
                </c:pt>
                <c:pt idx="4">
                  <c:v>STUM</c:v>
                </c:pt>
                <c:pt idx="5">
                  <c:v>UUM</c:v>
                </c:pt>
                <c:pt idx="6">
                  <c:v>NECM</c:v>
                </c:pt>
                <c:pt idx="7">
                  <c:v>ECUM</c:v>
                </c:pt>
                <c:pt idx="8">
                  <c:v>WCUM</c:v>
                </c:pt>
                <c:pt idx="9">
                  <c:v>RUM</c:v>
                </c:pt>
                <c:pt idx="10">
                  <c:v>BUM</c:v>
                </c:pt>
                <c:pt idx="11">
                  <c:v>SSAT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24.3</c:v>
                </c:pt>
                <c:pt idx="1">
                  <c:v>15</c:v>
                </c:pt>
                <c:pt idx="2">
                  <c:v>4</c:v>
                </c:pt>
                <c:pt idx="3">
                  <c:v>10.7</c:v>
                </c:pt>
                <c:pt idx="4">
                  <c:v>10.3</c:v>
                </c:pt>
                <c:pt idx="5">
                  <c:v>6.6</c:v>
                </c:pt>
                <c:pt idx="6">
                  <c:v>4.7</c:v>
                </c:pt>
                <c:pt idx="7">
                  <c:v>1.3</c:v>
                </c:pt>
                <c:pt idx="8">
                  <c:v>2.1</c:v>
                </c:pt>
                <c:pt idx="9">
                  <c:v>16.7</c:v>
                </c:pt>
                <c:pt idx="10">
                  <c:v>1.4</c:v>
                </c:pt>
                <c:pt idx="1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AF-5047-80B4-442B85855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79542048"/>
        <c:axId val="-779536976"/>
        <c:axId val="-779531760"/>
      </c:bar3DChart>
      <c:catAx>
        <c:axId val="-779542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779536976"/>
        <c:crosses val="autoZero"/>
        <c:auto val="1"/>
        <c:lblAlgn val="ctr"/>
        <c:lblOffset val="100"/>
        <c:noMultiLvlLbl val="0"/>
      </c:catAx>
      <c:valAx>
        <c:axId val="-77953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9542048"/>
        <c:crosses val="autoZero"/>
        <c:crossBetween val="between"/>
      </c:valAx>
      <c:serAx>
        <c:axId val="-779531760"/>
        <c:scaling>
          <c:orientation val="minMax"/>
        </c:scaling>
        <c:delete val="1"/>
        <c:axPos val="b"/>
        <c:majorTickMark val="none"/>
        <c:minorTickMark val="none"/>
        <c:tickLblPos val="nextTo"/>
        <c:crossAx val="-77953697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334973753280844E-2"/>
          <c:y val="0.85770720326625838"/>
          <c:w val="0.91628830380577431"/>
          <c:h val="7.7477981918926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99097769028905E-2"/>
          <c:y val="6.4162009939050704E-2"/>
          <c:w val="0.91795923556430403"/>
          <c:h val="0.843894407100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 (30% faithfulness)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708333333333302E-2"/>
                  <c:y val="-3.1481481481481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95-854B-A893-A754FC127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 formatCode="&quot;$&quot;#,##0.00_);[Red]\(&quot;$&quot;#,##0.00\)">
                  <c:v>29.69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5-854B-A893-A754FC1275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 (100% faithfulness)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1562500000000001"/>
                  <c:y val="5.3703703703703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95-854B-A893-A754FC127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 formatCode="&quot;$&quot;#,##0.00_);[Red]\(&quot;$&quot;#,##0.00\)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95-854B-A893-A754FC127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76930864"/>
        <c:axId val="-776943280"/>
        <c:axId val="-776978576"/>
      </c:bar3DChart>
      <c:catAx>
        <c:axId val="-776930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776943280"/>
        <c:crosses val="autoZero"/>
        <c:auto val="1"/>
        <c:lblAlgn val="ctr"/>
        <c:lblOffset val="100"/>
        <c:noMultiLvlLbl val="0"/>
      </c:catAx>
      <c:valAx>
        <c:axId val="-77694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6930864"/>
        <c:crosses val="autoZero"/>
        <c:crossBetween val="between"/>
      </c:valAx>
      <c:serAx>
        <c:axId val="-776978576"/>
        <c:scaling>
          <c:orientation val="minMax"/>
        </c:scaling>
        <c:delete val="1"/>
        <c:axPos val="b"/>
        <c:majorTickMark val="none"/>
        <c:minorTickMark val="none"/>
        <c:tickLblPos val="nextTo"/>
        <c:crossAx val="-77694328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307906824146984E-2"/>
          <c:y val="0.87036656027508896"/>
          <c:w val="0.88730085301837269"/>
          <c:h val="6.48186154591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7598-749C-8947-AA57-592CD1B6B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A18EC-9AD1-1E4E-AB0F-7B720A0AA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09F2B-261B-E14D-B11E-6460D624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60EC7-4B65-0748-A03A-36AFF742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9058-99A2-9B46-9B8E-9AB03773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0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FA8B-CD4C-B148-A259-97F5D261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E0422-B422-1542-9C9A-20C66BF60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86618-7448-9348-916E-F12420EE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D03C7-3C39-954A-96B2-C2BE24D7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CF2E-BBF5-8F44-9563-BD776112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6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865B1-D2D1-3A43-8062-28F1FF903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103D5-FCF4-1D4B-8F72-D67512B75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5AAD-B57B-0747-A36B-614C1558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DBE21-3626-374A-A347-43FDA771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CB5B4-B21F-1D4A-93E2-6EFFC78D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6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519953" y="3245224"/>
            <a:ext cx="11241741" cy="3308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B659-E909-8E48-9998-58C9C28B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ED90-6704-4E48-8124-FD9DFBFBE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11AAC-2987-C24F-9933-E35F7CAA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C599C-FB2E-0A44-A086-6812C873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20409-517D-8344-BDDC-2E82FA92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3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AD18-1FC4-3745-9AD9-7619B264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199CC-E4EB-BD46-9423-BBD96B5C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9E353-488C-A643-A76C-99645EF91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86378-8EFB-8144-BD21-5B7889D7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5FE03-D9A0-6741-918F-3EE73172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4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2686-1D84-9343-B368-ACA504E1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E8985-1712-F44B-8D1D-ED95318E1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9E03A-81D0-8644-BB1D-CF9DDA25B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986F7-F152-144D-908B-5EF15E85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E04C2-C955-1644-942E-C3A9D2F4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31EB6-C40A-6A4D-98C6-4AC337F6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42BA-4E81-4944-A846-AE5F43CC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FDF4F-2719-A04A-9ED8-6F82EEECB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3D610-D53B-264E-B324-F9D7C3624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899FC-1BC6-4B45-BB9D-4C932FC13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B04B85-D45C-B34C-8D9B-8160F8E45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D1401-6800-BD4F-AA4D-EFE4BA4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A959CF-7819-244C-9AA8-1ADA3008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523B3-B90D-B642-86CB-4A0629C2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01ED-E663-1C46-A9B0-897684FF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0BF41-870B-284A-8C4D-9CBA7280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347C8-5B32-5E41-84B2-161D9672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CD985-B2FB-4A43-9A91-D33C7FA8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5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88077-4964-614B-9FF1-D8B63ADC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FBF19-D66A-6945-BBA5-B646403C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1CFED-162C-ED40-8E9C-42B88512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81E1-A1C5-AF45-BEC9-1E9562E2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11DB6-3F6E-C242-AE18-242871DA3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BDAF-B01E-A349-9E98-4C6254815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633AB-9E4B-1E41-BA7C-7D0B594C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F12F5-4F72-4C49-A5D5-A6EDF93A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5379B-2C51-E344-8928-F3C77539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5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6C79-07B4-434B-9549-B1F4B0CE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28F3A-DCB5-844E-AEAF-703F4B973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B47DC-6FA2-0746-88FD-A24C82855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409A6-E6E9-DE44-BB8C-E15795AF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E821A-5218-D24F-A7A7-AC409C62B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EAF1A-46B0-3B48-A33B-17534411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0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50C16-1962-2142-AD38-C2ADDFB6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BA5E6-279B-F84E-AD87-09B794E8C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AC8D0-07FE-DF4B-AFE7-41ABB4B93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6615-46CF-7F41-9957-52601B16DCC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F82A6-986E-FF49-807E-351D3A8A6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3D1F3-7617-0C47-AFC7-D056A739B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B62D-EB82-CA4D-8CB2-014B39345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8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79BC-E8D4-8B4A-BE3E-DFFCD4D3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MISSION </a:t>
            </a:r>
            <a:br>
              <a:rPr lang="en-US" sz="4400" dirty="0"/>
            </a:br>
            <a:r>
              <a:rPr lang="en-US" sz="4400" dirty="0"/>
              <a:t>AND LEADERSHIP</a:t>
            </a:r>
          </a:p>
        </p:txBody>
      </p:sp>
    </p:spTree>
    <p:extLst>
      <p:ext uri="{BB962C8B-B14F-4D97-AF65-F5344CB8AC3E}">
        <p14:creationId xmlns:p14="http://schemas.microsoft.com/office/powerpoint/2010/main" val="610417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/>
              <a:t>Switch from the urgent to the important.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maintenance to mission.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autopilot to strategy.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employment to calling.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financial dependency to self-sufficiency. 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distractions to core business.  </a:t>
            </a:r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201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4E1169-E3D1-B44B-936D-4B5074ED0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2588">
            <a:off x="4072301" y="430359"/>
            <a:ext cx="4210701" cy="59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EB51E-29E3-074E-A8AA-B132BD14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9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3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the urgent to the important.</a:t>
            </a:r>
          </a:p>
          <a:p>
            <a:pPr algn="ctr"/>
            <a:r>
              <a:rPr lang="en-US" sz="4000" dirty="0"/>
              <a:t>Switch from maintenance to mission.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autopilot to strategy.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employment to calling.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financial dependency to self-sufficiency. 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distractions to core business. 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9219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the urgent to the important.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maintenance to mission.</a:t>
            </a:r>
          </a:p>
          <a:p>
            <a:pPr algn="ctr"/>
            <a:r>
              <a:rPr lang="en-US" sz="4000" dirty="0"/>
              <a:t>Switch from autopilot to strategy.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employment to calling.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financial dependency to self-sufficiency. 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distractions to core business. 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44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Switch from the urgent to the important.</a:t>
            </a:r>
          </a:p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Switch from maintenance to mission.</a:t>
            </a:r>
          </a:p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Switch from autopilot to strategy.</a:t>
            </a:r>
          </a:p>
          <a:p>
            <a:pPr algn="ctr"/>
            <a:r>
              <a:rPr lang="en-US" sz="3600" dirty="0"/>
              <a:t>Switch from employment to calling.</a:t>
            </a:r>
          </a:p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Switch from financial dependency to self-sufficiency. </a:t>
            </a:r>
          </a:p>
          <a:p>
            <a:pPr algn="ctr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Switch from distractions to core business.  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925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the urgent to the important.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maintenance to mission.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autopilot to strategy.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employment to calling.</a:t>
            </a:r>
          </a:p>
          <a:p>
            <a:pPr algn="ctr"/>
            <a:r>
              <a:rPr lang="en-US" sz="4000" dirty="0"/>
              <a:t>Switch from financial dependency to self-sufficiency. 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distractions to core business. 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15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6905269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906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640244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8117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the urgent to the important.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maintenance to mission.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autopilot to strategy.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employment to calling.</a:t>
            </a:r>
          </a:p>
          <a:p>
            <a:pPr algn="ct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Switch from financial dependency to self-sufficiency. </a:t>
            </a:r>
          </a:p>
          <a:p>
            <a:pPr algn="ctr"/>
            <a:r>
              <a:rPr lang="en-US" sz="4000" dirty="0"/>
              <a:t>Switch from distractions to core business. 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783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79BC-E8D4-8B4A-BE3E-DFFCD4D3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LOST MEMORIES</a:t>
            </a:r>
          </a:p>
        </p:txBody>
      </p:sp>
    </p:spTree>
    <p:extLst>
      <p:ext uri="{BB962C8B-B14F-4D97-AF65-F5344CB8AC3E}">
        <p14:creationId xmlns:p14="http://schemas.microsoft.com/office/powerpoint/2010/main" val="3121747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0315-DF78-A147-BB71-C07C3541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5" y="5338571"/>
            <a:ext cx="11902068" cy="1325563"/>
          </a:xfrm>
        </p:spPr>
        <p:txBody>
          <a:bodyPr/>
          <a:lstStyle/>
          <a:p>
            <a:pPr algn="ctr"/>
            <a:r>
              <a:rPr lang="en-US" dirty="0"/>
              <a:t>“The king’s business required haste.” 1 Samuel 21:8</a:t>
            </a:r>
          </a:p>
        </p:txBody>
      </p:sp>
    </p:spTree>
    <p:extLst>
      <p:ext uri="{BB962C8B-B14F-4D97-AF65-F5344CB8AC3E}">
        <p14:creationId xmlns:p14="http://schemas.microsoft.com/office/powerpoint/2010/main" val="2099141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“And he said to me, ‘You must prophesy again about many peoples, nations, tongues, and kings.’”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Revelation 10:11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9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2DF8-24AB-0941-8142-AD22D447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63170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79BC-E8D4-8B4A-BE3E-DFFCD4D3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103735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79BC-E8D4-8B4A-BE3E-DFFCD4D3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26795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HARVARD UNIVERSITY SEAL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OLD AND NEW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3708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79BC-E8D4-8B4A-BE3E-DFFCD4D3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26795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YALE UNIVERSITY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0171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DA36-90B2-4942-874A-A1092E79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75BB7-D4F7-7B4C-83E4-15A11032EF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68236" y="0"/>
            <a:ext cx="8264237" cy="67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6C13-FF6F-5346-A642-30DA23AF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9B96C-480F-B54D-9DF2-ED91C30CF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4400" dirty="0"/>
              <a:t>Don’t judge a book by its cover 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Don’t judge a man by his height</a:t>
            </a:r>
          </a:p>
          <a:p>
            <a:pPr marL="0" indent="0" algn="ctr">
              <a:buNone/>
            </a:pPr>
            <a:endParaRPr lang="en-US" sz="4400" dirty="0"/>
          </a:p>
          <a:p>
            <a:pPr algn="ctr"/>
            <a:r>
              <a:rPr lang="en-US" sz="4400" dirty="0"/>
              <a:t>Don’t judge a leader by his verbiage</a:t>
            </a:r>
          </a:p>
        </p:txBody>
      </p:sp>
    </p:spTree>
    <p:extLst>
      <p:ext uri="{BB962C8B-B14F-4D97-AF65-F5344CB8AC3E}">
        <p14:creationId xmlns:p14="http://schemas.microsoft.com/office/powerpoint/2010/main" val="8540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6965-397F-C64F-94D4-2F77A55B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0060"/>
            <a:ext cx="12191999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PREVENT MISSION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89-8A4C-4A4A-8E89-A25B5C9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717289"/>
            <a:ext cx="11406753" cy="4459674"/>
          </a:xfrm>
        </p:spPr>
        <p:txBody>
          <a:bodyPr>
            <a:normAutofit/>
          </a:bodyPr>
          <a:lstStyle/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049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58BE-CCCC-804D-A0DF-D437D1D8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07EB4-2F82-4D49-9608-476B6BA0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8735">
            <a:off x="4042160" y="426623"/>
            <a:ext cx="4107680" cy="60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18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c564d6ebf4248c7833a610fa17582d5 xmlns="708c96bb-742e-4249-8e2b-6d89ee2a2a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G T Ng</TermName>
          <TermId xmlns="http://schemas.microsoft.com/office/infopath/2007/PartnerControls">c3b421ce-66cb-49e4-b866-d0c1c63bd832</TermId>
        </TermInfo>
      </Terms>
    </gc564d6ebf4248c7833a610fa17582d5>
    <j2a840a341ce45988eab089c2d811663 xmlns="708c96bb-742e-4249-8e2b-6d89ee2a2a12">
      <Terms xmlns="http://schemas.microsoft.com/office/infopath/2007/PartnerControls"/>
    </j2a840a341ce45988eab089c2d81166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931C23B4E154BA7E8104755D6A6CD" ma:contentTypeVersion="1" ma:contentTypeDescription="Create a new document." ma:contentTypeScope="" ma:versionID="c8eee80a9397e942757032f22530b6af">
  <xsd:schema xmlns:xsd="http://www.w3.org/2001/XMLSchema" xmlns:xs="http://www.w3.org/2001/XMLSchema" xmlns:p="http://schemas.microsoft.com/office/2006/metadata/properties" xmlns:ns2="708c96bb-742e-4249-8e2b-6d89ee2a2a12" targetNamespace="http://schemas.microsoft.com/office/2006/metadata/properties" ma:root="true" ma:fieldsID="ed20ab612628702c9de8aa0a98ebc27b" ns2:_="">
    <xsd:import namespace="708c96bb-742e-4249-8e2b-6d89ee2a2a12"/>
    <xsd:element name="properties">
      <xsd:complexType>
        <xsd:sequence>
          <xsd:element name="documentManagement">
            <xsd:complexType>
              <xsd:all>
                <xsd:element ref="ns2:j2a840a341ce45988eab089c2d811663" minOccurs="0"/>
                <xsd:element ref="ns2:gc564d6ebf4248c7833a610fa17582d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c96bb-742e-4249-8e2b-6d89ee2a2a12" elementFormDefault="qualified">
    <xsd:import namespace="http://schemas.microsoft.com/office/2006/documentManagement/types"/>
    <xsd:import namespace="http://schemas.microsoft.com/office/infopath/2007/PartnerControls"/>
    <xsd:element name="j2a840a341ce45988eab089c2d811663" ma:index="9" nillable="true" ma:taxonomy="true" ma:internalName="j2a840a341ce45988eab089c2d811663" ma:taxonomyFieldName="CurriculumCategories" ma:displayName="CurriculumCategories" ma:default="" ma:fieldId="{32a840a3-41ce-4598-8eab-089c2d811663}" ma:taxonomyMulti="true" ma:sspId="b5610599-cc4b-4dc8-9e5a-d998835b68b3" ma:termSetId="bf1c4c82-3a44-4d16-bb71-072355a7d51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c564d6ebf4248c7833a610fa17582d5" ma:index="11" nillable="true" ma:taxonomy="true" ma:internalName="gc564d6ebf4248c7833a610fa17582d5" ma:taxonomyFieldName="Authors" ma:displayName="Authors" ma:default="" ma:fieldId="{0c564d6e-bf42-48c7-833a-610fa17582d5}" ma:taxonomyMulti="true" ma:sspId="b5610599-cc4b-4dc8-9e5a-d998835b68b3" ma:termSetId="f7ac89c2-ea02-468b-b02c-fe613d55204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131218-DAC9-43D6-9548-3B4910A86CD0}"/>
</file>

<file path=customXml/itemProps2.xml><?xml version="1.0" encoding="utf-8"?>
<ds:datastoreItem xmlns:ds="http://schemas.openxmlformats.org/officeDocument/2006/customXml" ds:itemID="{597A6226-6C08-4F45-89B9-1D66255CF492}"/>
</file>

<file path=customXml/itemProps3.xml><?xml version="1.0" encoding="utf-8"?>
<ds:datastoreItem xmlns:ds="http://schemas.openxmlformats.org/officeDocument/2006/customXml" ds:itemID="{72F5EF96-FC31-478E-BE49-65F929619B8B}"/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365</Words>
  <Application>Microsoft Office PowerPoint</Application>
  <PresentationFormat>Widescreen</PresentationFormat>
  <Paragraphs>60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Palatino Linotype</vt:lpstr>
      <vt:lpstr>Office Theme</vt:lpstr>
      <vt:lpstr>MISSION  AND LEADERSHIP</vt:lpstr>
      <vt:lpstr>LOST MEMORIES</vt:lpstr>
      <vt:lpstr>HARVARD UNIVERSITY</vt:lpstr>
      <vt:lpstr>HARVARD UNIVERSITY SEAL  OLD AND NEW </vt:lpstr>
      <vt:lpstr>YALE UNIVERSITY </vt:lpstr>
      <vt:lpstr>PowerPoint Presentation</vt:lpstr>
      <vt:lpstr>JUDGING</vt:lpstr>
      <vt:lpstr>HOW TO PREVENT MISSION DRIFT</vt:lpstr>
      <vt:lpstr>PowerPoint Presentation</vt:lpstr>
      <vt:lpstr>HOW TO PREVENT MISSION DRIFT</vt:lpstr>
      <vt:lpstr>PowerPoint Presentation</vt:lpstr>
      <vt:lpstr>PowerPoint Presentation</vt:lpstr>
      <vt:lpstr>HOW TO PREVENT MISSION DRIFT</vt:lpstr>
      <vt:lpstr>HOW TO PREVENT MISSION DRIFT</vt:lpstr>
      <vt:lpstr>HOW TO PREVENT MISSION DRIFT</vt:lpstr>
      <vt:lpstr>HOW TO PREVENT MISSION DRIFT</vt:lpstr>
      <vt:lpstr>PowerPoint Presentation</vt:lpstr>
      <vt:lpstr>PowerPoint Presentation</vt:lpstr>
      <vt:lpstr>HOW TO PREVENT MISSION DRIFT</vt:lpstr>
      <vt:lpstr>“The king’s business required haste.” 1 Samuel 21:8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 leadership</dc:title>
  <dc:creator>Ng, G. T.</dc:creator>
  <cp:lastModifiedBy>Missah, Ellen S.</cp:lastModifiedBy>
  <cp:revision>26</cp:revision>
  <dcterms:created xsi:type="dcterms:W3CDTF">2020-02-02T16:24:26Z</dcterms:created>
  <dcterms:modified xsi:type="dcterms:W3CDTF">2022-01-12T15:34:16Z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0x010100606931C23B4E154BA7E8104755D6A6CD</vt:lpwstr>
  </property>
  <property fmtid="{D5CDD505-2E9C-101B-9397-08002B2CF9AE}" pid="3" name="Authors">
    <vt:lpwstr>81;#G T Ng|c3b421ce-66cb-49e4-b866-d0c1c63bd832</vt:lpwstr>
  </property>
  <property fmtid="{D5CDD505-2E9C-101B-9397-08002B2CF9AE}" pid="4" name="CurriculumCategories">
    <vt:lpwstr/>
  </property>
</Properties>
</file>