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42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4" name="“Type a quote here.”"/>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929606" y="-12700"/>
            <a:ext cx="16551777" cy="11034518"/>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647700" y="508000"/>
            <a:ext cx="12369801" cy="6142538"/>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451058" y="-138499"/>
            <a:ext cx="13525502" cy="9017002"/>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473575" y="2032000"/>
            <a:ext cx="10287000" cy="68580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426200" y="4965700"/>
            <a:ext cx="5886450" cy="39243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37350" y="639233"/>
            <a:ext cx="5880100" cy="3920067"/>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3400425" y="-127000"/>
            <a:ext cx="13525500" cy="90170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LEADERSHIP &amp; INTEGRITY, LOYALTY, TRANSPARENCY AND ACCOUNTABILITY"/>
          <p:cNvSpPr txBox="1">
            <a:spLocks noGrp="1"/>
          </p:cNvSpPr>
          <p:nvPr>
            <p:ph type="ctrTitle"/>
          </p:nvPr>
        </p:nvSpPr>
        <p:spPr>
          <a:xfrm>
            <a:off x="1270000" y="3225800"/>
            <a:ext cx="10464800" cy="3302000"/>
          </a:xfrm>
          <a:prstGeom prst="rect">
            <a:avLst/>
          </a:prstGeom>
        </p:spPr>
        <p:txBody>
          <a:bodyPr/>
          <a:lstStyle>
            <a:lvl1pPr defTabSz="373887">
              <a:defRPr sz="5119"/>
            </a:lvl1pPr>
          </a:lstStyle>
          <a:p>
            <a:r>
              <a:t>LEADERSHIP &amp; INTEGRITY, LOYALTY, TRANSPARENCY AND ACCOUNTABILITY</a:t>
            </a:r>
          </a:p>
        </p:txBody>
      </p:sp>
      <p:sp>
        <p:nvSpPr>
          <p:cNvPr id="120" name="TO COMPLETE THE MISSION"/>
          <p:cNvSpPr txBox="1">
            <a:spLocks noGrp="1"/>
          </p:cNvSpPr>
          <p:nvPr>
            <p:ph type="subTitle" sz="quarter" idx="1"/>
          </p:nvPr>
        </p:nvSpPr>
        <p:spPr>
          <a:xfrm>
            <a:off x="1270000" y="5956300"/>
            <a:ext cx="10464800" cy="1130300"/>
          </a:xfrm>
          <a:prstGeom prst="rect">
            <a:avLst/>
          </a:prstGeom>
        </p:spPr>
        <p:txBody>
          <a:bodyPr/>
          <a:lstStyle>
            <a:lvl1pPr>
              <a:defRPr sz="4000"/>
            </a:lvl1pPr>
          </a:lstStyle>
          <a:p>
            <a:r>
              <a:t>TO COMPLETE THE MISSION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But the position does not make the man. It is the integrity of character, the spirit of Christ, that makes him thankful, unselfish, without partiality and without hypocrisy—it is this that is of value with God.” (Ellen G. White, Christian Leadership, 1.5)."/>
          <p:cNvSpPr txBox="1">
            <a:spLocks noGrp="1"/>
          </p:cNvSpPr>
          <p:nvPr>
            <p:ph type="body" idx="1"/>
          </p:nvPr>
        </p:nvSpPr>
        <p:spPr>
          <a:xfrm>
            <a:off x="952500" y="1733550"/>
            <a:ext cx="11099800" cy="6286500"/>
          </a:xfrm>
          <a:prstGeom prst="rect">
            <a:avLst/>
          </a:prstGeom>
        </p:spPr>
        <p:txBody>
          <a:bodyPr/>
          <a:lstStyle/>
          <a:p>
            <a:pPr marL="625078" indent="-625078"/>
            <a:r>
              <a:rPr sz="4500"/>
              <a:t>“But the position does not make the man. It is the integrity of character, the spirit of Christ, that makes him thankful, unselfish, without partiality and without hypocrisy—it is this that is of value with God.”</a:t>
            </a:r>
            <a:r>
              <a:t> </a:t>
            </a:r>
            <a:r>
              <a:rPr sz="2400"/>
              <a:t>(Ellen G. White, Christian Leadership, 1.5).</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Loyalty"/>
          <p:cNvSpPr txBox="1">
            <a:spLocks noGrp="1"/>
          </p:cNvSpPr>
          <p:nvPr>
            <p:ph type="title"/>
          </p:nvPr>
        </p:nvSpPr>
        <p:spPr>
          <a:prstGeom prst="rect">
            <a:avLst/>
          </a:prstGeom>
        </p:spPr>
        <p:txBody>
          <a:bodyPr/>
          <a:lstStyle/>
          <a:p>
            <a:r>
              <a:t>Loyalty</a:t>
            </a:r>
          </a:p>
        </p:txBody>
      </p:sp>
      <p:sp>
        <p:nvSpPr>
          <p:cNvPr id="146" name="“Daniel went to his house, and made the decision known to Hananiah, Mishael, and Azariah, his companions, that they might seek mercies from the God of heaven concerning this secret, so that Daniel and his companions might not perish with the rest of the wise men off Babylon.” (Dan 2:17,18)."/>
          <p:cNvSpPr txBox="1">
            <a:spLocks noGrp="1"/>
          </p:cNvSpPr>
          <p:nvPr>
            <p:ph type="body" idx="1"/>
          </p:nvPr>
        </p:nvSpPr>
        <p:spPr>
          <a:xfrm>
            <a:off x="952500" y="2597150"/>
            <a:ext cx="11099800" cy="6286500"/>
          </a:xfrm>
          <a:prstGeom prst="rect">
            <a:avLst/>
          </a:prstGeom>
        </p:spPr>
        <p:txBody>
          <a:bodyPr/>
          <a:lstStyle/>
          <a:p>
            <a:pPr marL="555625" indent="-555625"/>
            <a:r>
              <a:rPr sz="4000"/>
              <a:t>“Daniel went to his house, and made the decision known to Hananiah, Mishael, and Azariah, his companions, that they might seek mercies from the God of heaven concerning this secret, so that Daniel and his companions might not perish with the rest of the wise men off Babylon.”</a:t>
            </a:r>
            <a:r>
              <a:t> </a:t>
            </a:r>
            <a:r>
              <a:rPr sz="2400"/>
              <a:t>(Dan 2:17,18).</a:t>
            </a:r>
            <a:r>
              <a: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here is a God in heaven who reveal the secrets…” (Dan 2:28)."/>
          <p:cNvSpPr txBox="1">
            <a:spLocks noGrp="1"/>
          </p:cNvSpPr>
          <p:nvPr>
            <p:ph type="body" idx="1"/>
          </p:nvPr>
        </p:nvSpPr>
        <p:spPr>
          <a:xfrm>
            <a:off x="952500" y="1733550"/>
            <a:ext cx="11099800" cy="6286500"/>
          </a:xfrm>
          <a:prstGeom prst="rect">
            <a:avLst/>
          </a:prstGeom>
        </p:spPr>
        <p:txBody>
          <a:bodyPr/>
          <a:lstStyle/>
          <a:p>
            <a:pPr marL="694531" indent="-694531"/>
            <a:r>
              <a:rPr sz="5000"/>
              <a:t>“There is a God in heaven who reveal the secrets…”</a:t>
            </a:r>
            <a:r>
              <a:t> </a:t>
            </a:r>
            <a:r>
              <a:rPr sz="2400"/>
              <a:t>(Dan 2:28).</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p:cNvSpPr txBox="1">
            <a:spLocks noGrp="1"/>
          </p:cNvSpPr>
          <p:nvPr>
            <p:ph type="title"/>
          </p:nvPr>
        </p:nvSpPr>
        <p:spPr>
          <a:prstGeom prst="rect">
            <a:avLst/>
          </a:prstGeom>
        </p:spPr>
        <p:txBody>
          <a:bodyPr/>
          <a:lstStyle/>
          <a:p>
            <a:endParaRPr/>
          </a:p>
        </p:txBody>
      </p:sp>
      <p:sp>
        <p:nvSpPr>
          <p:cNvPr id="151" name="“Because you have kept My command to persevere, I also will keep you from the hour of trial which shall come upon the whole world, to test those who dwell on the earth.” (Rev 3:10)."/>
          <p:cNvSpPr txBox="1">
            <a:spLocks noGrp="1"/>
          </p:cNvSpPr>
          <p:nvPr>
            <p:ph type="body" idx="1"/>
          </p:nvPr>
        </p:nvSpPr>
        <p:spPr>
          <a:xfrm>
            <a:off x="952500" y="1733550"/>
            <a:ext cx="11099800" cy="6286500"/>
          </a:xfrm>
          <a:prstGeom prst="rect">
            <a:avLst/>
          </a:prstGeom>
        </p:spPr>
        <p:txBody>
          <a:bodyPr/>
          <a:lstStyle/>
          <a:p>
            <a:pPr marL="625078" indent="-625078"/>
            <a:r>
              <a:rPr sz="4500"/>
              <a:t>“Because you have kept My command to persevere, I also will keep you from the hour of trial which shall come upon the whole world, to test those who dwell on the earth.”</a:t>
            </a:r>
            <a:r>
              <a:t> </a:t>
            </a:r>
            <a:r>
              <a:rPr sz="2400"/>
              <a:t>(Rev 3:10).</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itle"/>
          <p:cNvSpPr txBox="1">
            <a:spLocks noGrp="1"/>
          </p:cNvSpPr>
          <p:nvPr>
            <p:ph type="title"/>
          </p:nvPr>
        </p:nvSpPr>
        <p:spPr>
          <a:prstGeom prst="rect">
            <a:avLst/>
          </a:prstGeom>
        </p:spPr>
        <p:txBody>
          <a:bodyPr/>
          <a:lstStyle/>
          <a:p>
            <a:endParaRPr/>
          </a:p>
        </p:txBody>
      </p:sp>
      <p:sp>
        <p:nvSpPr>
          <p:cNvPr id="154" name="“Faithful and picked men are needed at the head of the work…Men are wanted who will watch for souls as they that must give an account.” “Those in positions of responsibility who follow their own way are held responsible for the mistakes of those who are led astray by their example.” “I appeal to the people of God, wherever they may be found: Awake to your duty. Take it to heart that we are really living amid the perils of the last days.” (Ellen G. White, Christian Leadership, 9, 10)."/>
          <p:cNvSpPr txBox="1">
            <a:spLocks noGrp="1"/>
          </p:cNvSpPr>
          <p:nvPr>
            <p:ph type="body" idx="1"/>
          </p:nvPr>
        </p:nvSpPr>
        <p:spPr>
          <a:xfrm>
            <a:off x="952500" y="1733550"/>
            <a:ext cx="11099800" cy="6286500"/>
          </a:xfrm>
          <a:prstGeom prst="rect">
            <a:avLst/>
          </a:prstGeom>
        </p:spPr>
        <p:txBody>
          <a:bodyPr/>
          <a:lstStyle/>
          <a:p>
            <a:pPr marL="527843" indent="-527843" defTabSz="554990">
              <a:spcBef>
                <a:spcPts val="3900"/>
              </a:spcBef>
              <a:defRPr sz="3040"/>
            </a:pPr>
            <a:r>
              <a:rPr sz="3800"/>
              <a:t>“Faithful and picked men are needed at the head of the work…Men are wanted who will watch for souls as they that must give an account.” “Those in positions of responsibility who follow their own way are held responsible for the mistakes of those who are led astray by their example.” “I appeal to the people of God, wherever they may be found: Awake to your duty. Take it to heart that we are really living amid the perils of the last days.”</a:t>
            </a:r>
            <a:r>
              <a:rPr sz="2280"/>
              <a:t> (Ellen G. White, Christian Leadership, 9, 10).</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ransparency"/>
          <p:cNvSpPr txBox="1">
            <a:spLocks noGrp="1"/>
          </p:cNvSpPr>
          <p:nvPr>
            <p:ph type="title"/>
          </p:nvPr>
        </p:nvSpPr>
        <p:spPr>
          <a:prstGeom prst="rect">
            <a:avLst/>
          </a:prstGeom>
        </p:spPr>
        <p:txBody>
          <a:bodyPr/>
          <a:lstStyle/>
          <a:p>
            <a:r>
              <a:t>Transparency</a:t>
            </a:r>
          </a:p>
        </p:txBody>
      </p:sp>
      <p:sp>
        <p:nvSpPr>
          <p:cNvPr id="157" name="“Having open lines of communication through which people express what they see, is not doing well if there is fear of reprisals.” (Bill George, Liderazgo Auténtico: Redescubrimiento de los Secretos para Crear un Valor Duradero, 135)."/>
          <p:cNvSpPr txBox="1">
            <a:spLocks noGrp="1"/>
          </p:cNvSpPr>
          <p:nvPr>
            <p:ph type="body" idx="1"/>
          </p:nvPr>
        </p:nvSpPr>
        <p:spPr>
          <a:prstGeom prst="rect">
            <a:avLst/>
          </a:prstGeom>
        </p:spPr>
        <p:txBody>
          <a:bodyPr/>
          <a:lstStyle/>
          <a:p>
            <a:pPr marL="652859" indent="-652859"/>
            <a:r>
              <a:rPr sz="4700"/>
              <a:t>“Having open lines of communication through which people express what they see, is not doing well if there is fear of reprisals.”</a:t>
            </a:r>
            <a:r>
              <a:t> </a:t>
            </a:r>
            <a:r>
              <a:rPr sz="2400"/>
              <a:t>(Bill George, Liderazgo Auténtico: Redescubrimiento de los Secretos para Crear un Valor Duradero, 135).</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p:cNvSpPr txBox="1">
            <a:spLocks noGrp="1"/>
          </p:cNvSpPr>
          <p:nvPr>
            <p:ph type="title"/>
          </p:nvPr>
        </p:nvSpPr>
        <p:spPr>
          <a:prstGeom prst="rect">
            <a:avLst/>
          </a:prstGeom>
        </p:spPr>
        <p:txBody>
          <a:bodyPr/>
          <a:lstStyle/>
          <a:p>
            <a:endParaRPr/>
          </a:p>
        </p:txBody>
      </p:sp>
      <p:sp>
        <p:nvSpPr>
          <p:cNvPr id="160" name="“Daniel distinguished himself above the governors and satraps, because an excellent spirit was in him; and the king gave thought to setting him over the whole realm.” (Dan 6:3)."/>
          <p:cNvSpPr txBox="1">
            <a:spLocks noGrp="1"/>
          </p:cNvSpPr>
          <p:nvPr>
            <p:ph type="body" idx="1"/>
          </p:nvPr>
        </p:nvSpPr>
        <p:spPr>
          <a:prstGeom prst="rect">
            <a:avLst/>
          </a:prstGeom>
        </p:spPr>
        <p:txBody>
          <a:bodyPr/>
          <a:lstStyle/>
          <a:p>
            <a:pPr marL="625078" indent="-625078"/>
            <a:r>
              <a:rPr sz="4500"/>
              <a:t>“Daniel distinguished himself above the governors and satraps, because </a:t>
            </a:r>
            <a:r>
              <a:rPr sz="4500" u="sng"/>
              <a:t>an excellent spirit </a:t>
            </a:r>
            <a:r>
              <a:rPr sz="4500" i="1" u="sng"/>
              <a:t>was</a:t>
            </a:r>
            <a:r>
              <a:rPr sz="4500" u="sng"/>
              <a:t> in him</a:t>
            </a:r>
            <a:r>
              <a:rPr sz="4500"/>
              <a:t>; and the king gave thought to setting him over the whole realm.”</a:t>
            </a:r>
            <a:r>
              <a:t> </a:t>
            </a:r>
            <a:r>
              <a:rPr sz="2400"/>
              <a:t>(Dan 6:3).</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p:cNvSpPr txBox="1">
            <a:spLocks noGrp="1"/>
          </p:cNvSpPr>
          <p:nvPr>
            <p:ph type="title"/>
          </p:nvPr>
        </p:nvSpPr>
        <p:spPr>
          <a:prstGeom prst="rect">
            <a:avLst/>
          </a:prstGeom>
        </p:spPr>
        <p:txBody>
          <a:bodyPr/>
          <a:lstStyle/>
          <a:p>
            <a:endParaRPr/>
          </a:p>
        </p:txBody>
      </p:sp>
      <p:sp>
        <p:nvSpPr>
          <p:cNvPr id="163" name="“So the governors and satraps sought to find some charge against Daniel concerning the kingdom; but they could find no charge or fault, because he was faithful; nor was there any error or fault found in him. Then these men said, “We shall not find any charge against this Daniel unless we find it against him concerning the law of his God.” (Dan 6:4, 5)."/>
          <p:cNvSpPr txBox="1">
            <a:spLocks noGrp="1"/>
          </p:cNvSpPr>
          <p:nvPr>
            <p:ph type="body" idx="1"/>
          </p:nvPr>
        </p:nvSpPr>
        <p:spPr>
          <a:prstGeom prst="rect">
            <a:avLst/>
          </a:prstGeom>
        </p:spPr>
        <p:txBody>
          <a:bodyPr/>
          <a:lstStyle/>
          <a:p>
            <a:pPr marL="583406" indent="-583406"/>
            <a:r>
              <a:rPr sz="4200" b="1"/>
              <a:t>“</a:t>
            </a:r>
            <a:r>
              <a:rPr sz="4200"/>
              <a:t>So the governors and satraps sought to find </a:t>
            </a:r>
            <a:r>
              <a:rPr sz="4200" i="1"/>
              <a:t>some</a:t>
            </a:r>
            <a:r>
              <a:rPr sz="4200"/>
              <a:t> charge against Daniel concerning the kingdom; </a:t>
            </a:r>
            <a:r>
              <a:rPr sz="4200" u="sng"/>
              <a:t>but they could find no charge or fault, because he </a:t>
            </a:r>
            <a:r>
              <a:rPr sz="4200" i="1" u="sng"/>
              <a:t>was</a:t>
            </a:r>
            <a:r>
              <a:rPr sz="4200" u="sng"/>
              <a:t> faithful; nor was there any error or fault found in him. </a:t>
            </a:r>
            <a:r>
              <a:rPr sz="4200"/>
              <a:t>Then these men said, </a:t>
            </a:r>
            <a:r>
              <a:rPr sz="4200" u="sng"/>
              <a:t>“We shall not find any charge against this Daniel</a:t>
            </a:r>
            <a:r>
              <a:rPr sz="4200"/>
              <a:t> unless we find </a:t>
            </a:r>
            <a:r>
              <a:rPr sz="4200" i="1"/>
              <a:t>it</a:t>
            </a:r>
            <a:r>
              <a:rPr sz="4200"/>
              <a:t> against him concerning the law of his God.”</a:t>
            </a:r>
            <a:r>
              <a:t> </a:t>
            </a:r>
            <a:r>
              <a:rPr sz="2400"/>
              <a:t>(Dan 6:4, 5).</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p:cNvSpPr txBox="1">
            <a:spLocks noGrp="1"/>
          </p:cNvSpPr>
          <p:nvPr>
            <p:ph type="title"/>
          </p:nvPr>
        </p:nvSpPr>
        <p:spPr>
          <a:prstGeom prst="rect">
            <a:avLst/>
          </a:prstGeom>
        </p:spPr>
        <p:txBody>
          <a:bodyPr/>
          <a:lstStyle/>
          <a:p>
            <a:endParaRPr/>
          </a:p>
        </p:txBody>
      </p:sp>
      <p:sp>
        <p:nvSpPr>
          <p:cNvPr id="166" name="“Transparency in leadership cannot happen unless there is access. In Revelation, the notion of access leads to God himself.” (Sigve K. Tonstand)."/>
          <p:cNvSpPr txBox="1">
            <a:spLocks noGrp="1"/>
          </p:cNvSpPr>
          <p:nvPr>
            <p:ph type="body" idx="1"/>
          </p:nvPr>
        </p:nvSpPr>
        <p:spPr>
          <a:xfrm>
            <a:off x="952500" y="1733550"/>
            <a:ext cx="11099800" cy="6286500"/>
          </a:xfrm>
          <a:prstGeom prst="rect">
            <a:avLst/>
          </a:prstGeom>
        </p:spPr>
        <p:txBody>
          <a:bodyPr/>
          <a:lstStyle/>
          <a:p>
            <a:pPr marL="625078" indent="-625078"/>
            <a:r>
              <a:rPr sz="4500"/>
              <a:t>“Transparency in leadership cannot happen unless there is access. In Revelation, the notion of access leads to God himself.”</a:t>
            </a:r>
            <a:r>
              <a:t> </a:t>
            </a:r>
            <a:r>
              <a:rPr sz="2400"/>
              <a:t>(Sigve K. Tonstand).</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he Revelation of Jesus Christ, which God gave Him to show His servants—things which must shortly take place. And He sent and signified it by His angel to His servant John, who bore witness to the word of God, and to the testimony of Jesus Christ, to all things that he saw. Blessed is he who reads and those who hear the words of this prophecy, and keep those things which are written in it; for the time is near.” (Rev 1:1-3)."/>
          <p:cNvSpPr txBox="1">
            <a:spLocks noGrp="1"/>
          </p:cNvSpPr>
          <p:nvPr>
            <p:ph type="body" idx="1"/>
          </p:nvPr>
        </p:nvSpPr>
        <p:spPr>
          <a:xfrm>
            <a:off x="952500" y="1733550"/>
            <a:ext cx="11099800" cy="6286500"/>
          </a:xfrm>
          <a:prstGeom prst="rect">
            <a:avLst/>
          </a:prstGeom>
        </p:spPr>
        <p:txBody>
          <a:bodyPr/>
          <a:lstStyle/>
          <a:p>
            <a:pPr marL="555625" indent="-555625"/>
            <a:r>
              <a:rPr sz="4000"/>
              <a:t>“The Revelation of Jesus Christ, which God gave Him to show His servants—things which must shortly take place. And He sent and signified </a:t>
            </a:r>
            <a:r>
              <a:rPr sz="4000" i="1"/>
              <a:t>it</a:t>
            </a:r>
            <a:r>
              <a:rPr sz="4000"/>
              <a:t> by His angel to His servant John, who bore witness to the word of God, and to the testimony of Jesus Christ, to all things that he saw. Blessed </a:t>
            </a:r>
            <a:r>
              <a:rPr sz="4000" i="1"/>
              <a:t>is</a:t>
            </a:r>
            <a:r>
              <a:rPr sz="4000"/>
              <a:t> he who reads and those who hear the words of this prophecy, and keep those things which are written in it; for the time </a:t>
            </a:r>
            <a:r>
              <a:rPr sz="4000" i="1"/>
              <a:t>is</a:t>
            </a:r>
            <a:r>
              <a:rPr sz="4000"/>
              <a:t> near.”</a:t>
            </a:r>
            <a:r>
              <a:t> </a:t>
            </a:r>
            <a:r>
              <a:rPr sz="2400"/>
              <a:t>(Rev 1:1-3).</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hose who stand as leaders in the church of God are to realize that the Savior’s commission is given to all who believe in His name.” (Ellen G. White, The Acts of the Apostle, 110)."/>
          <p:cNvSpPr txBox="1">
            <a:spLocks noGrp="1"/>
          </p:cNvSpPr>
          <p:nvPr>
            <p:ph type="body" idx="1"/>
          </p:nvPr>
        </p:nvSpPr>
        <p:spPr>
          <a:xfrm>
            <a:off x="952500" y="1733550"/>
            <a:ext cx="11099800" cy="6286500"/>
          </a:xfrm>
          <a:prstGeom prst="rect">
            <a:avLst/>
          </a:prstGeom>
        </p:spPr>
        <p:txBody>
          <a:bodyPr/>
          <a:lstStyle/>
          <a:p>
            <a:pPr marL="736203" indent="-736203"/>
            <a:r>
              <a:rPr sz="5300"/>
              <a:t>“Those who stand as leaders in the church of God are to realize that the Savior’s commission is given to all who believe in His name.”</a:t>
            </a:r>
            <a:r>
              <a:t> </a:t>
            </a:r>
            <a:r>
              <a:rPr sz="2400"/>
              <a:t>(Ellen G. White, The Acts of the Apostle, 110).</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After these things, I looked, and behold, a door standing open in heaven. And the first voice which I heard was like a trumpet speaking with me, saying, “Come up here, and I will show you things which must take place after this.” (Rev 4:1)."/>
          <p:cNvSpPr txBox="1">
            <a:spLocks noGrp="1"/>
          </p:cNvSpPr>
          <p:nvPr>
            <p:ph type="body" idx="1"/>
          </p:nvPr>
        </p:nvSpPr>
        <p:spPr>
          <a:xfrm>
            <a:off x="952500" y="1733550"/>
            <a:ext cx="11099800" cy="6286500"/>
          </a:xfrm>
          <a:prstGeom prst="rect">
            <a:avLst/>
          </a:prstGeom>
        </p:spPr>
        <p:txBody>
          <a:bodyPr/>
          <a:lstStyle/>
          <a:p>
            <a:pPr marL="625078" indent="-625078"/>
            <a:r>
              <a:rPr sz="4500"/>
              <a:t>“After these things, I looked, and behold, a door </a:t>
            </a:r>
            <a:r>
              <a:rPr sz="4500" i="1"/>
              <a:t>standing</a:t>
            </a:r>
            <a:r>
              <a:rPr sz="4500"/>
              <a:t> open in heaven. And the first voice which I heard </a:t>
            </a:r>
            <a:r>
              <a:rPr sz="4500" i="1"/>
              <a:t>was</a:t>
            </a:r>
            <a:r>
              <a:rPr sz="4500"/>
              <a:t> like a trumpet speaking with me, saying, “Come up here, and I will show you things which must take place after this.”</a:t>
            </a:r>
            <a:r>
              <a:t> </a:t>
            </a:r>
            <a:r>
              <a:rPr sz="2400"/>
              <a:t>(Rev 4:1).</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Policy concerns are at the center o this disclosures. In leadership terms, God chooses the road of painstaking and principled openness. Secrecy is out, and transparency is in.” (Sigve K. Tonstand)."/>
          <p:cNvSpPr txBox="1">
            <a:spLocks noGrp="1"/>
          </p:cNvSpPr>
          <p:nvPr>
            <p:ph type="body" idx="1"/>
          </p:nvPr>
        </p:nvSpPr>
        <p:spPr>
          <a:xfrm>
            <a:off x="952500" y="1733550"/>
            <a:ext cx="11099800" cy="6286500"/>
          </a:xfrm>
          <a:prstGeom prst="rect">
            <a:avLst/>
          </a:prstGeom>
        </p:spPr>
        <p:txBody>
          <a:bodyPr/>
          <a:lstStyle/>
          <a:p>
            <a:pPr marL="625078" indent="-625078"/>
            <a:r>
              <a:rPr sz="4500"/>
              <a:t>“Policy concerns are at the center o this disclosures. In leadership terms, God chooses the road of painstaking and principled openness. Secrecy is out, and transparency is in.”</a:t>
            </a:r>
            <a:r>
              <a:t> </a:t>
            </a:r>
            <a:r>
              <a:rPr sz="2400"/>
              <a:t>(Sigve K. Tonstand).</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urely the Lord God does nothing, Unless He reveals His secret to His servants the prophets.” (Amos 3:7)."/>
          <p:cNvSpPr txBox="1">
            <a:spLocks noGrp="1"/>
          </p:cNvSpPr>
          <p:nvPr>
            <p:ph type="body" idx="1"/>
          </p:nvPr>
        </p:nvSpPr>
        <p:spPr>
          <a:xfrm>
            <a:off x="952500" y="1733550"/>
            <a:ext cx="11099800" cy="6286500"/>
          </a:xfrm>
          <a:prstGeom prst="rect">
            <a:avLst/>
          </a:prstGeom>
        </p:spPr>
        <p:txBody>
          <a:bodyPr/>
          <a:lstStyle/>
          <a:p>
            <a:pPr marL="625078" indent="-625078"/>
            <a:r>
              <a:rPr sz="4500"/>
              <a:t>“Surely the Lord God does nothing, Unless He reveals His secret to His servants the prophets.”</a:t>
            </a:r>
            <a:r>
              <a:t> </a:t>
            </a:r>
            <a:r>
              <a:rPr sz="2400"/>
              <a:t>(Amos 3:7).</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Do nothing in an underhanded manner; be open as the day, true to your brethren and sisters, dealing with them as you wish Christ to deal with you. If you had the Spirit of Christ, you would not notice slights and make much of fancied injuries.” (Christian Leadership, 16)."/>
          <p:cNvSpPr txBox="1">
            <a:spLocks noGrp="1"/>
          </p:cNvSpPr>
          <p:nvPr>
            <p:ph type="body" idx="1"/>
          </p:nvPr>
        </p:nvSpPr>
        <p:spPr>
          <a:xfrm>
            <a:off x="952500" y="1733550"/>
            <a:ext cx="11099800" cy="6286500"/>
          </a:xfrm>
          <a:prstGeom prst="rect">
            <a:avLst/>
          </a:prstGeom>
        </p:spPr>
        <p:txBody>
          <a:bodyPr/>
          <a:lstStyle/>
          <a:p>
            <a:pPr marL="625078" indent="-625078"/>
            <a:r>
              <a:rPr sz="4500"/>
              <a:t>“Do nothing in an underhanded manner; be open as the day, true to your brethren and sisters, dealing with them as you wish Christ to deal with you. If you had the Spirit of Christ, you would not notice slights and make much of fancied injuries.”</a:t>
            </a:r>
            <a:r>
              <a:t> </a:t>
            </a:r>
            <a:r>
              <a:rPr sz="2400"/>
              <a:t>(Christian Leadership, 16).</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Accountability"/>
          <p:cNvSpPr txBox="1">
            <a:spLocks noGrp="1"/>
          </p:cNvSpPr>
          <p:nvPr>
            <p:ph type="title"/>
          </p:nvPr>
        </p:nvSpPr>
        <p:spPr>
          <a:prstGeom prst="rect">
            <a:avLst/>
          </a:prstGeom>
        </p:spPr>
        <p:txBody>
          <a:bodyPr/>
          <a:lstStyle/>
          <a:p>
            <a:r>
              <a:t>Accountability</a:t>
            </a:r>
          </a:p>
        </p:txBody>
      </p:sp>
      <p:sp>
        <p:nvSpPr>
          <p:cNvPr id="179" name="“Then Daniel said to the king, “o king, live forever! My God sent His angel and shut the lions’ mouths, so that they have not hurt me, because I was found innocent before Him; and also, o king, I have done no wrong before you” (Dan 6:21, 22)."/>
          <p:cNvSpPr txBox="1">
            <a:spLocks noGrp="1"/>
          </p:cNvSpPr>
          <p:nvPr>
            <p:ph type="body" idx="1"/>
          </p:nvPr>
        </p:nvSpPr>
        <p:spPr>
          <a:prstGeom prst="rect">
            <a:avLst/>
          </a:prstGeom>
        </p:spPr>
        <p:txBody>
          <a:bodyPr/>
          <a:lstStyle/>
          <a:p>
            <a:pPr marL="625078" indent="-625078"/>
            <a:r>
              <a:rPr sz="4500"/>
              <a:t>“Then Daniel said to the king, “o king, live forever! My God sent His angel and shut the lions’ mouths, so that they have not hurt me, because </a:t>
            </a:r>
            <a:r>
              <a:rPr sz="4500" u="sng"/>
              <a:t>I was found innocent before Him;</a:t>
            </a:r>
            <a:r>
              <a:rPr sz="4500"/>
              <a:t> and also, o king,</a:t>
            </a:r>
            <a:r>
              <a:rPr sz="4500" u="sng"/>
              <a:t> I have done no wrong before you</a:t>
            </a:r>
            <a:r>
              <a:rPr sz="4500"/>
              <a:t>”</a:t>
            </a:r>
            <a:r>
              <a:t> </a:t>
            </a:r>
            <a:r>
              <a:rPr sz="2400"/>
              <a:t>(Dan 6:21, 22).</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Where there is transparency, there is also accountability. There are reciprocal and mutually dependent values. Accountability is imposible in the absence of transparency because the latter is the precondition for the former. On the other hand, transparency is the stance of one who has nothing to hide and who, for that reason, invites an solicits accountability.” (Siegve K. Tonstand)."/>
          <p:cNvSpPr txBox="1">
            <a:spLocks noGrp="1"/>
          </p:cNvSpPr>
          <p:nvPr>
            <p:ph type="body" idx="1"/>
          </p:nvPr>
        </p:nvSpPr>
        <p:spPr>
          <a:xfrm>
            <a:off x="952500" y="1733550"/>
            <a:ext cx="11099800" cy="6286500"/>
          </a:xfrm>
          <a:prstGeom prst="rect">
            <a:avLst/>
          </a:prstGeom>
        </p:spPr>
        <p:txBody>
          <a:bodyPr/>
          <a:lstStyle/>
          <a:p>
            <a:pPr marL="555625" indent="-555625"/>
            <a:r>
              <a:rPr sz="4000"/>
              <a:t>“Where there is transparency, there is also accountability. There are reciprocal and mutually dependent values. Accountability is imposible in the absence of transparency because the latter is the precondition for the former. On the other hand, transparency is the stance of one who has nothing to hide and who, for that reason, invites an solicits accountability.”</a:t>
            </a:r>
            <a:r>
              <a:t> </a:t>
            </a:r>
            <a:r>
              <a:rPr sz="2400"/>
              <a:t>(Siegve K. Tonstand).</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These are the ones who were not defiled with women, for they are virgins. These are the ones who follow the Lamb wherever He goes. These were redeemed from among men, being firstfruits to God and to the Lamb. And in their mouth was found no deceit, for they are without fault before the throne of God.” (Rev 14:4, 5)."/>
          <p:cNvSpPr txBox="1">
            <a:spLocks noGrp="1"/>
          </p:cNvSpPr>
          <p:nvPr>
            <p:ph type="body" idx="1"/>
          </p:nvPr>
        </p:nvSpPr>
        <p:spPr>
          <a:xfrm>
            <a:off x="952500" y="1733550"/>
            <a:ext cx="11099800" cy="6286500"/>
          </a:xfrm>
          <a:prstGeom prst="rect">
            <a:avLst/>
          </a:prstGeom>
        </p:spPr>
        <p:txBody>
          <a:bodyPr/>
          <a:lstStyle/>
          <a:p>
            <a:pPr marL="625078" indent="-625078"/>
            <a:r>
              <a:rPr sz="4500"/>
              <a:t>“These are the ones who were not defiled with women, for they are virgins. These are the ones who follow the Lamb wherever He goes. These were redeemed from </a:t>
            </a:r>
            <a:r>
              <a:rPr sz="4500" i="1"/>
              <a:t>among</a:t>
            </a:r>
            <a:r>
              <a:rPr sz="4500"/>
              <a:t> men, </a:t>
            </a:r>
            <a:r>
              <a:rPr sz="4500" i="1"/>
              <a:t>being</a:t>
            </a:r>
            <a:r>
              <a:rPr sz="4500"/>
              <a:t> firstfruits to God and to the Lamb. And in their mouth was found no deceit, for they are without fault before the throne of God.”</a:t>
            </a:r>
            <a:r>
              <a:t> </a:t>
            </a:r>
            <a:r>
              <a:rPr sz="2400"/>
              <a:t>(Rev 14:4, 5).</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He who leads into captivity shall go into captivity; he who kills with the sword must be killed with the sword. Here is the patience and the faith of the saints.” (Rev 13:10)."/>
          <p:cNvSpPr txBox="1">
            <a:spLocks noGrp="1"/>
          </p:cNvSpPr>
          <p:nvPr>
            <p:ph type="body" idx="1"/>
          </p:nvPr>
        </p:nvSpPr>
        <p:spPr>
          <a:xfrm>
            <a:off x="952500" y="1733550"/>
            <a:ext cx="11099800" cy="6286500"/>
          </a:xfrm>
          <a:prstGeom prst="rect">
            <a:avLst/>
          </a:prstGeom>
        </p:spPr>
        <p:txBody>
          <a:bodyPr/>
          <a:lstStyle/>
          <a:p>
            <a:pPr marL="625078" indent="-625078"/>
            <a:r>
              <a:rPr sz="4500"/>
              <a:t>“He who leads into captivity shall go into captivity; he who kills with the sword must be killed with the sword. Here is the patience and the faith of the saints.”</a:t>
            </a:r>
            <a:r>
              <a:t> </a:t>
            </a:r>
            <a:r>
              <a:rPr sz="2400"/>
              <a:t>(Rev 13:10).</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Who then is a faithful and wise servant, whom his master made ruler over his household, to give them food in due season? Blessed is that servant whom his master, when he comes, will find so doing. Assuredly, I say to you that he will make him ruler over all his goods.” (Mat 24:45-47)."/>
          <p:cNvSpPr txBox="1">
            <a:spLocks noGrp="1"/>
          </p:cNvSpPr>
          <p:nvPr>
            <p:ph type="body" idx="1"/>
          </p:nvPr>
        </p:nvSpPr>
        <p:spPr>
          <a:xfrm>
            <a:off x="952500" y="1733550"/>
            <a:ext cx="11099800" cy="6286500"/>
          </a:xfrm>
          <a:prstGeom prst="rect">
            <a:avLst/>
          </a:prstGeom>
        </p:spPr>
        <p:txBody>
          <a:bodyPr/>
          <a:lstStyle/>
          <a:p>
            <a:pPr marL="652859" indent="-652859"/>
            <a:r>
              <a:rPr sz="4700"/>
              <a:t>“Who then is a faithful and wise servant, whom his master made ruler over his household, to give them food in due season? Blessed </a:t>
            </a:r>
            <a:r>
              <a:rPr sz="4700" i="1"/>
              <a:t>is</a:t>
            </a:r>
            <a:r>
              <a:rPr sz="4700"/>
              <a:t> that servant whom his master, when he comes, will find so doing. Assuredly, I say to you that he will make him ruler over all his goods.”</a:t>
            </a:r>
            <a:r>
              <a:t> </a:t>
            </a:r>
            <a:r>
              <a:rPr sz="2400"/>
              <a:t>(Mat 24:45-47).</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Long has God waited for the spirit of service to take possession of the whole church, so that everyone shall be working for Him according to his ability.” (The Acts of the Apostle, 111)."/>
          <p:cNvSpPr txBox="1">
            <a:spLocks noGrp="1"/>
          </p:cNvSpPr>
          <p:nvPr>
            <p:ph type="body" idx="1"/>
          </p:nvPr>
        </p:nvSpPr>
        <p:spPr>
          <a:xfrm>
            <a:off x="952500" y="1733550"/>
            <a:ext cx="11099800" cy="6286500"/>
          </a:xfrm>
          <a:prstGeom prst="rect">
            <a:avLst/>
          </a:prstGeom>
        </p:spPr>
        <p:txBody>
          <a:bodyPr/>
          <a:lstStyle/>
          <a:p>
            <a:pPr marL="625078" indent="-625078"/>
            <a:r>
              <a:rPr sz="4500"/>
              <a:t>“Long has God waited for the spirit of service to take possession of the whole church, so that everyone shall be working for Him according to his ability.”</a:t>
            </a:r>
            <a:r>
              <a:t> </a:t>
            </a:r>
            <a:r>
              <a:rPr sz="2400"/>
              <a:t>(The Acts of the Apostle, 111).</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p:cNvSpPr txBox="1">
            <a:spLocks noGrp="1"/>
          </p:cNvSpPr>
          <p:nvPr>
            <p:ph type="title"/>
          </p:nvPr>
        </p:nvSpPr>
        <p:spPr>
          <a:prstGeom prst="rect">
            <a:avLst/>
          </a:prstGeom>
        </p:spPr>
        <p:txBody>
          <a:bodyPr/>
          <a:lstStyle/>
          <a:p>
            <a:endParaRPr/>
          </a:p>
        </p:txBody>
      </p:sp>
      <p:sp>
        <p:nvSpPr>
          <p:cNvPr id="125" name="“The harvest truly is great, but the laborers are few.” (Luc 10:2)."/>
          <p:cNvSpPr txBox="1">
            <a:spLocks noGrp="1"/>
          </p:cNvSpPr>
          <p:nvPr>
            <p:ph type="body" idx="1"/>
          </p:nvPr>
        </p:nvSpPr>
        <p:spPr>
          <a:prstGeom prst="rect">
            <a:avLst/>
          </a:prstGeom>
        </p:spPr>
        <p:txBody>
          <a:bodyPr/>
          <a:lstStyle/>
          <a:p>
            <a:pPr marL="833437" indent="-833437"/>
            <a:r>
              <a:rPr sz="6000"/>
              <a:t>“The harvest truly </a:t>
            </a:r>
            <a:r>
              <a:rPr sz="6000" i="1"/>
              <a:t>is</a:t>
            </a:r>
            <a:r>
              <a:rPr sz="6000"/>
              <a:t> great, but the laborers </a:t>
            </a:r>
            <a:r>
              <a:rPr sz="6000" i="1"/>
              <a:t>are</a:t>
            </a:r>
            <a:r>
              <a:rPr sz="6000"/>
              <a:t> few.”</a:t>
            </a:r>
            <a:r>
              <a:t> </a:t>
            </a:r>
            <a:r>
              <a:rPr sz="2400"/>
              <a:t>(Luc 10:2).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herefore know that the Lord your God, He is God, the faithful God who keeps covenant and mercy for a thousand generations with those who love Him and keep His commandments.” (Deut 7:9)."/>
          <p:cNvSpPr txBox="1">
            <a:spLocks noGrp="1"/>
          </p:cNvSpPr>
          <p:nvPr>
            <p:ph type="body" idx="1"/>
          </p:nvPr>
        </p:nvSpPr>
        <p:spPr>
          <a:xfrm>
            <a:off x="952500" y="1733550"/>
            <a:ext cx="11099800" cy="6286500"/>
          </a:xfrm>
          <a:prstGeom prst="rect">
            <a:avLst/>
          </a:prstGeom>
        </p:spPr>
        <p:txBody>
          <a:bodyPr/>
          <a:lstStyle/>
          <a:p>
            <a:pPr marL="722312" indent="-722312"/>
            <a:r>
              <a:rPr sz="5200"/>
              <a:t>“Therefore know that the Lord your God, He </a:t>
            </a:r>
            <a:r>
              <a:rPr sz="5200" i="1"/>
              <a:t>is</a:t>
            </a:r>
            <a:r>
              <a:rPr sz="5200"/>
              <a:t> God, the faithful God who keeps covenant and mercy for a thousand generations with those who love Him and keep His commandments.”</a:t>
            </a:r>
            <a:r>
              <a:t> </a:t>
            </a:r>
            <a:r>
              <a:rPr sz="2400"/>
              <a:t>(Deut 7:9).</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Integrity"/>
          <p:cNvSpPr txBox="1">
            <a:spLocks noGrp="1"/>
          </p:cNvSpPr>
          <p:nvPr>
            <p:ph type="title"/>
          </p:nvPr>
        </p:nvSpPr>
        <p:spPr>
          <a:prstGeom prst="rect">
            <a:avLst/>
          </a:prstGeom>
        </p:spPr>
        <p:txBody>
          <a:bodyPr/>
          <a:lstStyle/>
          <a:p>
            <a:r>
              <a:t>Integrity</a:t>
            </a:r>
          </a:p>
        </p:txBody>
      </p:sp>
      <p:sp>
        <p:nvSpPr>
          <p:cNvPr id="130" name="“But Daniel purposed in his heart that he would no defile himself with the portion of the king’s delicacies, nor with the wine which he drank; therefore he requested of the chief of the eunuchs that he might not defile himself…So Daniel said to the steward whom the chief of the eunuchs had set over Daniel, Ananaiah, Mishael, and Azariah, ‘Please test your servants for ten days…” (Dan 1:8-12)."/>
          <p:cNvSpPr txBox="1">
            <a:spLocks noGrp="1"/>
          </p:cNvSpPr>
          <p:nvPr>
            <p:ph type="body" idx="1"/>
          </p:nvPr>
        </p:nvSpPr>
        <p:spPr>
          <a:xfrm>
            <a:off x="952500" y="2597150"/>
            <a:ext cx="11099800" cy="6286500"/>
          </a:xfrm>
          <a:prstGeom prst="rect">
            <a:avLst/>
          </a:prstGeom>
        </p:spPr>
        <p:txBody>
          <a:bodyPr/>
          <a:lstStyle/>
          <a:p>
            <a:pPr marL="555625" indent="-555625"/>
            <a:r>
              <a:rPr sz="4000"/>
              <a:t>“But Daniel purposed in his heart that he would no defile himself with the portion of the king’s delicacies, nor with the wine which he drank; therefore he requested of the chief of the eunuchs that he might not defile himself…So Daniel said to the steward whom the chief of the eunuchs had set over Daniel, Ananaiah, Mishael, and Azariah, ‘Please test your servants for ten days…”</a:t>
            </a:r>
            <a:r>
              <a:t> </a:t>
            </a:r>
            <a:r>
              <a:rPr sz="2400"/>
              <a:t>(Dan 1:8-12).</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I, John, both your brother and companion in the tribulation and kingdom and patience of Jesus Christ, was on the island of Patmos for the word of God and for the testimonie off Jesus Christ.” (Rev 1:9)."/>
          <p:cNvSpPr txBox="1">
            <a:spLocks noGrp="1"/>
          </p:cNvSpPr>
          <p:nvPr>
            <p:ph type="body" idx="1"/>
          </p:nvPr>
        </p:nvSpPr>
        <p:spPr>
          <a:xfrm>
            <a:off x="952500" y="1733550"/>
            <a:ext cx="11099800" cy="6286500"/>
          </a:xfrm>
          <a:prstGeom prst="rect">
            <a:avLst/>
          </a:prstGeom>
        </p:spPr>
        <p:txBody>
          <a:bodyPr/>
          <a:lstStyle/>
          <a:p>
            <a:pPr marL="666750" indent="-666750"/>
            <a:r>
              <a:rPr sz="4800"/>
              <a:t>“I, John, both your brother and companion in the tribulation and kingdom and patience of Jesus Christ, was on the island of Patmos for the word of God and for the testimonie off Jesus Christ.” </a:t>
            </a:r>
            <a:r>
              <a:rPr sz="2400"/>
              <a:t>(Rev 1:9).</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p:cNvSpPr txBox="1">
            <a:spLocks noGrp="1"/>
          </p:cNvSpPr>
          <p:nvPr>
            <p:ph type="title"/>
          </p:nvPr>
        </p:nvSpPr>
        <p:spPr>
          <a:prstGeom prst="rect">
            <a:avLst/>
          </a:prstGeom>
        </p:spPr>
        <p:txBody>
          <a:bodyPr/>
          <a:lstStyle/>
          <a:p>
            <a:endParaRPr/>
          </a:p>
        </p:txBody>
      </p:sp>
      <p:sp>
        <p:nvSpPr>
          <p:cNvPr id="135" name="“The hearth is deceitful above all things and desperately wicked; who can know it.” (Jer 17:9)."/>
          <p:cNvSpPr txBox="1">
            <a:spLocks noGrp="1"/>
          </p:cNvSpPr>
          <p:nvPr>
            <p:ph type="body" idx="1"/>
          </p:nvPr>
        </p:nvSpPr>
        <p:spPr>
          <a:xfrm>
            <a:off x="952500" y="1733550"/>
            <a:ext cx="11099800" cy="6286500"/>
          </a:xfrm>
          <a:prstGeom prst="rect">
            <a:avLst/>
          </a:prstGeom>
        </p:spPr>
        <p:txBody>
          <a:bodyPr/>
          <a:lstStyle/>
          <a:p>
            <a:pPr marL="694531" indent="-694531"/>
            <a:r>
              <a:rPr sz="5000"/>
              <a:t>“The hearth is deceitful above all things and desperately wicked; who can know it.”</a:t>
            </a:r>
            <a:r>
              <a:t> </a:t>
            </a:r>
            <a:r>
              <a:rPr sz="2400"/>
              <a:t>(Jer 17:9).</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p:cNvSpPr txBox="1">
            <a:spLocks noGrp="1"/>
          </p:cNvSpPr>
          <p:nvPr>
            <p:ph type="title"/>
          </p:nvPr>
        </p:nvSpPr>
        <p:spPr>
          <a:prstGeom prst="rect">
            <a:avLst/>
          </a:prstGeom>
        </p:spPr>
        <p:txBody>
          <a:bodyPr/>
          <a:lstStyle/>
          <a:p>
            <a:endParaRPr/>
          </a:p>
        </p:txBody>
      </p:sp>
      <p:sp>
        <p:nvSpPr>
          <p:cNvPr id="138" name="“My eyes shall be on the faithful of the land,That they may dwell with me; He who walks in a perfect way, He shall serve me.” (Sal 101:6)."/>
          <p:cNvSpPr txBox="1">
            <a:spLocks noGrp="1"/>
          </p:cNvSpPr>
          <p:nvPr>
            <p:ph type="body" idx="1"/>
          </p:nvPr>
        </p:nvSpPr>
        <p:spPr>
          <a:xfrm>
            <a:off x="952500" y="1733550"/>
            <a:ext cx="11099800" cy="6286500"/>
          </a:xfrm>
          <a:prstGeom prst="rect">
            <a:avLst/>
          </a:prstGeom>
        </p:spPr>
        <p:txBody>
          <a:bodyPr/>
          <a:lstStyle/>
          <a:p>
            <a:pPr marL="694531" indent="-694531"/>
            <a:r>
              <a:rPr sz="5000"/>
              <a:t>“My eyes </a:t>
            </a:r>
            <a:r>
              <a:rPr sz="5000" i="1"/>
              <a:t>shall be</a:t>
            </a:r>
            <a:r>
              <a:rPr sz="5000"/>
              <a:t> on the faithful of the land,That they may dwell with me; He who walks in a perfect way, He shall serve me.”</a:t>
            </a:r>
            <a:r>
              <a:t> </a:t>
            </a:r>
            <a:r>
              <a:rPr sz="2400"/>
              <a:t>(Sal 101:6).</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itle"/>
          <p:cNvSpPr txBox="1">
            <a:spLocks noGrp="1"/>
          </p:cNvSpPr>
          <p:nvPr>
            <p:ph type="title"/>
          </p:nvPr>
        </p:nvSpPr>
        <p:spPr>
          <a:prstGeom prst="rect">
            <a:avLst/>
          </a:prstGeom>
        </p:spPr>
        <p:txBody>
          <a:bodyPr/>
          <a:lstStyle/>
          <a:p>
            <a:endParaRPr/>
          </a:p>
        </p:txBody>
      </p:sp>
      <p:sp>
        <p:nvSpPr>
          <p:cNvPr id="141" name="“Honor, integrity, and truth must be preserved at any cost to self. Our every thought, word, and action should be subject to the will of Christ.” (Ellen G. White, Gospel Workers, 447)."/>
          <p:cNvSpPr txBox="1">
            <a:spLocks noGrp="1"/>
          </p:cNvSpPr>
          <p:nvPr>
            <p:ph type="body" idx="1"/>
          </p:nvPr>
        </p:nvSpPr>
        <p:spPr>
          <a:xfrm>
            <a:off x="952500" y="1733550"/>
            <a:ext cx="11099800" cy="6286500"/>
          </a:xfrm>
          <a:prstGeom prst="rect">
            <a:avLst/>
          </a:prstGeom>
        </p:spPr>
        <p:txBody>
          <a:bodyPr/>
          <a:lstStyle/>
          <a:p>
            <a:pPr marL="694531" indent="-694531"/>
            <a:r>
              <a:rPr sz="5000"/>
              <a:t>“Honor, integrity, and truth must be preserved at any cost to self. Our every thought, word, and action should be subject to the will of Christ.”</a:t>
            </a:r>
            <a:r>
              <a:t> </a:t>
            </a:r>
            <a:r>
              <a:rPr sz="2400"/>
              <a:t>(Ellen G. White, Gospel Workers, 447).</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Abner De los Santos</TermName>
          <TermId xmlns="http://schemas.microsoft.com/office/infopath/2007/PartnerControls">33df6a8a-663b-497a-b55b-7986f35c5bec</TermId>
        </TermInfo>
      </Terms>
    </gc564d6ebf4248c7833a610fa17582d5>
    <j2a840a341ce45988eab089c2d811663 xmlns="708c96bb-742e-4249-8e2b-6d89ee2a2a12">
      <Terms xmlns="http://schemas.microsoft.com/office/infopath/2007/PartnerControls"/>
    </j2a840a341ce45988eab089c2d811663>
  </documentManagement>
</p:properties>
</file>

<file path=customXml/itemProps1.xml><?xml version="1.0" encoding="utf-8"?>
<ds:datastoreItem xmlns:ds="http://schemas.openxmlformats.org/officeDocument/2006/customXml" ds:itemID="{D1C42C21-D927-46F1-8761-F181BE189ECE}"/>
</file>

<file path=customXml/itemProps2.xml><?xml version="1.0" encoding="utf-8"?>
<ds:datastoreItem xmlns:ds="http://schemas.openxmlformats.org/officeDocument/2006/customXml" ds:itemID="{5F73905B-9776-41E0-A08A-44743D9A20A4}"/>
</file>

<file path=customXml/itemProps3.xml><?xml version="1.0" encoding="utf-8"?>
<ds:datastoreItem xmlns:ds="http://schemas.openxmlformats.org/officeDocument/2006/customXml" ds:itemID="{EFDAF259-8EBE-452A-85C5-1870CEBA57EC}"/>
</file>

<file path=docProps/app.xml><?xml version="1.0" encoding="utf-8"?>
<Properties xmlns="http://schemas.openxmlformats.org/officeDocument/2006/extended-properties" xmlns:vt="http://schemas.openxmlformats.org/officeDocument/2006/docPropsVTypes">
  <TotalTime>0</TotalTime>
  <Words>1430</Words>
  <Application>Microsoft Office PowerPoint</Application>
  <PresentationFormat>Custom</PresentationFormat>
  <Paragraphs>34</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Helvetica Neue</vt:lpstr>
      <vt:lpstr>Helvetica Neue Light</vt:lpstr>
      <vt:lpstr>Helvetica Neue Medium</vt:lpstr>
      <vt:lpstr>Black</vt:lpstr>
      <vt:lpstr>LEADERSHIP &amp; INTEGRITY, LOYALTY, TRANSPARENCY AND ACCOUNTABILITY</vt:lpstr>
      <vt:lpstr>PowerPoint Presentation</vt:lpstr>
      <vt:lpstr>PowerPoint Presentation</vt:lpstr>
      <vt:lpstr>PowerPoint Presentation</vt:lpstr>
      <vt:lpstr>Integrity</vt:lpstr>
      <vt:lpstr>PowerPoint Presentation</vt:lpstr>
      <vt:lpstr>PowerPoint Presentation</vt:lpstr>
      <vt:lpstr>PowerPoint Presentation</vt:lpstr>
      <vt:lpstr>PowerPoint Presentation</vt:lpstr>
      <vt:lpstr>PowerPoint Presentation</vt:lpstr>
      <vt:lpstr>Loyalty</vt:lpstr>
      <vt:lpstr>PowerPoint Presentation</vt:lpstr>
      <vt:lpstr>PowerPoint Presentation</vt:lpstr>
      <vt:lpstr>PowerPoint Presentation</vt:lpstr>
      <vt:lpstr>Transparency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Accountability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&amp; INTEGRITY, LOYALTY, TRANSPARENCY AND ACCOUNTABILITY</dc:title>
  <dc:creator>Missah, Ellen S.</dc:creator>
  <cp:lastModifiedBy>Missah, Ellen S.</cp:lastModifiedBy>
  <cp:revision>1</cp:revision>
  <dcterms:modified xsi:type="dcterms:W3CDTF">2022-01-12T15:12:07Z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80;#Abner De los Santos|33df6a8a-663b-497a-b55b-7986f35c5bec</vt:lpwstr>
  </property>
  <property fmtid="{D5CDD505-2E9C-101B-9397-08002B2CF9AE}" pid="4" name="CurriculumCategories">
    <vt:lpwstr/>
  </property>
</Properties>
</file>