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9" r:id="rId2"/>
    <p:sldId id="263" r:id="rId3"/>
    <p:sldId id="258" r:id="rId4"/>
    <p:sldId id="278" r:id="rId5"/>
    <p:sldId id="276" r:id="rId6"/>
    <p:sldId id="266" r:id="rId7"/>
    <p:sldId id="277" r:id="rId8"/>
    <p:sldId id="281" r:id="rId9"/>
    <p:sldId id="279" r:id="rId10"/>
    <p:sldId id="262" r:id="rId11"/>
    <p:sldId id="275" r:id="rId12"/>
    <p:sldId id="264" r:id="rId13"/>
    <p:sldId id="267" r:id="rId14"/>
    <p:sldId id="282" r:id="rId15"/>
    <p:sldId id="260" r:id="rId16"/>
    <p:sldId id="280" r:id="rId17"/>
    <p:sldId id="261" r:id="rId18"/>
    <p:sldId id="265"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79977" autoAdjust="0"/>
  </p:normalViewPr>
  <p:slideViewPr>
    <p:cSldViewPr snapToGrid="0">
      <p:cViewPr varScale="1">
        <p:scale>
          <a:sx n="162" d="100"/>
          <a:sy n="162" d="100"/>
        </p:scale>
        <p:origin x="2508" y="144"/>
      </p:cViewPr>
      <p:guideLst/>
    </p:cSldViewPr>
  </p:slideViewPr>
  <p:notesTextViewPr>
    <p:cViewPr>
      <p:scale>
        <a:sx n="3" d="2"/>
        <a:sy n="3" d="2"/>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39BF6-8518-4A50-9288-7C66F792E3AA}"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F29C1-C513-470C-BDE5-0E30E7E259CD}" type="slidenum">
              <a:rPr lang="en-US" smtClean="0"/>
              <a:t>‹#›</a:t>
            </a:fld>
            <a:endParaRPr lang="en-US"/>
          </a:p>
        </p:txBody>
      </p:sp>
    </p:spTree>
    <p:extLst>
      <p:ext uri="{BB962C8B-B14F-4D97-AF65-F5344CB8AC3E}">
        <p14:creationId xmlns:p14="http://schemas.microsoft.com/office/powerpoint/2010/main" val="187921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what is right when no one is looking is ethical behavior – simple, right?  Somethings we may not even recognize less than ethical behavior in ourselves that others may perceive </a:t>
            </a:r>
          </a:p>
          <a:p>
            <a:endParaRPr lang="en-US" dirty="0"/>
          </a:p>
          <a:p>
            <a:r>
              <a:rPr lang="en-US" dirty="0"/>
              <a:t>Remember employees mirror what they see, not what they are told</a:t>
            </a:r>
          </a:p>
          <a:p>
            <a:endParaRPr lang="en-US" dirty="0"/>
          </a:p>
          <a:p>
            <a:r>
              <a:rPr lang="en-US" dirty="0"/>
              <a:t>How do we apply this in the practice of HR and how can your HR professional assist your organization in creating a culture of integrity</a:t>
            </a:r>
          </a:p>
          <a:p>
            <a:endParaRPr lang="en-US" dirty="0"/>
          </a:p>
          <a:p>
            <a:r>
              <a:rPr lang="en-US" dirty="0"/>
              <a:t>That’s what we are going to talk about this morning</a:t>
            </a:r>
          </a:p>
        </p:txBody>
      </p:sp>
      <p:sp>
        <p:nvSpPr>
          <p:cNvPr id="4" name="Slide Number Placeholder 3"/>
          <p:cNvSpPr>
            <a:spLocks noGrp="1"/>
          </p:cNvSpPr>
          <p:nvPr>
            <p:ph type="sldNum" sz="quarter" idx="10"/>
          </p:nvPr>
        </p:nvSpPr>
        <p:spPr/>
        <p:txBody>
          <a:bodyPr/>
          <a:lstStyle/>
          <a:p>
            <a:fld id="{582F29C1-C513-470C-BDE5-0E30E7E259CD}" type="slidenum">
              <a:rPr lang="en-US" smtClean="0"/>
              <a:t>1</a:t>
            </a:fld>
            <a:endParaRPr lang="en-US"/>
          </a:p>
        </p:txBody>
      </p:sp>
    </p:spTree>
    <p:extLst>
      <p:ext uri="{BB962C8B-B14F-4D97-AF65-F5344CB8AC3E}">
        <p14:creationId xmlns:p14="http://schemas.microsoft.com/office/powerpoint/2010/main" val="162921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intersections in our lives, places where we need to make decisions so long as our intersection looks like this one we will always come back to doing what is right.  All roads lead to integrity and ethics.  As you go back to your jobs remember walk the walk, talk the talk.  your employees will mirror your actions .  So pray, lead and pray again because God brought you to this place and God will see you through to the end.</a:t>
            </a:r>
          </a:p>
        </p:txBody>
      </p:sp>
      <p:sp>
        <p:nvSpPr>
          <p:cNvPr id="4" name="Slide Number Placeholder 3"/>
          <p:cNvSpPr>
            <a:spLocks noGrp="1"/>
          </p:cNvSpPr>
          <p:nvPr>
            <p:ph type="sldNum" sz="quarter" idx="10"/>
          </p:nvPr>
        </p:nvSpPr>
        <p:spPr/>
        <p:txBody>
          <a:bodyPr/>
          <a:lstStyle/>
          <a:p>
            <a:fld id="{582F29C1-C513-470C-BDE5-0E30E7E259CD}" type="slidenum">
              <a:rPr lang="en-US" smtClean="0"/>
              <a:t>12</a:t>
            </a:fld>
            <a:endParaRPr lang="en-US"/>
          </a:p>
        </p:txBody>
      </p:sp>
    </p:spTree>
    <p:extLst>
      <p:ext uri="{BB962C8B-B14F-4D97-AF65-F5344CB8AC3E}">
        <p14:creationId xmlns:p14="http://schemas.microsoft.com/office/powerpoint/2010/main" val="3741436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2F29C1-C513-470C-BDE5-0E30E7E259CD}" type="slidenum">
              <a:rPr lang="en-US" smtClean="0"/>
              <a:t>13</a:t>
            </a:fld>
            <a:endParaRPr lang="en-US"/>
          </a:p>
        </p:txBody>
      </p:sp>
    </p:spTree>
    <p:extLst>
      <p:ext uri="{BB962C8B-B14F-4D97-AF65-F5344CB8AC3E}">
        <p14:creationId xmlns:p14="http://schemas.microsoft.com/office/powerpoint/2010/main" val="99115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EGW has a lot of counsel on the characteristics of church workers.  Here in Mind Character and personality she states although we are tested, </a:t>
            </a:r>
            <a:r>
              <a:rPr lang="en-US" dirty="0" err="1"/>
              <a:t>critized</a:t>
            </a:r>
            <a:r>
              <a:rPr lang="en-US" dirty="0"/>
              <a:t> and sometimes mocked, we are to stay true and unbending in the person God </a:t>
            </a:r>
          </a:p>
          <a:p>
            <a:r>
              <a:rPr lang="en-US" dirty="0"/>
              <a:t>Intends us to be   </a:t>
            </a:r>
          </a:p>
          <a:p>
            <a:endParaRPr lang="en-US" dirty="0"/>
          </a:p>
          <a:p>
            <a:r>
              <a:rPr lang="en-US" dirty="0"/>
              <a:t>Stay strong for God</a:t>
            </a:r>
          </a:p>
          <a:p>
            <a:endParaRPr lang="en-US" dirty="0"/>
          </a:p>
          <a:p>
            <a:r>
              <a:rPr lang="en-US" dirty="0"/>
              <a:t>Then the rest will fall into place</a:t>
            </a:r>
          </a:p>
        </p:txBody>
      </p:sp>
      <p:sp>
        <p:nvSpPr>
          <p:cNvPr id="4" name="Slide Number Placeholder 3"/>
          <p:cNvSpPr>
            <a:spLocks noGrp="1"/>
          </p:cNvSpPr>
          <p:nvPr>
            <p:ph type="sldNum" sz="quarter" idx="10"/>
          </p:nvPr>
        </p:nvSpPr>
        <p:spPr/>
        <p:txBody>
          <a:bodyPr/>
          <a:lstStyle/>
          <a:p>
            <a:fld id="{582F29C1-C513-470C-BDE5-0E30E7E259CD}" type="slidenum">
              <a:rPr lang="en-US" smtClean="0"/>
              <a:t>2</a:t>
            </a:fld>
            <a:endParaRPr lang="en-US"/>
          </a:p>
        </p:txBody>
      </p:sp>
    </p:spTree>
    <p:extLst>
      <p:ext uri="{BB962C8B-B14F-4D97-AF65-F5344CB8AC3E}">
        <p14:creationId xmlns:p14="http://schemas.microsoft.com/office/powerpoint/2010/main" val="181778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you can all think of someone or maybe multiple people who are a reflection of these statements   Someone that makes you feel better about yourself when you are with them.   Will anyone share if they have someone like this in their life?</a:t>
            </a:r>
          </a:p>
          <a:p>
            <a:endParaRPr lang="en-US" dirty="0"/>
          </a:p>
          <a:p>
            <a:r>
              <a:rPr lang="en-US" dirty="0"/>
              <a:t> Imagine in the work place if all your administrators were this way.</a:t>
            </a:r>
          </a:p>
          <a:p>
            <a:endParaRPr lang="en-US" dirty="0"/>
          </a:p>
          <a:p>
            <a:r>
              <a:rPr lang="en-US" dirty="0"/>
              <a:t>Employees would be drawn to them to follow their example</a:t>
            </a:r>
          </a:p>
        </p:txBody>
      </p:sp>
      <p:sp>
        <p:nvSpPr>
          <p:cNvPr id="4" name="Slide Number Placeholder 3"/>
          <p:cNvSpPr>
            <a:spLocks noGrp="1"/>
          </p:cNvSpPr>
          <p:nvPr>
            <p:ph type="sldNum" sz="quarter" idx="10"/>
          </p:nvPr>
        </p:nvSpPr>
        <p:spPr/>
        <p:txBody>
          <a:bodyPr/>
          <a:lstStyle/>
          <a:p>
            <a:fld id="{582F29C1-C513-470C-BDE5-0E30E7E259CD}" type="slidenum">
              <a:rPr lang="en-US" smtClean="0"/>
              <a:t>3</a:t>
            </a:fld>
            <a:endParaRPr lang="en-US"/>
          </a:p>
        </p:txBody>
      </p:sp>
    </p:spTree>
    <p:extLst>
      <p:ext uri="{BB962C8B-B14F-4D97-AF65-F5344CB8AC3E}">
        <p14:creationId xmlns:p14="http://schemas.microsoft.com/office/powerpoint/2010/main" val="152508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ethical standards for HR departments?  The national society for HR professionals has a code of ethics and behaviors and these are some of them, modified slightly</a:t>
            </a:r>
          </a:p>
          <a:p>
            <a:endParaRPr lang="en-US" dirty="0"/>
          </a:p>
          <a:p>
            <a:r>
              <a:rPr lang="en-US" dirty="0"/>
              <a:t>*1 what is said in an HR office, stays in HR.  HR should not be where gossip begins</a:t>
            </a:r>
          </a:p>
          <a:p>
            <a:r>
              <a:rPr lang="en-US" dirty="0"/>
              <a:t>*2 HR needs to be involved when administration is making policies or setting up programs that effect employees – we are the ones who are going to be administrating those programs for leadership</a:t>
            </a:r>
          </a:p>
          <a:p>
            <a:r>
              <a:rPr lang="en-US" dirty="0"/>
              <a:t>*3 what happens when the 2 are in conflict.  To coin most of the attorneys I work with, IT DEPENDS.  But I will say that if the law conflicts with our biblical teachings, we will follow the bible</a:t>
            </a:r>
          </a:p>
          <a:p>
            <a:r>
              <a:rPr lang="en-US" dirty="0"/>
              <a:t>*4 how responsive is your HR department? can you get issued resolved promptly? Is the job received with a willing spirit?</a:t>
            </a:r>
          </a:p>
          <a:p>
            <a:r>
              <a:rPr lang="en-US" dirty="0"/>
              <a:t>*5 stay within the job description provided for your employees and don’t forget to say thank you</a:t>
            </a:r>
          </a:p>
          <a:p>
            <a:r>
              <a:rPr lang="en-US" dirty="0"/>
              <a:t>*6 we need HR professionals in the church.  To mentor and to teach new HR people or new departments is an important </a:t>
            </a:r>
            <a:r>
              <a:rPr lang="en-US" dirty="0" err="1"/>
              <a:t>facit</a:t>
            </a:r>
            <a:r>
              <a:rPr lang="en-US" dirty="0"/>
              <a:t> of my job and you should encourage your HR </a:t>
            </a:r>
            <a:r>
              <a:rPr lang="en-US" dirty="0" err="1"/>
              <a:t>dept</a:t>
            </a:r>
            <a:r>
              <a:rPr lang="en-US" dirty="0"/>
              <a:t> to help others as well</a:t>
            </a:r>
          </a:p>
        </p:txBody>
      </p:sp>
      <p:sp>
        <p:nvSpPr>
          <p:cNvPr id="4" name="Slide Number Placeholder 3"/>
          <p:cNvSpPr>
            <a:spLocks noGrp="1"/>
          </p:cNvSpPr>
          <p:nvPr>
            <p:ph type="sldNum" sz="quarter" idx="10"/>
          </p:nvPr>
        </p:nvSpPr>
        <p:spPr/>
        <p:txBody>
          <a:bodyPr/>
          <a:lstStyle/>
          <a:p>
            <a:fld id="{582F29C1-C513-470C-BDE5-0E30E7E259CD}" type="slidenum">
              <a:rPr lang="en-US" smtClean="0"/>
              <a:t>4</a:t>
            </a:fld>
            <a:endParaRPr lang="en-US"/>
          </a:p>
        </p:txBody>
      </p:sp>
    </p:spTree>
    <p:extLst>
      <p:ext uri="{BB962C8B-B14F-4D97-AF65-F5344CB8AC3E}">
        <p14:creationId xmlns:p14="http://schemas.microsoft.com/office/powerpoint/2010/main" val="371112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decency – golden rule principles for us all to follow</a:t>
            </a:r>
          </a:p>
          <a:p>
            <a:endParaRPr lang="en-US" dirty="0"/>
          </a:p>
          <a:p>
            <a:r>
              <a:rPr lang="en-US" dirty="0"/>
              <a:t>The culture rests on the shoulders of those in position of authority &amp; leadership &amp; if EE’s see actions that are perceived to not be in harmony with integrity &amp; best practices, they will follow suit</a:t>
            </a:r>
          </a:p>
          <a:p>
            <a:endParaRPr lang="en-US" dirty="0"/>
          </a:p>
          <a:p>
            <a:r>
              <a:rPr lang="en-US" dirty="0"/>
              <a:t>Training is a small cost if the spirit of the employee is a good fit for your organization</a:t>
            </a:r>
          </a:p>
        </p:txBody>
      </p:sp>
      <p:sp>
        <p:nvSpPr>
          <p:cNvPr id="4" name="Slide Number Placeholder 3"/>
          <p:cNvSpPr>
            <a:spLocks noGrp="1"/>
          </p:cNvSpPr>
          <p:nvPr>
            <p:ph type="sldNum" sz="quarter" idx="10"/>
          </p:nvPr>
        </p:nvSpPr>
        <p:spPr/>
        <p:txBody>
          <a:bodyPr/>
          <a:lstStyle/>
          <a:p>
            <a:fld id="{582F29C1-C513-470C-BDE5-0E30E7E259CD}" type="slidenum">
              <a:rPr lang="en-US" smtClean="0"/>
              <a:t>5</a:t>
            </a:fld>
            <a:endParaRPr lang="en-US"/>
          </a:p>
        </p:txBody>
      </p:sp>
    </p:spTree>
    <p:extLst>
      <p:ext uri="{BB962C8B-B14F-4D97-AF65-F5344CB8AC3E}">
        <p14:creationId xmlns:p14="http://schemas.microsoft.com/office/powerpoint/2010/main" val="127287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 </a:t>
            </a:r>
            <a:r>
              <a:rPr lang="en-US" dirty="0" err="1"/>
              <a:t>hr</a:t>
            </a:r>
            <a:r>
              <a:rPr lang="en-US" dirty="0"/>
              <a:t> </a:t>
            </a:r>
            <a:r>
              <a:rPr lang="en-US" dirty="0" err="1"/>
              <a:t>dpt</a:t>
            </a:r>
            <a:r>
              <a:rPr lang="en-US" dirty="0"/>
              <a:t> that acts with integrity, works in an ethical manner and promotes servant leadership, then these are the types of employees that should also be hired.  People tend to gravitate towards others with common interests and values.</a:t>
            </a:r>
          </a:p>
        </p:txBody>
      </p:sp>
      <p:sp>
        <p:nvSpPr>
          <p:cNvPr id="4" name="Slide Number Placeholder 3"/>
          <p:cNvSpPr>
            <a:spLocks noGrp="1"/>
          </p:cNvSpPr>
          <p:nvPr>
            <p:ph type="sldNum" sz="quarter" idx="10"/>
          </p:nvPr>
        </p:nvSpPr>
        <p:spPr/>
        <p:txBody>
          <a:bodyPr/>
          <a:lstStyle/>
          <a:p>
            <a:fld id="{582F29C1-C513-470C-BDE5-0E30E7E259CD}" type="slidenum">
              <a:rPr lang="en-US" smtClean="0"/>
              <a:t>7</a:t>
            </a:fld>
            <a:endParaRPr lang="en-US"/>
          </a:p>
        </p:txBody>
      </p:sp>
    </p:spTree>
    <p:extLst>
      <p:ext uri="{BB962C8B-B14F-4D97-AF65-F5344CB8AC3E}">
        <p14:creationId xmlns:p14="http://schemas.microsoft.com/office/powerpoint/2010/main" val="101435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burden for providing excellent orientations.  But HR only does part of the orientation.  The biggest part of the onboarding process should be done by  the new employee’s officer, department head, executive.  This orientation is to fully explain the standards of how our church operates, the standards that are expected &amp; how they are to fit in to their new environment.  You should set expectations of the importance of role modeling to those who work for and with them.</a:t>
            </a:r>
          </a:p>
        </p:txBody>
      </p:sp>
      <p:sp>
        <p:nvSpPr>
          <p:cNvPr id="4" name="Slide Number Placeholder 3"/>
          <p:cNvSpPr>
            <a:spLocks noGrp="1"/>
          </p:cNvSpPr>
          <p:nvPr>
            <p:ph type="sldNum" sz="quarter" idx="10"/>
          </p:nvPr>
        </p:nvSpPr>
        <p:spPr/>
        <p:txBody>
          <a:bodyPr/>
          <a:lstStyle/>
          <a:p>
            <a:fld id="{582F29C1-C513-470C-BDE5-0E30E7E259CD}" type="slidenum">
              <a:rPr lang="en-US" smtClean="0"/>
              <a:t>8</a:t>
            </a:fld>
            <a:endParaRPr lang="en-US"/>
          </a:p>
        </p:txBody>
      </p:sp>
    </p:spTree>
    <p:extLst>
      <p:ext uri="{BB962C8B-B14F-4D97-AF65-F5344CB8AC3E}">
        <p14:creationId xmlns:p14="http://schemas.microsoft.com/office/powerpoint/2010/main" val="53004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leaders are elected or appointed Ellen White advises us to look for people of strong purpose, not easily swayed and not in it for themselves</a:t>
            </a:r>
          </a:p>
        </p:txBody>
      </p:sp>
      <p:sp>
        <p:nvSpPr>
          <p:cNvPr id="4" name="Slide Number Placeholder 3"/>
          <p:cNvSpPr>
            <a:spLocks noGrp="1"/>
          </p:cNvSpPr>
          <p:nvPr>
            <p:ph type="sldNum" sz="quarter" idx="10"/>
          </p:nvPr>
        </p:nvSpPr>
        <p:spPr/>
        <p:txBody>
          <a:bodyPr/>
          <a:lstStyle/>
          <a:p>
            <a:fld id="{582F29C1-C513-470C-BDE5-0E30E7E259CD}" type="slidenum">
              <a:rPr lang="en-US" smtClean="0"/>
              <a:t>9</a:t>
            </a:fld>
            <a:endParaRPr lang="en-US"/>
          </a:p>
        </p:txBody>
      </p:sp>
    </p:spTree>
    <p:extLst>
      <p:ext uri="{BB962C8B-B14F-4D97-AF65-F5344CB8AC3E}">
        <p14:creationId xmlns:p14="http://schemas.microsoft.com/office/powerpoint/2010/main" val="362016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in the middle – in this case, woman in the middle</a:t>
            </a:r>
          </a:p>
        </p:txBody>
      </p:sp>
      <p:sp>
        <p:nvSpPr>
          <p:cNvPr id="4" name="Slide Number Placeholder 3"/>
          <p:cNvSpPr>
            <a:spLocks noGrp="1"/>
          </p:cNvSpPr>
          <p:nvPr>
            <p:ph type="sldNum" sz="quarter" idx="10"/>
          </p:nvPr>
        </p:nvSpPr>
        <p:spPr/>
        <p:txBody>
          <a:bodyPr/>
          <a:lstStyle/>
          <a:p>
            <a:fld id="{582F29C1-C513-470C-BDE5-0E30E7E259CD}" type="slidenum">
              <a:rPr lang="en-US" smtClean="0"/>
              <a:t>10</a:t>
            </a:fld>
            <a:endParaRPr lang="en-US"/>
          </a:p>
        </p:txBody>
      </p:sp>
    </p:spTree>
    <p:extLst>
      <p:ext uri="{BB962C8B-B14F-4D97-AF65-F5344CB8AC3E}">
        <p14:creationId xmlns:p14="http://schemas.microsoft.com/office/powerpoint/2010/main" val="325550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D0A8-3420-4C39-A81E-2D72FA43D5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7E803A-CA11-4DB1-B749-E2804366F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6DEA8-A69A-40F3-A0D6-A91B7D2E4763}"/>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5" name="Footer Placeholder 4">
            <a:extLst>
              <a:ext uri="{FF2B5EF4-FFF2-40B4-BE49-F238E27FC236}">
                <a16:creationId xmlns:a16="http://schemas.microsoft.com/office/drawing/2014/main" id="{262E6432-35FB-494D-8A8F-32024335D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BE048-47C6-434B-A088-A95A2997A3BE}"/>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105983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0445-185D-4783-8D5D-513B81EEA9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47454D-18AD-42B4-9AA9-222355FCC7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F58D6-1E3F-4CB2-A0E3-8F0FB3D1867B}"/>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5" name="Footer Placeholder 4">
            <a:extLst>
              <a:ext uri="{FF2B5EF4-FFF2-40B4-BE49-F238E27FC236}">
                <a16:creationId xmlns:a16="http://schemas.microsoft.com/office/drawing/2014/main" id="{0798B50B-B4CB-47A7-9E03-A80BD1F80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D8BEB-2FA7-4CCB-95C9-C017866F3A67}"/>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341926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58DEB-643C-43A4-B58D-7D6EAF8B2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44EA2-7B13-438A-82B1-A11C18E99D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69B6A-868C-45D8-8BE8-3ABCF8209228}"/>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5" name="Footer Placeholder 4">
            <a:extLst>
              <a:ext uri="{FF2B5EF4-FFF2-40B4-BE49-F238E27FC236}">
                <a16:creationId xmlns:a16="http://schemas.microsoft.com/office/drawing/2014/main" id="{DFD181FB-B487-4D3A-98FB-9BD9676E3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E187C-EC96-4389-B262-319531DC630A}"/>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162751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E1C2-7FD7-4395-A308-5160BD6A4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87A17-98C3-4AE2-B39F-D9A9E3583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80434-F988-40B8-B6DF-28A481B9BDD2}"/>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5" name="Footer Placeholder 4">
            <a:extLst>
              <a:ext uri="{FF2B5EF4-FFF2-40B4-BE49-F238E27FC236}">
                <a16:creationId xmlns:a16="http://schemas.microsoft.com/office/drawing/2014/main" id="{CECB9B72-7CF7-499F-948C-EED85C133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B1925-4418-4E03-B374-678D2C62499B}"/>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20451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7DD1-60B4-4BF9-8F7A-B37AC6309A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AF5A7A-D7CF-4206-8D4B-79B0A2D22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ED393-D76F-449B-9967-D51ADB2FED09}"/>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5" name="Footer Placeholder 4">
            <a:extLst>
              <a:ext uri="{FF2B5EF4-FFF2-40B4-BE49-F238E27FC236}">
                <a16:creationId xmlns:a16="http://schemas.microsoft.com/office/drawing/2014/main" id="{842055A7-5D95-400E-BC23-84119C120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16B03-E809-4064-AF41-D9E4E28DE64D}"/>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274103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FE10-BFA9-4EBA-9C6F-DC5C46DEF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FE814-BEC7-447F-9738-8673CA0304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1EFBCD-E006-4BCE-BDF1-0ED568B6A8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96430-147E-4B9F-ACEC-1CB375534714}"/>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6" name="Footer Placeholder 5">
            <a:extLst>
              <a:ext uri="{FF2B5EF4-FFF2-40B4-BE49-F238E27FC236}">
                <a16:creationId xmlns:a16="http://schemas.microsoft.com/office/drawing/2014/main" id="{6859409D-8D28-4851-89CC-841957995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74852-92E1-4FA6-B88F-9A649EDE1D28}"/>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310621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5E0D-6D94-4724-9584-62AE985A0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3A0C94-3A77-4FB0-8FDA-CF9B64490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33391E-2B68-416D-A635-8FAA8ADA29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A455A-927E-404B-8132-7B8BF77ED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FAC1E-4DDF-4230-BD4D-DD982BC733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BC0825-5362-4922-BE55-19B9E7D1E816}"/>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8" name="Footer Placeholder 7">
            <a:extLst>
              <a:ext uri="{FF2B5EF4-FFF2-40B4-BE49-F238E27FC236}">
                <a16:creationId xmlns:a16="http://schemas.microsoft.com/office/drawing/2014/main" id="{482AFD9F-F2C8-4007-8543-B29981AB01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5AED37-D46B-481D-8E89-131410B1A346}"/>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14797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C5FEF-F8C2-4149-9DD9-2D4CB05C3B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AECE6-ABD4-4C88-9AEE-1A189745E7C2}"/>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4" name="Footer Placeholder 3">
            <a:extLst>
              <a:ext uri="{FF2B5EF4-FFF2-40B4-BE49-F238E27FC236}">
                <a16:creationId xmlns:a16="http://schemas.microsoft.com/office/drawing/2014/main" id="{F8703042-3553-49D2-8461-54C1066486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83E540-DBD3-4F43-9550-F4521AC3D7F8}"/>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3765332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9D1AF-83B2-42F8-ADFB-E688BEC3E958}"/>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3" name="Footer Placeholder 2">
            <a:extLst>
              <a:ext uri="{FF2B5EF4-FFF2-40B4-BE49-F238E27FC236}">
                <a16:creationId xmlns:a16="http://schemas.microsoft.com/office/drawing/2014/main" id="{BE509E8A-F189-4B7A-8A18-3F620BCDEB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D68AA7-DA1A-4DBB-956A-4198685D9A6D}"/>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3691572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B2AC-FDBC-4847-A90D-1D04DAAFE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8277DD-E0A4-42B6-9951-B47CF97BF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041E2D-253D-41E5-9179-87B4BDA12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D98C9-72F3-46F9-BA4F-14626318C8CD}"/>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6" name="Footer Placeholder 5">
            <a:extLst>
              <a:ext uri="{FF2B5EF4-FFF2-40B4-BE49-F238E27FC236}">
                <a16:creationId xmlns:a16="http://schemas.microsoft.com/office/drawing/2014/main" id="{7006FD7A-4E54-4DCB-90CF-A05ED4B12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209D1-4294-4D47-BBA9-B69BDC3207D4}"/>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36053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A4E9-3557-42DA-BD43-7378CEE97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665F48-FDBD-4533-8BFF-7DA572642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73E6FE-FEC9-4EFB-AFBD-33295883A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8C1BE-998A-4207-8D40-3A9530DA452A}"/>
              </a:ext>
            </a:extLst>
          </p:cNvPr>
          <p:cNvSpPr>
            <a:spLocks noGrp="1"/>
          </p:cNvSpPr>
          <p:nvPr>
            <p:ph type="dt" sz="half" idx="10"/>
          </p:nvPr>
        </p:nvSpPr>
        <p:spPr/>
        <p:txBody>
          <a:bodyPr/>
          <a:lstStyle/>
          <a:p>
            <a:fld id="{52F64C20-64B8-4990-9F31-3CC3DB736504}" type="datetimeFigureOut">
              <a:rPr lang="en-US" smtClean="0"/>
              <a:t>1/12/2022</a:t>
            </a:fld>
            <a:endParaRPr lang="en-US"/>
          </a:p>
        </p:txBody>
      </p:sp>
      <p:sp>
        <p:nvSpPr>
          <p:cNvPr id="6" name="Footer Placeholder 5">
            <a:extLst>
              <a:ext uri="{FF2B5EF4-FFF2-40B4-BE49-F238E27FC236}">
                <a16:creationId xmlns:a16="http://schemas.microsoft.com/office/drawing/2014/main" id="{4428EA6E-EB56-4A62-AD82-DD6DFFA5B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6AB92-6E1D-45CE-9348-D35DB3A9447B}"/>
              </a:ext>
            </a:extLst>
          </p:cNvPr>
          <p:cNvSpPr>
            <a:spLocks noGrp="1"/>
          </p:cNvSpPr>
          <p:nvPr>
            <p:ph type="sldNum" sz="quarter" idx="12"/>
          </p:nvPr>
        </p:nvSpPr>
        <p:spPr/>
        <p:txBody>
          <a:bodyPr/>
          <a:lstStyle/>
          <a:p>
            <a:fld id="{377A4036-CFD0-426A-919D-77ED2F1D6319}" type="slidenum">
              <a:rPr lang="en-US" smtClean="0"/>
              <a:t>‹#›</a:t>
            </a:fld>
            <a:endParaRPr lang="en-US"/>
          </a:p>
        </p:txBody>
      </p:sp>
    </p:spTree>
    <p:extLst>
      <p:ext uri="{BB962C8B-B14F-4D97-AF65-F5344CB8AC3E}">
        <p14:creationId xmlns:p14="http://schemas.microsoft.com/office/powerpoint/2010/main" val="428727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0333B-6468-49B2-8BBF-27BC7844D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63AF26-2339-41A4-8AE3-73EFB3C03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943E5-8D7C-4CFC-8C1F-49C6F615F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64C20-64B8-4990-9F31-3CC3DB736504}" type="datetimeFigureOut">
              <a:rPr lang="en-US" smtClean="0"/>
              <a:t>1/12/2022</a:t>
            </a:fld>
            <a:endParaRPr lang="en-US"/>
          </a:p>
        </p:txBody>
      </p:sp>
      <p:sp>
        <p:nvSpPr>
          <p:cNvPr id="5" name="Footer Placeholder 4">
            <a:extLst>
              <a:ext uri="{FF2B5EF4-FFF2-40B4-BE49-F238E27FC236}">
                <a16:creationId xmlns:a16="http://schemas.microsoft.com/office/drawing/2014/main" id="{6EA632F5-3748-483A-8F09-E04135828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B6FD5-1BBF-4FB2-8C55-A23B84F2A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A4036-CFD0-426A-919D-77ED2F1D6319}" type="slidenum">
              <a:rPr lang="en-US" smtClean="0"/>
              <a:t>‹#›</a:t>
            </a:fld>
            <a:endParaRPr lang="en-US"/>
          </a:p>
        </p:txBody>
      </p:sp>
    </p:spTree>
    <p:extLst>
      <p:ext uri="{BB962C8B-B14F-4D97-AF65-F5344CB8AC3E}">
        <p14:creationId xmlns:p14="http://schemas.microsoft.com/office/powerpoint/2010/main" val="111211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m.egwwritings.org/en/book/119.102#102"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6588C-ED29-4E04-9463-781F6D33217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2" name="Title 1">
            <a:extLst>
              <a:ext uri="{FF2B5EF4-FFF2-40B4-BE49-F238E27FC236}">
                <a16:creationId xmlns:a16="http://schemas.microsoft.com/office/drawing/2014/main" id="{49627E8F-6A21-4CBB-8220-FBFFDF382F22}"/>
              </a:ext>
            </a:extLst>
          </p:cNvPr>
          <p:cNvSpPr>
            <a:spLocks noGrp="1"/>
          </p:cNvSpPr>
          <p:nvPr>
            <p:ph type="ctrTitle"/>
          </p:nvPr>
        </p:nvSpPr>
        <p:spPr>
          <a:xfrm>
            <a:off x="2023872" y="262129"/>
            <a:ext cx="9308592" cy="2048256"/>
          </a:xfrm>
        </p:spPr>
        <p:txBody>
          <a:bodyPr>
            <a:normAutofit/>
          </a:bodyPr>
          <a:lstStyle/>
          <a:p>
            <a:r>
              <a:rPr lang="en-US" dirty="0"/>
              <a:t>Human Resources and the Impact of Ethical Behavior </a:t>
            </a:r>
          </a:p>
        </p:txBody>
      </p:sp>
      <p:sp>
        <p:nvSpPr>
          <p:cNvPr id="4" name="Subtitle 3">
            <a:extLst>
              <a:ext uri="{FF2B5EF4-FFF2-40B4-BE49-F238E27FC236}">
                <a16:creationId xmlns:a16="http://schemas.microsoft.com/office/drawing/2014/main" id="{BCE527E9-CF96-41B6-946A-A9AE2BC2410C}"/>
              </a:ext>
            </a:extLst>
          </p:cNvPr>
          <p:cNvSpPr>
            <a:spLocks noGrp="1"/>
          </p:cNvSpPr>
          <p:nvPr>
            <p:ph type="subTitle" idx="1"/>
          </p:nvPr>
        </p:nvSpPr>
        <p:spPr>
          <a:xfrm>
            <a:off x="3499104" y="3602038"/>
            <a:ext cx="7168896" cy="1655762"/>
          </a:xfrm>
        </p:spPr>
        <p:txBody>
          <a:bodyPr/>
          <a:lstStyle/>
          <a:p>
            <a:r>
              <a:rPr lang="en-US" dirty="0"/>
              <a:t>Lori Yingling, SPHR, SHRM-SCP</a:t>
            </a:r>
          </a:p>
          <a:p>
            <a:r>
              <a:rPr lang="en-US" dirty="0"/>
              <a:t>Director, Human Resources</a:t>
            </a:r>
          </a:p>
          <a:p>
            <a:r>
              <a:rPr lang="en-US" dirty="0"/>
              <a:t>General Conference of SDA</a:t>
            </a:r>
          </a:p>
        </p:txBody>
      </p:sp>
    </p:spTree>
    <p:extLst>
      <p:ext uri="{BB962C8B-B14F-4D97-AF65-F5344CB8AC3E}">
        <p14:creationId xmlns:p14="http://schemas.microsoft.com/office/powerpoint/2010/main" val="164244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6588C-ED29-4E04-9463-781F6D33217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11111"/>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99B39791-A2AF-4CF1-A5D6-5AF99DA4C5C8}"/>
              </a:ext>
            </a:extLst>
          </p:cNvPr>
          <p:cNvSpPr>
            <a:spLocks noGrp="1"/>
          </p:cNvSpPr>
          <p:nvPr>
            <p:ph type="title"/>
          </p:nvPr>
        </p:nvSpPr>
        <p:spPr>
          <a:xfrm>
            <a:off x="839788" y="457200"/>
            <a:ext cx="3932237" cy="411151"/>
          </a:xfrm>
        </p:spPr>
        <p:txBody>
          <a:bodyPr>
            <a:normAutofit fontScale="90000"/>
          </a:bodyPr>
          <a:lstStyle/>
          <a:p>
            <a:endParaRPr lang="en-US" dirty="0"/>
          </a:p>
        </p:txBody>
      </p:sp>
      <p:sp>
        <p:nvSpPr>
          <p:cNvPr id="4" name="Picture Placeholder 3">
            <a:extLst>
              <a:ext uri="{FF2B5EF4-FFF2-40B4-BE49-F238E27FC236}">
                <a16:creationId xmlns:a16="http://schemas.microsoft.com/office/drawing/2014/main" id="{CD11025D-5066-4E90-8375-BDB772477A22}"/>
              </a:ext>
            </a:extLst>
          </p:cNvPr>
          <p:cNvSpPr>
            <a:spLocks noGrp="1"/>
          </p:cNvSpPr>
          <p:nvPr>
            <p:ph type="pic" idx="1"/>
          </p:nvPr>
        </p:nvSpPr>
        <p:spPr>
          <a:xfrm>
            <a:off x="6571234" y="809808"/>
            <a:ext cx="6172200" cy="4873625"/>
          </a:xfrm>
        </p:spPr>
      </p:sp>
      <p:sp>
        <p:nvSpPr>
          <p:cNvPr id="5" name="Text Placeholder 4">
            <a:extLst>
              <a:ext uri="{FF2B5EF4-FFF2-40B4-BE49-F238E27FC236}">
                <a16:creationId xmlns:a16="http://schemas.microsoft.com/office/drawing/2014/main" id="{A49FCF58-19D6-4798-97AB-4FC4F4259D2C}"/>
              </a:ext>
            </a:extLst>
          </p:cNvPr>
          <p:cNvSpPr>
            <a:spLocks noGrp="1"/>
          </p:cNvSpPr>
          <p:nvPr>
            <p:ph type="body" sz="half" idx="2"/>
          </p:nvPr>
        </p:nvSpPr>
        <p:spPr>
          <a:xfrm>
            <a:off x="839788" y="1236742"/>
            <a:ext cx="3932237" cy="4632246"/>
          </a:xfrm>
        </p:spPr>
        <p:txBody>
          <a:bodyPr>
            <a:noAutofit/>
          </a:bodyPr>
          <a:lstStyle/>
          <a:p>
            <a:r>
              <a:rPr lang="en-US" sz="2400" dirty="0"/>
              <a:t>HR professionals are ethically responsible for promoting and fostering fairness and justice for all employees and the organization.</a:t>
            </a:r>
          </a:p>
          <a:p>
            <a:r>
              <a:rPr lang="en-US" sz="2400" dirty="0"/>
              <a:t>To create &amp; sustain an environment that encourages all individuals and the organization to reach their fullest potential in a positive and productive manner.</a:t>
            </a:r>
          </a:p>
        </p:txBody>
      </p:sp>
    </p:spTree>
    <p:extLst>
      <p:ext uri="{BB962C8B-B14F-4D97-AF65-F5344CB8AC3E}">
        <p14:creationId xmlns:p14="http://schemas.microsoft.com/office/powerpoint/2010/main" val="10875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E09B6F3C-962A-4BFC-8574-82F4CDC307B7}"/>
              </a:ext>
            </a:extLst>
          </p:cNvPr>
          <p:cNvSpPr>
            <a:spLocks noGrp="1"/>
          </p:cNvSpPr>
          <p:nvPr>
            <p:ph type="title"/>
          </p:nvPr>
        </p:nvSpPr>
        <p:spPr/>
        <p:txBody>
          <a:bodyPr/>
          <a:lstStyle/>
          <a:p>
            <a:r>
              <a:rPr lang="en-US" dirty="0"/>
              <a:t>Outcomes </a:t>
            </a:r>
          </a:p>
        </p:txBody>
      </p:sp>
      <p:sp>
        <p:nvSpPr>
          <p:cNvPr id="3" name="Content Placeholder 2">
            <a:extLst>
              <a:ext uri="{FF2B5EF4-FFF2-40B4-BE49-F238E27FC236}">
                <a16:creationId xmlns:a16="http://schemas.microsoft.com/office/drawing/2014/main" id="{6B78AA19-A03E-4A49-A0CC-5BC8E4ADB03F}"/>
              </a:ext>
            </a:extLst>
          </p:cNvPr>
          <p:cNvSpPr>
            <a:spLocks noGrp="1"/>
          </p:cNvSpPr>
          <p:nvPr>
            <p:ph idx="1"/>
          </p:nvPr>
        </p:nvSpPr>
        <p:spPr/>
        <p:txBody>
          <a:bodyPr/>
          <a:lstStyle/>
          <a:p>
            <a:r>
              <a:rPr lang="en-US" dirty="0"/>
              <a:t>If the organization follows the golden rule</a:t>
            </a:r>
          </a:p>
          <a:p>
            <a:r>
              <a:rPr lang="en-US" dirty="0"/>
              <a:t>If the organization hires responsibly </a:t>
            </a:r>
          </a:p>
          <a:p>
            <a:r>
              <a:rPr lang="en-US" dirty="0"/>
              <a:t>If leadership sets the cultural tone by example</a:t>
            </a:r>
          </a:p>
          <a:p>
            <a:endParaRPr lang="en-US" dirty="0"/>
          </a:p>
          <a:p>
            <a:r>
              <a:rPr lang="en-US" dirty="0"/>
              <a:t>Then the organization will be a success because the employees are in tune with the organization's objectives and are willing to trust and follow its leadership</a:t>
            </a:r>
          </a:p>
          <a:p>
            <a:endParaRPr lang="en-US" dirty="0"/>
          </a:p>
        </p:txBody>
      </p:sp>
    </p:spTree>
    <p:extLst>
      <p:ext uri="{BB962C8B-B14F-4D97-AF65-F5344CB8AC3E}">
        <p14:creationId xmlns:p14="http://schemas.microsoft.com/office/powerpoint/2010/main" val="334201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28A0092B-C50C-407E-A947-70E740481C1C}">
                <a14:useLocalDpi xmlns:a14="http://schemas.microsoft.com/office/drawing/2010/main" val="0"/>
              </a:ext>
            </a:extLst>
          </a:blip>
          <a:srcRect l="46037" t="19143" r="4259" b="24940"/>
          <a:stretch/>
        </p:blipFill>
        <p:spPr>
          <a:xfrm>
            <a:off x="-1" y="0"/>
            <a:ext cx="13851107" cy="7550658"/>
          </a:xfrm>
          <a:prstGeom prst="rect">
            <a:avLst/>
          </a:prstGeom>
        </p:spPr>
      </p:pic>
      <p:pic>
        <p:nvPicPr>
          <p:cNvPr id="1026" name="Picture 2" descr="https://decide.usc.edu/sites/default/files/crossroads_ethics_integrity_respect_honesty_picture.png">
            <a:extLst>
              <a:ext uri="{FF2B5EF4-FFF2-40B4-BE49-F238E27FC236}">
                <a16:creationId xmlns:a16="http://schemas.microsoft.com/office/drawing/2014/main" id="{B861994D-C4F6-446D-83A7-26C2722E9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4" y="1905000"/>
            <a:ext cx="5302377" cy="335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4">
            <a:extLst>
              <a:ext uri="{28A0092B-C50C-407E-A947-70E740481C1C}">
                <a14:useLocalDpi xmlns:a14="http://schemas.microsoft.com/office/drawing/2010/main" val="0"/>
              </a:ext>
            </a:extLst>
          </a:blip>
          <a:srcRect r="27611"/>
          <a:stretch/>
        </p:blipFill>
        <p:spPr>
          <a:xfrm>
            <a:off x="838200" y="-3810"/>
            <a:ext cx="9928860" cy="6858001"/>
          </a:xfrm>
          <a:prstGeom prst="rect">
            <a:avLst/>
          </a:prstGeom>
        </p:spPr>
      </p:pic>
      <p:pic>
        <p:nvPicPr>
          <p:cNvPr id="21" name="Picture 13">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60F1808-6027-41E0-BF2D-BC42B41EC30F}"/>
              </a:ext>
            </a:extLst>
          </p:cNvPr>
          <p:cNvSpPr txBox="1"/>
          <p:nvPr/>
        </p:nvSpPr>
        <p:spPr>
          <a:xfrm>
            <a:off x="6300132" y="1963024"/>
            <a:ext cx="3408882" cy="1015663"/>
          </a:xfrm>
          <a:prstGeom prst="rect">
            <a:avLst/>
          </a:prstGeom>
          <a:noFill/>
        </p:spPr>
        <p:txBody>
          <a:bodyPr wrap="none" rtlCol="0">
            <a:spAutoFit/>
          </a:bodyPr>
          <a:lstStyle/>
          <a:p>
            <a:r>
              <a:rPr lang="en-US" sz="6000" dirty="0"/>
              <a:t>Thank you</a:t>
            </a:r>
          </a:p>
        </p:txBody>
      </p:sp>
    </p:spTree>
    <p:extLst>
      <p:ext uri="{BB962C8B-B14F-4D97-AF65-F5344CB8AC3E}">
        <p14:creationId xmlns:p14="http://schemas.microsoft.com/office/powerpoint/2010/main" val="316946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2">
            <a:extLs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2641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D65AF-0D94-424E-9173-252123A36005}"/>
              </a:ext>
            </a:extLst>
          </p:cNvPr>
          <p:cNvPicPr>
            <a:picLocks noChangeAspect="1"/>
          </p:cNvPicPr>
          <p:nvPr/>
        </p:nvPicPr>
        <p:blipFill rotWithShape="1">
          <a:blip r:embed="rId2">
            <a:alphaModFix amt="72000"/>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11357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D65AF-0D94-424E-9173-252123A36005}"/>
              </a:ext>
            </a:extLst>
          </p:cNvPr>
          <p:cNvPicPr>
            <a:picLocks noChangeAspect="1"/>
          </p:cNvPicPr>
          <p:nvPr/>
        </p:nvPicPr>
        <p:blipFill rotWithShape="1">
          <a:blip r:embed="rId2">
            <a:alphaModFix amt="72000"/>
            <a:extLst>
              <a:ext uri="{28A0092B-C50C-407E-A947-70E740481C1C}">
                <a14:useLocalDpi xmlns:a14="http://schemas.microsoft.com/office/drawing/2010/main" val="0"/>
              </a:ext>
            </a:extLst>
          </a:blip>
          <a:srcRect r="11111"/>
          <a:stretch/>
        </p:blipFill>
        <p:spPr>
          <a:xfrm flipH="1">
            <a:off x="0" y="0"/>
            <a:ext cx="12192000" cy="6858000"/>
          </a:xfrm>
          <a:prstGeom prst="rect">
            <a:avLst/>
          </a:prstGeom>
        </p:spPr>
      </p:pic>
    </p:spTree>
    <p:extLst>
      <p:ext uri="{BB962C8B-B14F-4D97-AF65-F5344CB8AC3E}">
        <p14:creationId xmlns:p14="http://schemas.microsoft.com/office/powerpoint/2010/main" val="115163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361BD-0D49-456A-A812-567A0BF6621B}"/>
              </a:ext>
            </a:extLst>
          </p:cNvPr>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0" y="0"/>
            <a:ext cx="12192000" cy="6858000"/>
          </a:xfrm>
          <a:prstGeom prst="rect">
            <a:avLst/>
          </a:prstGeom>
        </p:spPr>
      </p:pic>
    </p:spTree>
    <p:extLst>
      <p:ext uri="{BB962C8B-B14F-4D97-AF65-F5344CB8AC3E}">
        <p14:creationId xmlns:p14="http://schemas.microsoft.com/office/powerpoint/2010/main" val="207264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361BD-0D49-456A-A812-567A0BF6621B}"/>
              </a:ext>
            </a:extLst>
          </p:cNvPr>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flipH="1">
            <a:off x="0" y="0"/>
            <a:ext cx="12192000" cy="6858000"/>
          </a:xfrm>
          <a:prstGeom prst="rect">
            <a:avLst/>
          </a:prstGeom>
        </p:spPr>
      </p:pic>
    </p:spTree>
    <p:extLst>
      <p:ext uri="{BB962C8B-B14F-4D97-AF65-F5344CB8AC3E}">
        <p14:creationId xmlns:p14="http://schemas.microsoft.com/office/powerpoint/2010/main" val="2886014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2">
            <a:extLst>
              <a:ext uri="{28A0092B-C50C-407E-A947-70E740481C1C}">
                <a14:useLocalDpi xmlns:a14="http://schemas.microsoft.com/office/drawing/2010/main" val="0"/>
              </a:ext>
            </a:extLst>
          </a:blip>
          <a:srcRect l="48226" t="33817" r="2070" b="10266"/>
          <a:stretch/>
        </p:blipFill>
        <p:spPr>
          <a:xfrm>
            <a:off x="-25132"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a:xfrm>
            <a:off x="838200" y="365126"/>
            <a:ext cx="10515600" cy="851882"/>
          </a:xfrm>
        </p:spPr>
        <p:txBody>
          <a:bodyPr/>
          <a:lstStyle/>
          <a:p>
            <a:r>
              <a:rPr lang="en-US" dirty="0"/>
              <a:t>5 Levels of an Ethical Culture</a:t>
            </a:r>
          </a:p>
        </p:txBody>
      </p:sp>
      <p:sp>
        <p:nvSpPr>
          <p:cNvPr id="4" name="Rectangle 3">
            <a:extLst>
              <a:ext uri="{FF2B5EF4-FFF2-40B4-BE49-F238E27FC236}">
                <a16:creationId xmlns:a16="http://schemas.microsoft.com/office/drawing/2014/main" id="{FEA4E335-F4BC-43FA-9664-E1A80FF724E4}"/>
              </a:ext>
            </a:extLst>
          </p:cNvPr>
          <p:cNvSpPr/>
          <p:nvPr/>
        </p:nvSpPr>
        <p:spPr>
          <a:xfrm>
            <a:off x="5517823" y="6378982"/>
            <a:ext cx="6096000" cy="276999"/>
          </a:xfrm>
          <a:prstGeom prst="rect">
            <a:avLst/>
          </a:prstGeom>
        </p:spPr>
        <p:txBody>
          <a:bodyPr>
            <a:spAutoFit/>
          </a:bodyPr>
          <a:lstStyle/>
          <a:p>
            <a:r>
              <a:rPr lang="en-US" sz="1200" dirty="0"/>
              <a:t>Alison Taylor, “The Five Levels of Ethical Culture” (working paper, BSR, San Francisco, 2017). </a:t>
            </a:r>
          </a:p>
        </p:txBody>
      </p:sp>
      <p:sp>
        <p:nvSpPr>
          <p:cNvPr id="10" name="Oval 9">
            <a:extLst>
              <a:ext uri="{FF2B5EF4-FFF2-40B4-BE49-F238E27FC236}">
                <a16:creationId xmlns:a16="http://schemas.microsoft.com/office/drawing/2014/main" id="{4DBA67ED-D4A7-4EFE-81C0-E1D0A66F9169}"/>
              </a:ext>
            </a:extLst>
          </p:cNvPr>
          <p:cNvSpPr/>
          <p:nvPr/>
        </p:nvSpPr>
        <p:spPr>
          <a:xfrm>
            <a:off x="2303417" y="1714669"/>
            <a:ext cx="2314257" cy="2083325"/>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Interpersonal</a:t>
            </a:r>
          </a:p>
        </p:txBody>
      </p:sp>
      <p:sp>
        <p:nvSpPr>
          <p:cNvPr id="11" name="Oval 10">
            <a:extLst>
              <a:ext uri="{FF2B5EF4-FFF2-40B4-BE49-F238E27FC236}">
                <a16:creationId xmlns:a16="http://schemas.microsoft.com/office/drawing/2014/main" id="{F556776F-6F13-46D7-973B-F8548F07E89A}"/>
              </a:ext>
            </a:extLst>
          </p:cNvPr>
          <p:cNvSpPr/>
          <p:nvPr/>
        </p:nvSpPr>
        <p:spPr>
          <a:xfrm>
            <a:off x="75452" y="1122740"/>
            <a:ext cx="2234152" cy="2083325"/>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Individual</a:t>
            </a:r>
          </a:p>
        </p:txBody>
      </p:sp>
      <p:sp>
        <p:nvSpPr>
          <p:cNvPr id="12" name="Oval 11">
            <a:extLst>
              <a:ext uri="{FF2B5EF4-FFF2-40B4-BE49-F238E27FC236}">
                <a16:creationId xmlns:a16="http://schemas.microsoft.com/office/drawing/2014/main" id="{F43E7E5A-BCF4-4455-9B88-F3A8429257C1}"/>
              </a:ext>
            </a:extLst>
          </p:cNvPr>
          <p:cNvSpPr/>
          <p:nvPr/>
        </p:nvSpPr>
        <p:spPr>
          <a:xfrm>
            <a:off x="6958735" y="2828039"/>
            <a:ext cx="2343465" cy="2151663"/>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Intergroup</a:t>
            </a:r>
          </a:p>
        </p:txBody>
      </p:sp>
      <p:sp>
        <p:nvSpPr>
          <p:cNvPr id="13" name="Oval 12">
            <a:extLst>
              <a:ext uri="{FF2B5EF4-FFF2-40B4-BE49-F238E27FC236}">
                <a16:creationId xmlns:a16="http://schemas.microsoft.com/office/drawing/2014/main" id="{87C53E56-464F-4333-976F-97CC7E04B022}"/>
              </a:ext>
            </a:extLst>
          </p:cNvPr>
          <p:cNvSpPr/>
          <p:nvPr/>
        </p:nvSpPr>
        <p:spPr>
          <a:xfrm>
            <a:off x="4650664" y="2164403"/>
            <a:ext cx="2343465" cy="2083324"/>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Group</a:t>
            </a:r>
          </a:p>
        </p:txBody>
      </p:sp>
      <p:sp>
        <p:nvSpPr>
          <p:cNvPr id="14" name="Oval 13">
            <a:extLst>
              <a:ext uri="{FF2B5EF4-FFF2-40B4-BE49-F238E27FC236}">
                <a16:creationId xmlns:a16="http://schemas.microsoft.com/office/drawing/2014/main" id="{177F6E0C-961D-4BF2-9848-66C71CAF4B3D}"/>
              </a:ext>
            </a:extLst>
          </p:cNvPr>
          <p:cNvSpPr/>
          <p:nvPr/>
        </p:nvSpPr>
        <p:spPr>
          <a:xfrm>
            <a:off x="9302200" y="3527679"/>
            <a:ext cx="2396464" cy="2151663"/>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Inter-organizational</a:t>
            </a:r>
          </a:p>
        </p:txBody>
      </p:sp>
    </p:spTree>
    <p:extLst>
      <p:ext uri="{BB962C8B-B14F-4D97-AF65-F5344CB8AC3E}">
        <p14:creationId xmlns:p14="http://schemas.microsoft.com/office/powerpoint/2010/main" val="2070932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D65AF-0D94-424E-9173-252123A36005}"/>
              </a:ext>
            </a:extLst>
          </p:cNvPr>
          <p:cNvPicPr>
            <a:picLocks noChangeAspect="1"/>
          </p:cNvPicPr>
          <p:nvPr/>
        </p:nvPicPr>
        <p:blipFill rotWithShape="1">
          <a:blip r:embed="rId5">
            <a:alphaModFix amt="72000"/>
            <a:extLst>
              <a:ext uri="{28A0092B-C50C-407E-A947-70E740481C1C}">
                <a14:useLocalDpi xmlns:a14="http://schemas.microsoft.com/office/drawing/2010/main" val="0"/>
              </a:ext>
            </a:extLst>
          </a:blip>
          <a:srcRect r="11111"/>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CFD7204-C0B9-447E-BD8A-AA5F0E74ED1D}"/>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E133E03-8FFD-4AB5-83F0-AB6F9238E82A}"/>
              </a:ext>
            </a:extLst>
          </p:cNvPr>
          <p:cNvSpPr>
            <a:spLocks noGrp="1"/>
          </p:cNvSpPr>
          <p:nvPr>
            <p:ph idx="1"/>
          </p:nvPr>
        </p:nvSpPr>
        <p:spPr>
          <a:xfrm>
            <a:off x="838200" y="1825625"/>
            <a:ext cx="6737059" cy="4351338"/>
          </a:xfrm>
        </p:spPr>
        <p:txBody>
          <a:bodyPr/>
          <a:lstStyle/>
          <a:p>
            <a:pPr marL="0" indent="0">
              <a:buNone/>
            </a:pPr>
            <a:r>
              <a:rPr lang="en-US" dirty="0"/>
              <a:t>He may be </a:t>
            </a:r>
            <a:r>
              <a:rPr lang="en-US" dirty="0" err="1"/>
              <a:t>critized</a:t>
            </a:r>
            <a:r>
              <a:rPr lang="en-US" dirty="0"/>
              <a:t>, he may be tested, but his unbending integrity will shine forth like pure gold.  He is a blessing to all connected with him for his word is trustworthy.  He is a man who will not take advantage of his neighbor.</a:t>
            </a:r>
          </a:p>
          <a:p>
            <a:pPr marL="0" indent="0">
              <a:buNone/>
            </a:pPr>
            <a:endParaRPr lang="en-US" dirty="0"/>
          </a:p>
          <a:p>
            <a:pPr marL="0" indent="0">
              <a:buNone/>
            </a:pPr>
            <a:r>
              <a:rPr lang="en-US" dirty="0"/>
              <a:t>	2MCP 438.1</a:t>
            </a:r>
          </a:p>
          <a:p>
            <a:endParaRPr lang="en-US" dirty="0"/>
          </a:p>
        </p:txBody>
      </p:sp>
    </p:spTree>
    <p:extLst>
      <p:ext uri="{BB962C8B-B14F-4D97-AF65-F5344CB8AC3E}">
        <p14:creationId xmlns:p14="http://schemas.microsoft.com/office/powerpoint/2010/main" val="112116211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p:txBody>
          <a:bodyPr/>
          <a:lstStyle/>
          <a:p>
            <a:r>
              <a:rPr lang="en-US" dirty="0"/>
              <a:t>Define Integrity in the Workplace</a:t>
            </a:r>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p:txBody>
          <a:bodyPr/>
          <a:lstStyle/>
          <a:p>
            <a:r>
              <a:rPr lang="en-US" dirty="0"/>
              <a:t>A person who has integrity lives his or her values in relationships with coworkers &amp; customers-those they come in contact with</a:t>
            </a:r>
          </a:p>
          <a:p>
            <a:pPr marL="0" indent="0">
              <a:buNone/>
            </a:pPr>
            <a:endParaRPr lang="en-US" dirty="0"/>
          </a:p>
          <a:p>
            <a:r>
              <a:rPr lang="en-US" dirty="0"/>
              <a:t>People who demonstrate integrity draw others to them because they are trustworthy and dependable</a:t>
            </a:r>
          </a:p>
        </p:txBody>
      </p:sp>
    </p:spTree>
    <p:extLst>
      <p:ext uri="{BB962C8B-B14F-4D97-AF65-F5344CB8AC3E}">
        <p14:creationId xmlns:p14="http://schemas.microsoft.com/office/powerpoint/2010/main" val="320227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p:txBody>
          <a:bodyPr/>
          <a:lstStyle/>
          <a:p>
            <a:r>
              <a:rPr lang="en-US" dirty="0"/>
              <a:t>Ethical Standards for HR Professionals </a:t>
            </a:r>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a:xfrm>
            <a:off x="838200" y="1348577"/>
            <a:ext cx="10515600" cy="4269392"/>
          </a:xfrm>
        </p:spPr>
        <p:txBody>
          <a:bodyPr>
            <a:normAutofit fontScale="92500" lnSpcReduction="10000"/>
          </a:bodyPr>
          <a:lstStyle/>
          <a:p>
            <a:r>
              <a:rPr lang="en-US" dirty="0"/>
              <a:t>Must adhere to the highest standards of ethical &amp; professional behavior in every situation</a:t>
            </a:r>
          </a:p>
          <a:p>
            <a:r>
              <a:rPr lang="en-US" dirty="0"/>
              <a:t>Measure their effectiveness in contributing or achieving organizational goals by ensuring that decisions are ethical</a:t>
            </a:r>
          </a:p>
          <a:p>
            <a:r>
              <a:rPr lang="en-US" dirty="0"/>
              <a:t>Comply with the law &amp; also biblical teachings</a:t>
            </a:r>
          </a:p>
          <a:p>
            <a:r>
              <a:rPr lang="en-US" dirty="0"/>
              <a:t>Strive to achieve the highest levels of service &amp; performance</a:t>
            </a:r>
          </a:p>
          <a:p>
            <a:r>
              <a:rPr lang="en-US" dirty="0"/>
              <a:t>Advocate for the appropriate use &amp; appreciation of human beings as employees</a:t>
            </a:r>
          </a:p>
          <a:p>
            <a:r>
              <a:rPr lang="en-US" dirty="0"/>
              <a:t>Teach &amp; mentor the development of others as ethical leaders in the organization</a:t>
            </a:r>
          </a:p>
          <a:p>
            <a:pPr marL="0" indent="0">
              <a:buNone/>
            </a:pPr>
            <a:endParaRPr lang="en-US" dirty="0"/>
          </a:p>
        </p:txBody>
      </p:sp>
    </p:spTree>
    <p:extLst>
      <p:ext uri="{BB962C8B-B14F-4D97-AF65-F5344CB8AC3E}">
        <p14:creationId xmlns:p14="http://schemas.microsoft.com/office/powerpoint/2010/main" val="35099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a:xfrm>
            <a:off x="838200" y="365126"/>
            <a:ext cx="10515600" cy="851882"/>
          </a:xfrm>
        </p:spPr>
        <p:txBody>
          <a:bodyPr/>
          <a:lstStyle/>
          <a:p>
            <a:r>
              <a:rPr lang="en-US" dirty="0"/>
              <a:t>Behaviors for HR &amp; all Leadership</a:t>
            </a:r>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a:xfrm>
            <a:off x="838200" y="1217007"/>
            <a:ext cx="10515600" cy="4959956"/>
          </a:xfrm>
        </p:spPr>
        <p:txBody>
          <a:bodyPr>
            <a:normAutofit/>
          </a:bodyPr>
          <a:lstStyle/>
          <a:p>
            <a:r>
              <a:rPr lang="en-US" dirty="0"/>
              <a:t>Respect the uniqueness and intrinsic worth of every individual</a:t>
            </a:r>
          </a:p>
          <a:p>
            <a:r>
              <a:rPr lang="en-US" dirty="0"/>
              <a:t>Treat people with dignity, respect &amp; compassion to foster a trusting work environment free of harassment &amp; intimidation</a:t>
            </a:r>
          </a:p>
          <a:p>
            <a:r>
              <a:rPr lang="en-US" dirty="0"/>
              <a:t>Ensure every employee has the opportunity to develop their skills </a:t>
            </a:r>
          </a:p>
          <a:p>
            <a:r>
              <a:rPr lang="en-US" dirty="0"/>
              <a:t>Develop, administer &amp; advocate policies that foster fair, consistent &amp; equitable treatment for all</a:t>
            </a:r>
          </a:p>
          <a:p>
            <a:r>
              <a:rPr lang="en-US" dirty="0"/>
              <a:t>Regardless of personal interests, support decisions made by the organization</a:t>
            </a:r>
          </a:p>
          <a:p>
            <a:r>
              <a:rPr lang="en-US" dirty="0"/>
              <a:t>Act in a responsible manner</a:t>
            </a:r>
          </a:p>
          <a:p>
            <a:r>
              <a:rPr lang="en-US" dirty="0"/>
              <a:t>No COI</a:t>
            </a:r>
          </a:p>
        </p:txBody>
      </p:sp>
    </p:spTree>
    <p:extLst>
      <p:ext uri="{BB962C8B-B14F-4D97-AF65-F5344CB8AC3E}">
        <p14:creationId xmlns:p14="http://schemas.microsoft.com/office/powerpoint/2010/main" val="39078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E09B6F3C-962A-4BFC-8574-82F4CDC307B7}"/>
              </a:ext>
            </a:extLst>
          </p:cNvPr>
          <p:cNvSpPr>
            <a:spLocks noGrp="1"/>
          </p:cNvSpPr>
          <p:nvPr>
            <p:ph type="title"/>
          </p:nvPr>
        </p:nvSpPr>
        <p:spPr/>
        <p:txBody>
          <a:bodyPr/>
          <a:lstStyle/>
          <a:p>
            <a:r>
              <a:rPr lang="en-US" dirty="0"/>
              <a:t>From an HR perspective</a:t>
            </a:r>
          </a:p>
        </p:txBody>
      </p:sp>
      <p:sp>
        <p:nvSpPr>
          <p:cNvPr id="3" name="Content Placeholder 2">
            <a:extLst>
              <a:ext uri="{FF2B5EF4-FFF2-40B4-BE49-F238E27FC236}">
                <a16:creationId xmlns:a16="http://schemas.microsoft.com/office/drawing/2014/main" id="{6B78AA19-A03E-4A49-A0CC-5BC8E4ADB03F}"/>
              </a:ext>
            </a:extLst>
          </p:cNvPr>
          <p:cNvSpPr>
            <a:spLocks noGrp="1"/>
          </p:cNvSpPr>
          <p:nvPr>
            <p:ph idx="1"/>
          </p:nvPr>
        </p:nvSpPr>
        <p:spPr>
          <a:xfrm>
            <a:off x="838200" y="1434095"/>
            <a:ext cx="10515600" cy="4742868"/>
          </a:xfrm>
        </p:spPr>
        <p:txBody>
          <a:bodyPr/>
          <a:lstStyle/>
          <a:p>
            <a:r>
              <a:rPr lang="en-US" dirty="0"/>
              <a:t>Ethical behavior happens when the principles of honesty and fairness are applied to relationships with coworkers</a:t>
            </a:r>
          </a:p>
          <a:p>
            <a:r>
              <a:rPr lang="en-US" dirty="0"/>
              <a:t>Ethical individuals make an effort to treat everyone with whom they come in contact as they would want to be treated  </a:t>
            </a:r>
          </a:p>
          <a:p>
            <a:r>
              <a:rPr lang="en-US" dirty="0"/>
              <a:t>Institutions that base their policies in decisions with deeply rooted ethics will create a culture in which employees are naturally disposed to acting ethically.  </a:t>
            </a:r>
          </a:p>
          <a:p>
            <a:r>
              <a:rPr lang="en-US" dirty="0"/>
              <a:t>Foundations of the organization as well as personal foundations in our leadership are key to creating ethical workforce.</a:t>
            </a:r>
          </a:p>
        </p:txBody>
      </p:sp>
    </p:spTree>
    <p:extLst>
      <p:ext uri="{BB962C8B-B14F-4D97-AF65-F5344CB8AC3E}">
        <p14:creationId xmlns:p14="http://schemas.microsoft.com/office/powerpoint/2010/main" val="9797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p:txBody>
          <a:bodyPr/>
          <a:lstStyle/>
          <a:p>
            <a:r>
              <a:rPr lang="en-US" dirty="0"/>
              <a:t>How does HR promote these practices</a:t>
            </a:r>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a:xfrm>
            <a:off x="838200" y="1862356"/>
            <a:ext cx="10515600" cy="4314607"/>
          </a:xfrm>
        </p:spPr>
        <p:txBody>
          <a:bodyPr>
            <a:normAutofit/>
          </a:bodyPr>
          <a:lstStyle/>
          <a:p>
            <a:r>
              <a:rPr lang="en-US" dirty="0"/>
              <a:t>By its hiring practices</a:t>
            </a:r>
          </a:p>
          <a:p>
            <a:pPr lvl="1"/>
            <a:r>
              <a:rPr lang="en-US" dirty="0"/>
              <a:t>Does the applicant display empathy</a:t>
            </a:r>
          </a:p>
          <a:p>
            <a:pPr lvl="1"/>
            <a:r>
              <a:rPr lang="en-US" dirty="0"/>
              <a:t>Can the applicant demonstrate responsibility for their words &amp; actions</a:t>
            </a:r>
          </a:p>
          <a:p>
            <a:pPr lvl="1"/>
            <a:r>
              <a:rPr lang="en-US" dirty="0"/>
              <a:t>Do they walk the walk &amp; talk the talk</a:t>
            </a:r>
          </a:p>
          <a:p>
            <a:pPr lvl="1"/>
            <a:r>
              <a:rPr lang="en-US" dirty="0"/>
              <a:t>Do they do &amp; say the right thing even when no one is watching</a:t>
            </a:r>
          </a:p>
          <a:p>
            <a:pPr lvl="1"/>
            <a:r>
              <a:rPr lang="en-US" dirty="0"/>
              <a:t>Employ well and this becomes your culture</a:t>
            </a:r>
          </a:p>
          <a:p>
            <a:pPr lvl="1"/>
            <a:endParaRPr lang="en-US" dirty="0"/>
          </a:p>
          <a:p>
            <a:endParaRPr lang="en-US" dirty="0"/>
          </a:p>
          <a:p>
            <a:pPr marL="0" indent="0">
              <a:buNone/>
            </a:pPr>
            <a:endParaRPr lang="en-US" dirty="0"/>
          </a:p>
        </p:txBody>
      </p:sp>
    </p:spTree>
    <p:extLst>
      <p:ext uri="{BB962C8B-B14F-4D97-AF65-F5344CB8AC3E}">
        <p14:creationId xmlns:p14="http://schemas.microsoft.com/office/powerpoint/2010/main" val="10194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p:txBody>
          <a:bodyPr/>
          <a:lstStyle/>
          <a:p>
            <a:r>
              <a:rPr lang="en-US" dirty="0"/>
              <a:t>How does HR promote these practices</a:t>
            </a:r>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p:txBody>
          <a:bodyPr>
            <a:normAutofit/>
          </a:bodyPr>
          <a:lstStyle/>
          <a:p>
            <a:r>
              <a:rPr lang="en-US" dirty="0"/>
              <a:t>By partnering with Administration in training leaders who:</a:t>
            </a:r>
          </a:p>
          <a:p>
            <a:pPr lvl="1"/>
            <a:r>
              <a:rPr lang="en-US" dirty="0"/>
              <a:t>Keep their word, commitments &amp; promises</a:t>
            </a:r>
          </a:p>
          <a:p>
            <a:pPr lvl="1"/>
            <a:r>
              <a:rPr lang="en-US" dirty="0"/>
              <a:t>Pay attention to their environment – cleanliness &amp; organization speak volumes to staff members</a:t>
            </a:r>
          </a:p>
          <a:p>
            <a:pPr lvl="1"/>
            <a:r>
              <a:rPr lang="en-US" dirty="0"/>
              <a:t>Stay focused on what’s honest &amp; true</a:t>
            </a:r>
          </a:p>
          <a:p>
            <a:pPr lvl="1"/>
            <a:r>
              <a:rPr lang="en-US" dirty="0"/>
              <a:t>Surround themselves with honest staff</a:t>
            </a:r>
          </a:p>
          <a:p>
            <a:pPr lvl="1"/>
            <a:r>
              <a:rPr lang="en-US" dirty="0"/>
              <a:t>Take responsibility &amp; admit when they are wrong</a:t>
            </a:r>
          </a:p>
          <a:p>
            <a:pPr lvl="1"/>
            <a:r>
              <a:rPr lang="en-US" dirty="0"/>
              <a:t>Are loyal</a:t>
            </a:r>
          </a:p>
          <a:p>
            <a:endParaRPr lang="en-US" dirty="0"/>
          </a:p>
        </p:txBody>
      </p:sp>
    </p:spTree>
    <p:extLst>
      <p:ext uri="{BB962C8B-B14F-4D97-AF65-F5344CB8AC3E}">
        <p14:creationId xmlns:p14="http://schemas.microsoft.com/office/powerpoint/2010/main" val="56020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B3DA-3DA5-42CD-8F51-29865FD51B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8226" t="33817" r="2070" b="10266"/>
          <a:stretch/>
        </p:blipFill>
        <p:spPr>
          <a:xfrm>
            <a:off x="0" y="0"/>
            <a:ext cx="12192000" cy="6858000"/>
          </a:xfrm>
          <a:prstGeom prst="rect">
            <a:avLst/>
          </a:prstGeom>
        </p:spPr>
      </p:pic>
      <p:sp>
        <p:nvSpPr>
          <p:cNvPr id="2" name="Title 1">
            <a:extLst>
              <a:ext uri="{FF2B5EF4-FFF2-40B4-BE49-F238E27FC236}">
                <a16:creationId xmlns:a16="http://schemas.microsoft.com/office/drawing/2014/main" id="{B2C8FFF3-0C94-4D7D-8E1B-6D896D8334BC}"/>
              </a:ext>
            </a:extLst>
          </p:cNvPr>
          <p:cNvSpPr>
            <a:spLocks noGrp="1"/>
          </p:cNvSpPr>
          <p:nvPr>
            <p:ph type="title"/>
          </p:nvPr>
        </p:nvSpPr>
        <p:spPr>
          <a:xfrm>
            <a:off x="838200" y="365126"/>
            <a:ext cx="10515600" cy="884774"/>
          </a:xfrm>
        </p:spPr>
        <p:txBody>
          <a:bodyPr/>
          <a:lstStyle/>
          <a:p>
            <a:r>
              <a:rPr lang="en-US" dirty="0"/>
              <a:t>Advice from </a:t>
            </a:r>
            <a:r>
              <a:rPr lang="en-US"/>
              <a:t>Ellen G White</a:t>
            </a:r>
            <a:endParaRPr lang="en-US" dirty="0"/>
          </a:p>
        </p:txBody>
      </p:sp>
      <p:sp>
        <p:nvSpPr>
          <p:cNvPr id="3" name="Content Placeholder 2">
            <a:extLst>
              <a:ext uri="{FF2B5EF4-FFF2-40B4-BE49-F238E27FC236}">
                <a16:creationId xmlns:a16="http://schemas.microsoft.com/office/drawing/2014/main" id="{58DB61B1-C0AD-4656-B97D-B04A7511C253}"/>
              </a:ext>
            </a:extLst>
          </p:cNvPr>
          <p:cNvSpPr>
            <a:spLocks noGrp="1"/>
          </p:cNvSpPr>
          <p:nvPr>
            <p:ph idx="1"/>
          </p:nvPr>
        </p:nvSpPr>
        <p:spPr>
          <a:xfrm>
            <a:off x="838200" y="1328840"/>
            <a:ext cx="10515600" cy="4203609"/>
          </a:xfrm>
        </p:spPr>
        <p:txBody>
          <a:bodyPr/>
          <a:lstStyle/>
          <a:p>
            <a:r>
              <a:rPr lang="en-US" dirty="0"/>
              <a:t>The work of God calls for men of high moral powers to engage in its promulgation. Men are wanted whose hearts are nerved with holy fervor, men of strong purpose who are not easily moved, who can lay down every selfish interest and give all for the cross and the crown.</a:t>
            </a:r>
            <a:r>
              <a:rPr lang="en-US" dirty="0">
                <a:hlinkClick r:id="rId5"/>
              </a:rPr>
              <a:t> Testimonies for the Church 3:23</a:t>
            </a:r>
            <a:endParaRPr lang="en-US" dirty="0"/>
          </a:p>
          <a:p>
            <a:r>
              <a:rPr lang="en-US" dirty="0"/>
              <a:t>But the position does not make the man. It is the integrity of character, the spirit of Christ, that makes him thankful, unselfish, without partiality and without hypocrisy—it is this that is of value with God.  </a:t>
            </a:r>
            <a:r>
              <a:rPr lang="en-US" dirty="0" err="1"/>
              <a:t>ChL</a:t>
            </a:r>
            <a:r>
              <a:rPr lang="en-US" dirty="0"/>
              <a:t> 15.3</a:t>
            </a:r>
          </a:p>
          <a:p>
            <a:endParaRPr lang="en-US" dirty="0"/>
          </a:p>
        </p:txBody>
      </p:sp>
    </p:spTree>
    <p:extLst>
      <p:ext uri="{BB962C8B-B14F-4D97-AF65-F5344CB8AC3E}">
        <p14:creationId xmlns:p14="http://schemas.microsoft.com/office/powerpoint/2010/main" val="30546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Lori Yingling</TermName>
          <TermId xmlns="http://schemas.microsoft.com/office/infopath/2007/PartnerControls">efb48112-3705-4d83-8d25-bd747b2eb81d</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CB7325-889D-4858-92CE-94F5DE7A9FDC}"/>
</file>

<file path=customXml/itemProps2.xml><?xml version="1.0" encoding="utf-8"?>
<ds:datastoreItem xmlns:ds="http://schemas.openxmlformats.org/officeDocument/2006/customXml" ds:itemID="{7FC75984-20EA-495D-966E-2BFC99465887}"/>
</file>

<file path=customXml/itemProps3.xml><?xml version="1.0" encoding="utf-8"?>
<ds:datastoreItem xmlns:ds="http://schemas.openxmlformats.org/officeDocument/2006/customXml" ds:itemID="{934C79F8-F946-4613-8E60-A8706123F0D8}"/>
</file>

<file path=docProps/app.xml><?xml version="1.0" encoding="utf-8"?>
<Properties xmlns="http://schemas.openxmlformats.org/officeDocument/2006/extended-properties" xmlns:vt="http://schemas.openxmlformats.org/officeDocument/2006/docPropsVTypes">
  <Template/>
  <TotalTime>9429</TotalTime>
  <Words>1467</Words>
  <Application>Microsoft Office PowerPoint</Application>
  <PresentationFormat>Widescreen</PresentationFormat>
  <Paragraphs>113</Paragraphs>
  <Slides>19</Slides>
  <Notes>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Human Resources and the Impact of Ethical Behavior </vt:lpstr>
      <vt:lpstr>PowerPoint Presentation</vt:lpstr>
      <vt:lpstr>Define Integrity in the Workplace</vt:lpstr>
      <vt:lpstr>Ethical Standards for HR Professionals </vt:lpstr>
      <vt:lpstr>Behaviors for HR &amp; all Leadership</vt:lpstr>
      <vt:lpstr>From an HR perspective</vt:lpstr>
      <vt:lpstr>How does HR promote these practices</vt:lpstr>
      <vt:lpstr>How does HR promote these practices</vt:lpstr>
      <vt:lpstr>Advice from Ellen G White</vt:lpstr>
      <vt:lpstr>PowerPoint Presentation</vt:lpstr>
      <vt:lpstr>Outcomes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Levels of an Ethical Culture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Gopala-Rao, Amina</dc:creator>
  <cp:lastModifiedBy>Missah, Ellen S.</cp:lastModifiedBy>
  <cp:revision>50</cp:revision>
  <dcterms:created xsi:type="dcterms:W3CDTF">2020-01-14T20:49:45Z</dcterms:created>
  <dcterms:modified xsi:type="dcterms:W3CDTF">2022-01-12T15:14:14Z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79;#Lori Yingling|efb48112-3705-4d83-8d25-bd747b2eb81d</vt:lpwstr>
  </property>
  <property fmtid="{D5CDD505-2E9C-101B-9397-08002B2CF9AE}" pid="4" name="CurriculumCategories">
    <vt:lpwstr/>
  </property>
</Properties>
</file>