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88" r:id="rId14"/>
    <p:sldId id="269" r:id="rId15"/>
    <p:sldId id="270" r:id="rId16"/>
    <p:sldId id="271" r:id="rId17"/>
    <p:sldId id="272" r:id="rId18"/>
    <p:sldId id="285" r:id="rId19"/>
    <p:sldId id="283" r:id="rId20"/>
    <p:sldId id="286" r:id="rId21"/>
    <p:sldId id="351" r:id="rId22"/>
    <p:sldId id="273" r:id="rId23"/>
    <p:sldId id="274" r:id="rId24"/>
    <p:sldId id="275" r:id="rId25"/>
    <p:sldId id="276" r:id="rId26"/>
    <p:sldId id="281" r:id="rId27"/>
    <p:sldId id="280" r:id="rId28"/>
    <p:sldId id="279" r:id="rId29"/>
    <p:sldId id="278" r:id="rId30"/>
    <p:sldId id="277" r:id="rId31"/>
    <p:sldId id="282" r:id="rId32"/>
    <p:sldId id="284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1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80E"/>
    <a:srgbClr val="00401B"/>
    <a:srgbClr val="F1C653"/>
    <a:srgbClr val="E0B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4"/>
    <p:restoredTop sz="94671"/>
  </p:normalViewPr>
  <p:slideViewPr>
    <p:cSldViewPr snapToGrid="0" snapToObjects="1" showGuides="1">
      <p:cViewPr varScale="1">
        <p:scale>
          <a:sx n="154" d="100"/>
          <a:sy n="154" d="100"/>
        </p:scale>
        <p:origin x="2712" y="132"/>
      </p:cViewPr>
      <p:guideLst>
        <p:guide orient="horz" pos="3936"/>
        <p:guide pos="1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F502-E5A0-46FF-AD35-2287A05DCE2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000CF-7DA1-4FAD-B00A-E1B948665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…or this?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FEB67-923A-4526-A292-EBB4B26738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CC1D-8B34-CA40-B8CA-AC836B597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0B2C0-99A2-9648-ADD9-AA5B0F839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F81A9-B68B-2243-B15D-2BC49D2A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2E4B45-B048-3247-A0A3-90122A12EDA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3986-AFFA-C24E-92CA-FED4A02F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3C6AC-7B7A-414A-B570-F046C77F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A6FEE-76EB-9D48-B74C-FD2D83B11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68D2-98DE-FF49-B9DC-0124EB7C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C1C37-45E4-4D4A-B794-EA0BD2185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4030-F3D8-4E4B-8666-87B8DF48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18270-3144-9940-A2A7-95A1A66F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3569-2A61-7640-B4F1-EF6079B7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E9EBB-2FB6-9C43-9533-A43164D46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A3F19-5A4E-B846-9D61-ABE8C542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3AB46-B70A-1C43-BAA6-E9D067E3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7172-78AB-A744-9E72-FC2BEDC8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6E72-09CF-5D49-983F-B82905F2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0B87-0087-7B42-BD59-3073D9B4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7B5B-A14A-D44B-B8C6-AE21AF74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7842-D68E-134F-A1F3-1EFAF107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87AC-9FCC-4A40-AF40-605AF46A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92751-1F62-0840-BBE0-3B7E6F59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5449-5D72-2045-81B8-55E8D52E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B7C1C-94F8-9348-A7CB-8B442D0B9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8305-DFA1-F949-B4E8-4D29B932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1ED2-308E-B143-8FDF-09B10BDD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9841-2DAF-C74A-9659-99322208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4463-362E-504B-822F-BFF24D1C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A2ED-C5C9-4742-9D79-55374CBC5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AD12-ABBA-834C-8E14-496D23594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BE6CB-949C-504F-94E7-FF02578AD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5605E-A93F-0B4C-8BD6-A00A0FE6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E500D-7079-AF4A-80EE-6D1AA6CF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DC04-2EA0-354F-BCCA-CBE22A1D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AF193-2241-5C40-9A68-0091809D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1336D-7FB2-EA4F-8D41-7EBADCB43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F7B0F-E030-524A-9994-4E21CF01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19573-EA12-DD47-8F65-B5752ED7D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5001B-53FF-BF47-A76F-897FE312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2270F-8FE8-8E43-A224-F63A889E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82DB3-D0E4-4A44-988D-B9BF1A79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C9C4-C847-9E43-A65A-9E383380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0686B-1DBA-3845-BCC8-95622863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0E7CC-03ED-8946-9AE5-A38DF889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39F08-5678-2447-B15A-053FEBF5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10EDF-B001-8742-B271-1F315AE6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87474-F57F-6C47-9C53-EF4EA5B4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DF8ED-CC86-8741-9797-F46B362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B5B-D274-5D4C-BC54-591C55A2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199C-0784-4844-83D0-CF667726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5FC2D-2B57-404D-A860-D2E37E6C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98383-9FED-774F-B59F-A532BCF4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568C6-7CDB-994D-912F-F2206942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24BB9-D34D-6F41-B525-B9518F9F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3B56-9F9B-4C40-93F5-C57B5356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70DDA-33C8-0840-87F7-4CA30DF2A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4797A-5152-654A-9921-1E223DA05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C37F-FCBA-4A49-8ADB-D8FC8238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4B45-B048-3247-A0A3-90122A12EDA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7580C-946F-4843-AE60-EAF184A0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EA7F6-424A-A543-A9A9-1EE78778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6FEE-76EB-9D48-B74C-FD2D83B1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4CF4B-9874-2C41-B6D8-637730AD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7CF43-F4C4-B74B-9CF3-46D33AEE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DA34-EC90-6848-A4EA-55AE6AF0F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2E4B45-B048-3247-A0A3-90122A12EDA0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BBAC-9078-1344-8321-40B7C9CCB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95C3-A956-F74B-8502-FF80489D1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A6FEE-76EB-9D48-B74C-FD2D83B11A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4DA6E3-EB32-EB4A-B4FC-06F378D0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DA7BE-7E3A-6641-8BEE-19C44CE72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0452"/>
            <a:ext cx="9144000" cy="75290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E0B84F"/>
                </a:solidFill>
              </a:rPr>
              <a:t>ESSENTIAL FOR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6E66E-8786-B449-AF25-D4B91F511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85089"/>
            <a:ext cx="12192000" cy="87283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JUAN R. PRESTOL-PUESÁN           FEBRUARY 2020</a:t>
            </a:r>
          </a:p>
          <a:p>
            <a:r>
              <a:rPr lang="en-US" sz="1800" dirty="0">
                <a:solidFill>
                  <a:schemeClr val="bg1"/>
                </a:solidFill>
              </a:rPr>
              <a:t>13</a:t>
            </a:r>
            <a:r>
              <a:rPr lang="en-US" sz="1800" baseline="30000" dirty="0">
                <a:solidFill>
                  <a:schemeClr val="bg1"/>
                </a:solidFill>
              </a:rPr>
              <a:t>th</a:t>
            </a:r>
            <a:r>
              <a:rPr lang="en-US" sz="1800" dirty="0">
                <a:solidFill>
                  <a:schemeClr val="bg1"/>
                </a:solidFill>
              </a:rPr>
              <a:t> GLOBAL LEADERSHIP SUMMIT         CAPE TOWN, SOUTH AFRICA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F4504E-A528-C34E-A87D-2858E8BE034A}"/>
              </a:ext>
            </a:extLst>
          </p:cNvPr>
          <p:cNvSpPr/>
          <p:nvPr/>
        </p:nvSpPr>
        <p:spPr>
          <a:xfrm>
            <a:off x="6715125" y="5485965"/>
            <a:ext cx="133350" cy="133350"/>
          </a:xfrm>
          <a:prstGeom prst="ellipse">
            <a:avLst/>
          </a:prstGeom>
          <a:solidFill>
            <a:srgbClr val="E0B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FD8DA1-F526-2247-9B11-8B75957364A7}"/>
              </a:ext>
            </a:extLst>
          </p:cNvPr>
          <p:cNvSpPr/>
          <p:nvPr/>
        </p:nvSpPr>
        <p:spPr>
          <a:xfrm>
            <a:off x="6134100" y="5895540"/>
            <a:ext cx="133350" cy="133350"/>
          </a:xfrm>
          <a:prstGeom prst="ellipse">
            <a:avLst/>
          </a:prstGeom>
          <a:solidFill>
            <a:srgbClr val="E0B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F251C1-20F5-B448-ADBF-D220C3DD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10854-545A-6D40-81BF-DB037E765DC0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3E84F-6028-F047-A523-E423556FB3EF}"/>
              </a:ext>
            </a:extLst>
          </p:cNvPr>
          <p:cNvSpPr txBox="1"/>
          <p:nvPr/>
        </p:nvSpPr>
        <p:spPr>
          <a:xfrm rot="18669840">
            <a:off x="3204983" y="1882664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CF36F-BF70-8B42-A8BE-856B78B83DDF}"/>
              </a:ext>
            </a:extLst>
          </p:cNvPr>
          <p:cNvSpPr txBox="1"/>
          <p:nvPr/>
        </p:nvSpPr>
        <p:spPr>
          <a:xfrm rot="2623087">
            <a:off x="6139583" y="1788239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CONGRUENCE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A503-4298-9A4D-A1B7-BB666D3DF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5012F9-389A-364A-8A64-919A8911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734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DEB1B-5BA5-084F-9CED-015F6EBC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5061D-09CC-2E42-A220-E02C4080F3B5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E4816-6C75-BD48-8262-FC3026373733}"/>
              </a:ext>
            </a:extLst>
          </p:cNvPr>
          <p:cNvSpPr txBox="1"/>
          <p:nvPr/>
        </p:nvSpPr>
        <p:spPr>
          <a:xfrm rot="18669840">
            <a:off x="3204983" y="1882664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B5657-72B5-C04F-9BB5-CEEF3095DE09}"/>
              </a:ext>
            </a:extLst>
          </p:cNvPr>
          <p:cNvSpPr txBox="1"/>
          <p:nvPr/>
        </p:nvSpPr>
        <p:spPr>
          <a:xfrm rot="2623087">
            <a:off x="6139583" y="1788239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CONGRUENCE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3D558-B2EE-9D47-A2CE-85BD1D3D9035}"/>
              </a:ext>
            </a:extLst>
          </p:cNvPr>
          <p:cNvSpPr txBox="1"/>
          <p:nvPr/>
        </p:nvSpPr>
        <p:spPr>
          <a:xfrm rot="7996988">
            <a:off x="6139583" y="4648606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1A844-30CC-3C41-95EF-77429D5B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F5FBA-AB3E-9E4B-955A-4434F6FA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2925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CDCF82-9D96-F74C-B30B-C2CF8306E45B}"/>
              </a:ext>
            </a:extLst>
          </p:cNvPr>
          <p:cNvSpPr/>
          <p:nvPr/>
        </p:nvSpPr>
        <p:spPr>
          <a:xfrm>
            <a:off x="-174171" y="2873829"/>
            <a:ext cx="12888685" cy="1045028"/>
          </a:xfrm>
          <a:prstGeom prst="rect">
            <a:avLst/>
          </a:prstGeom>
          <a:solidFill>
            <a:srgbClr val="F1C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935C4B4-11D8-B841-894C-61C4C838D8C1}"/>
              </a:ext>
            </a:extLst>
          </p:cNvPr>
          <p:cNvSpPr txBox="1">
            <a:spLocks/>
          </p:cNvSpPr>
          <p:nvPr/>
        </p:nvSpPr>
        <p:spPr>
          <a:xfrm>
            <a:off x="275771" y="2943905"/>
            <a:ext cx="5602514" cy="88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dirty="0"/>
              <a:t>Enrico Caruso as “</a:t>
            </a:r>
            <a:r>
              <a:rPr lang="en-US" sz="2400" dirty="0" err="1"/>
              <a:t>Canio</a:t>
            </a:r>
            <a:r>
              <a:rPr lang="en-US" sz="2400" dirty="0"/>
              <a:t>” the Clown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3C2AA-C3CE-8F49-AFA1-EE9BDB21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888">
            <a:off x="5938371" y="458473"/>
            <a:ext cx="4365411" cy="5941052"/>
          </a:xfrm>
          <a:prstGeom prst="rect">
            <a:avLst/>
          </a:prstGeom>
          <a:ln w="117475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2949731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DEB1B-5BA5-084F-9CED-015F6EBC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5061D-09CC-2E42-A220-E02C4080F3B5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E4816-6C75-BD48-8262-FC3026373733}"/>
              </a:ext>
            </a:extLst>
          </p:cNvPr>
          <p:cNvSpPr txBox="1"/>
          <p:nvPr/>
        </p:nvSpPr>
        <p:spPr>
          <a:xfrm rot="18669840">
            <a:off x="3204983" y="1882664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B5657-72B5-C04F-9BB5-CEEF3095DE09}"/>
              </a:ext>
            </a:extLst>
          </p:cNvPr>
          <p:cNvSpPr txBox="1"/>
          <p:nvPr/>
        </p:nvSpPr>
        <p:spPr>
          <a:xfrm rot="2623087">
            <a:off x="6139583" y="1788239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CONGRUENCE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3D558-B2EE-9D47-A2CE-85BD1D3D9035}"/>
              </a:ext>
            </a:extLst>
          </p:cNvPr>
          <p:cNvSpPr txBox="1"/>
          <p:nvPr/>
        </p:nvSpPr>
        <p:spPr>
          <a:xfrm rot="7996988">
            <a:off x="6139583" y="4648606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1A844-30CC-3C41-95EF-77429D5B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F5FBA-AB3E-9E4B-955A-4434F6FA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0103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95762-2BF3-6B42-B566-3D0D190B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24F0C7-1C98-4D49-94AE-D1E79B4B0509}"/>
              </a:ext>
            </a:extLst>
          </p:cNvPr>
          <p:cNvSpPr txBox="1"/>
          <p:nvPr/>
        </p:nvSpPr>
        <p:spPr>
          <a:xfrm>
            <a:off x="4564743" y="2967335"/>
            <a:ext cx="3062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5C76A-AADF-0D4D-AD3D-C0C61EF553EF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DACAB-74E1-B245-B9AA-2B2D40988941}"/>
              </a:ext>
            </a:extLst>
          </p:cNvPr>
          <p:cNvSpPr txBox="1"/>
          <p:nvPr/>
        </p:nvSpPr>
        <p:spPr>
          <a:xfrm rot="18669840">
            <a:off x="3204983" y="1882664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41865-6E59-C24E-BD5F-E6E21BB37743}"/>
              </a:ext>
            </a:extLst>
          </p:cNvPr>
          <p:cNvSpPr txBox="1"/>
          <p:nvPr/>
        </p:nvSpPr>
        <p:spPr>
          <a:xfrm rot="2623087">
            <a:off x="6139583" y="1788239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CONGRUENCE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FE960-69DA-8F47-B470-148B1E4785CE}"/>
              </a:ext>
            </a:extLst>
          </p:cNvPr>
          <p:cNvSpPr txBox="1"/>
          <p:nvPr/>
        </p:nvSpPr>
        <p:spPr>
          <a:xfrm rot="7996988">
            <a:off x="6139583" y="4648606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E9932-60B7-A94E-B371-7D5444368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36B325-1CD7-5C48-9D7E-E605B8592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6513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65569-2E4C-174D-B59F-28427DB9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5"/>
            <a:ext cx="12202802" cy="685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506A8-A8B3-6940-A959-122B6D49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3004457"/>
            <a:ext cx="8815615" cy="3594780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bg1"/>
                </a:solidFill>
              </a:rPr>
              <a:t>Lord, who may abide in Your tabernacle?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Who may dwell in Your holy hill?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He who </a:t>
            </a:r>
            <a:r>
              <a:rPr lang="en-US" sz="2800" b="0" i="1" dirty="0">
                <a:solidFill>
                  <a:schemeClr val="bg1"/>
                </a:solidFill>
              </a:rPr>
              <a:t>walks uprightly</a:t>
            </a:r>
            <a:r>
              <a:rPr lang="en-US" sz="2800" b="0" dirty="0">
                <a:solidFill>
                  <a:schemeClr val="bg1"/>
                </a:solidFill>
              </a:rPr>
              <a:t>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And </a:t>
            </a:r>
            <a:r>
              <a:rPr lang="en-US" sz="2800" b="0" i="1" dirty="0">
                <a:solidFill>
                  <a:schemeClr val="bg1"/>
                </a:solidFill>
              </a:rPr>
              <a:t>works righteousness</a:t>
            </a:r>
            <a:r>
              <a:rPr lang="en-US" sz="2800" b="0" dirty="0">
                <a:solidFill>
                  <a:schemeClr val="bg1"/>
                </a:solidFill>
              </a:rPr>
              <a:t>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And </a:t>
            </a:r>
            <a:r>
              <a:rPr lang="en-US" sz="2800" b="0" i="1" dirty="0">
                <a:solidFill>
                  <a:schemeClr val="bg1"/>
                </a:solidFill>
              </a:rPr>
              <a:t>speaks the truth in his heart</a:t>
            </a:r>
            <a:r>
              <a:rPr lang="en-US" sz="2800" b="0" dirty="0">
                <a:solidFill>
                  <a:schemeClr val="bg1"/>
                </a:solidFill>
              </a:rPr>
              <a:t>;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He who </a:t>
            </a:r>
            <a:r>
              <a:rPr lang="en-US" sz="2800" b="0" i="1" dirty="0">
                <a:solidFill>
                  <a:schemeClr val="bg1"/>
                </a:solidFill>
              </a:rPr>
              <a:t>does not backbite</a:t>
            </a:r>
            <a:r>
              <a:rPr lang="en-US" sz="2800" b="0" dirty="0">
                <a:solidFill>
                  <a:schemeClr val="bg1"/>
                </a:solidFill>
              </a:rPr>
              <a:t> with his tongue,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i="1" dirty="0">
                <a:solidFill>
                  <a:schemeClr val="bg1"/>
                </a:solidFill>
              </a:rPr>
              <a:t>Nor does evil to his neighbor</a:t>
            </a:r>
            <a:r>
              <a:rPr lang="en-US" sz="2800" b="0" dirty="0">
                <a:solidFill>
                  <a:schemeClr val="bg1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807587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765569-2E4C-174D-B59F-28427DB9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5"/>
            <a:ext cx="12202802" cy="685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506A8-A8B3-6940-A959-122B6D49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2971800"/>
            <a:ext cx="9884228" cy="3748314"/>
          </a:xfrm>
        </p:spPr>
        <p:txBody>
          <a:bodyPr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bg1"/>
                </a:solidFill>
              </a:rPr>
              <a:t>Nor does he take up a reproach against his friend;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In whose eyes a vile person is despised,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But he honors those who fear the Lord;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He who </a:t>
            </a:r>
            <a:r>
              <a:rPr lang="en-US" sz="2800" b="0" i="1" dirty="0">
                <a:solidFill>
                  <a:schemeClr val="bg1"/>
                </a:solidFill>
              </a:rPr>
              <a:t>swears to his own hurt and does not change</a:t>
            </a:r>
            <a:r>
              <a:rPr lang="en-US" sz="2800" b="0" dirty="0">
                <a:solidFill>
                  <a:schemeClr val="bg1"/>
                </a:solidFill>
              </a:rPr>
              <a:t>;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He who does not put out his money at usury,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Nor does he take a bribe against the innocent.</a:t>
            </a:r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He who does these things shall never be moved. </a:t>
            </a:r>
            <a:r>
              <a:rPr lang="en-US" sz="2000" b="0" dirty="0">
                <a:solidFill>
                  <a:schemeClr val="bg1"/>
                </a:solidFill>
              </a:rPr>
              <a:t>(Psalm 15)</a:t>
            </a:r>
            <a:endParaRPr lang="en-US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3103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E0B84F"/>
                </a:solidFill>
              </a:rPr>
              <a:t>Integrity is core to: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6" y="2233612"/>
            <a:ext cx="9815512" cy="4167188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mental and moral qualities distinctive to an individual.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distinctive nature of something.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quality of being individual in an interesting or unusual way.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Strength and originality in a person’s nature.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A person’s good reputation.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455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7" y="673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E0B84F"/>
                </a:solidFill>
              </a:rPr>
              <a:t>INTEGRITY IS IMPORTANT FOR MISSION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1585186"/>
            <a:ext cx="10395453" cy="5183361"/>
          </a:xfrm>
        </p:spPr>
        <p:txBody>
          <a:bodyPr>
            <a:noAutofit/>
          </a:bodyPr>
          <a:lstStyle/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Leading is about “one’s life, not one’s job or profession.” </a:t>
            </a:r>
            <a:r>
              <a:rPr lang="en-US" sz="1800" dirty="0">
                <a:solidFill>
                  <a:schemeClr val="bg1"/>
                </a:solidFill>
              </a:rPr>
              <a:t>James MacGregor Burns</a:t>
            </a:r>
          </a:p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Trust will not flourish when there are character doubts.  </a:t>
            </a:r>
          </a:p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A leader perceived to “compartmentalize,” will have difficulty with his/her followers.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57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661"/>
            <a:ext cx="1109869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E0B84F"/>
                </a:solidFill>
              </a:rPr>
              <a:t>THE JOURNEY OF MORALITY/ETHICS IN THE LITERATURE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184"/>
            <a:ext cx="11005457" cy="5301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From the Industrial Revolution in the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management did not include moral/ethical elements.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the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Century, in the 1930s, leadership was conceptualized as “good management”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the 60s and 70s, scholars defined leadership as influence. “The management of men by persuasion and inspiration.” 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1978 leadership definitions began to include ethical/moral components.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the 80s leadership was identified as a relationship between leader and follower, but predominantly as leaders getting followers to do the leader’s wishes. </a:t>
            </a:r>
          </a:p>
        </p:txBody>
      </p:sp>
    </p:spTree>
    <p:extLst>
      <p:ext uri="{BB962C8B-B14F-4D97-AF65-F5344CB8AC3E}">
        <p14:creationId xmlns:p14="http://schemas.microsoft.com/office/powerpoint/2010/main" val="3529669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0E9D7B58-608C-3749-8466-CFD8BBC2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9"/>
            <a:ext cx="12192000" cy="6858000"/>
          </a:xfrm>
        </p:spPr>
        <p:txBody>
          <a:bodyPr anchor="t" anchorCtr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800" spc="200" dirty="0">
                <a:solidFill>
                  <a:srgbClr val="E0B84F">
                    <a:alpha val="26000"/>
                  </a:srgbClr>
                </a:solidFill>
              </a:rPr>
              <a:t>WHY IS INTEGRITY IMPORTANT? IS IT THE LEADER’S INTEGRITY OR THE FOLLOWER’S INTEGRITY? HOW IS HONESTY, MORAL UPRIGHTNESS, ADHERING OURSELVES TO STRONG MORAL AND ETHICAL VALUES A DETERMINANT FACTOR IN MISSION? IS INTEGRITY REALLY ESSENTIAL?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7EB0F-0507-5F49-8B2B-ACB7D052D3F0}"/>
              </a:ext>
            </a:extLst>
          </p:cNvPr>
          <p:cNvSpPr txBox="1"/>
          <p:nvPr/>
        </p:nvSpPr>
        <p:spPr>
          <a:xfrm>
            <a:off x="1" y="260086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INTEGRITY?</a:t>
            </a:r>
          </a:p>
        </p:txBody>
      </p:sp>
    </p:spTree>
    <p:extLst>
      <p:ext uri="{BB962C8B-B14F-4D97-AF65-F5344CB8AC3E}">
        <p14:creationId xmlns:p14="http://schemas.microsoft.com/office/powerpoint/2010/main" val="13932858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661"/>
            <a:ext cx="11098696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E0B84F"/>
                </a:solidFill>
              </a:rPr>
              <a:t>THE JOURNEY OF MORALITY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184"/>
            <a:ext cx="11005457" cy="5301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the 90s there was an abundance of literature with the Positive Forms of Leadership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Ethical, Spiritual, Servant, Transformational, Charismatic, among the better known Positive leadership theories. 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 2005, after the financial/moral failure of Enron, WorldCom, Tyco, Adelphia, Fannie Mae, United Way, HealthSouth, and Arthur Andersen,  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leadership scholars simplified the previous theories identifying the leader, at the core, as 1) Self-aware, 2) Moral/Ethical, 3) Relationally Transparent, and 4) Balanced in processing the opinions of others. All four pointing to integrity.</a:t>
            </a:r>
          </a:p>
        </p:txBody>
      </p:sp>
    </p:spTree>
    <p:extLst>
      <p:ext uri="{BB962C8B-B14F-4D97-AF65-F5344CB8AC3E}">
        <p14:creationId xmlns:p14="http://schemas.microsoft.com/office/powerpoint/2010/main" val="3044216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1"/>
          <p:cNvGrpSpPr/>
          <p:nvPr/>
        </p:nvGrpSpPr>
        <p:grpSpPr>
          <a:xfrm>
            <a:off x="4295800" y="1093304"/>
            <a:ext cx="3016572" cy="5509661"/>
            <a:chOff x="2843808" y="1340768"/>
            <a:chExt cx="3124200" cy="51054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843808" y="1340768"/>
              <a:ext cx="3124200" cy="5105400"/>
            </a:xfrm>
            <a:prstGeom prst="ellipse">
              <a:avLst/>
            </a:pr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47864" y="1397720"/>
              <a:ext cx="208823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Servant</a:t>
              </a:r>
            </a:p>
          </p:txBody>
        </p:sp>
      </p:grpSp>
      <p:sp>
        <p:nvSpPr>
          <p:cNvPr id="11" name="Freeform 10"/>
          <p:cNvSpPr>
            <a:spLocks/>
          </p:cNvSpPr>
          <p:nvPr/>
        </p:nvSpPr>
        <p:spPr bwMode="auto">
          <a:xfrm rot="20938427" flipV="1">
            <a:off x="1331984" y="4859398"/>
            <a:ext cx="9211891" cy="2881037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81200" y="188640"/>
            <a:ext cx="8229600" cy="9683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Positive Forms of Leadership</a:t>
            </a:r>
            <a:endParaRPr lang="uk-UA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31"/>
          <p:cNvGrpSpPr/>
          <p:nvPr/>
        </p:nvGrpSpPr>
        <p:grpSpPr>
          <a:xfrm>
            <a:off x="4367808" y="1818185"/>
            <a:ext cx="2880320" cy="4824535"/>
            <a:chOff x="2843808" y="1340768"/>
            <a:chExt cx="3124200" cy="5105400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843808" y="1340768"/>
              <a:ext cx="3124200" cy="5105400"/>
            </a:xfrm>
            <a:prstGeom prst="ellipse">
              <a:avLst/>
            </a:prstGeom>
            <a:gradFill rotWithShape="1">
              <a:gsLst>
                <a:gs pos="0">
                  <a:srgbClr val="70ECF7"/>
                </a:gs>
                <a:gs pos="100000">
                  <a:srgbClr val="002060"/>
                </a:gs>
              </a:gsLst>
              <a:lin ang="5400000"/>
            </a:gradFill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47864" y="1772816"/>
              <a:ext cx="208823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Ethical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11824" y="2708920"/>
            <a:ext cx="2653894" cy="3942928"/>
            <a:chOff x="3059832" y="2492896"/>
            <a:chExt cx="2667000" cy="3962400"/>
          </a:xfrm>
        </p:grpSpPr>
        <p:grpSp>
          <p:nvGrpSpPr>
            <p:cNvPr id="32" name="Group 95"/>
            <p:cNvGrpSpPr/>
            <p:nvPr/>
          </p:nvGrpSpPr>
          <p:grpSpPr>
            <a:xfrm>
              <a:off x="3059832" y="2492896"/>
              <a:ext cx="2667000" cy="3962400"/>
              <a:chOff x="1422400" y="812799"/>
              <a:chExt cx="3251200" cy="3251200"/>
            </a:xfr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4" name="Oval 33"/>
              <p:cNvSpPr/>
              <p:nvPr/>
            </p:nvSpPr>
            <p:spPr>
              <a:xfrm>
                <a:off x="1422400" y="812799"/>
                <a:ext cx="3251200" cy="32512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Oval 4"/>
              <p:cNvSpPr/>
              <p:nvPr/>
            </p:nvSpPr>
            <p:spPr>
              <a:xfrm>
                <a:off x="2479852" y="1007871"/>
                <a:ext cx="1136294" cy="5852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42240" tIns="142240" rIns="142240" bIns="14224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3563888" y="2780928"/>
              <a:ext cx="14401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Spiritual</a:t>
              </a:r>
            </a:p>
          </p:txBody>
        </p:sp>
      </p:grpSp>
      <p:grpSp>
        <p:nvGrpSpPr>
          <p:cNvPr id="36" name="Group 29"/>
          <p:cNvGrpSpPr/>
          <p:nvPr/>
        </p:nvGrpSpPr>
        <p:grpSpPr>
          <a:xfrm>
            <a:off x="4655840" y="3697560"/>
            <a:ext cx="2438400" cy="2971800"/>
            <a:chOff x="3203848" y="3501008"/>
            <a:chExt cx="2438400" cy="2971800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203848" y="3501008"/>
              <a:ext cx="2438400" cy="2971800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35896" y="3789040"/>
              <a:ext cx="14401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Charismatic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15880" y="4688160"/>
            <a:ext cx="1676400" cy="1981200"/>
            <a:chOff x="3563888" y="4472136"/>
            <a:chExt cx="1676400" cy="1981200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563888" y="4472136"/>
              <a:ext cx="1676400" cy="1981200"/>
            </a:xfrm>
            <a:prstGeom prst="ellipse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262626"/>
                </a:gs>
              </a:gsLst>
              <a:lin ang="5400000"/>
            </a:gradFill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35896" y="4941168"/>
              <a:ext cx="144016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Transforma-tional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31904" y="5661248"/>
            <a:ext cx="1296144" cy="990600"/>
            <a:chOff x="3779912" y="5445224"/>
            <a:chExt cx="1296144" cy="990600"/>
          </a:xfrm>
          <a:noFill/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779912" y="5445224"/>
              <a:ext cx="1295400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79912" y="5661248"/>
              <a:ext cx="1296144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Authentic</a:t>
              </a:r>
            </a:p>
          </p:txBody>
        </p:sp>
      </p:grpSp>
      <p:sp>
        <p:nvSpPr>
          <p:cNvPr id="53" name="Заголовок 1"/>
          <p:cNvSpPr txBox="1">
            <a:spLocks/>
          </p:cNvSpPr>
          <p:nvPr/>
        </p:nvSpPr>
        <p:spPr>
          <a:xfrm>
            <a:off x="2186880" y="6309320"/>
            <a:ext cx="8229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57188" algn="r">
              <a:spcBef>
                <a:spcPct val="0"/>
              </a:spcBef>
              <a:defRPr/>
            </a:pP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sz="1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 Gardner (2005), p. 323</a:t>
            </a:r>
            <a:endParaRPr lang="uk-UA" sz="1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FD714-C147-FC4C-A357-8DF3910D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4"/>
            <a:ext cx="12192000" cy="1349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A26E3-F7A6-5845-873B-C47B3943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003" y="192401"/>
            <a:ext cx="4289994" cy="647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9247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FD714-C147-FC4C-A357-8DF3910D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4"/>
            <a:ext cx="12192000" cy="1349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A26E3-F7A6-5845-873B-C47B3943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" y="992457"/>
            <a:ext cx="2695689" cy="40675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2FBCA1-995B-2641-A4F0-7181F00E0B6B}"/>
              </a:ext>
            </a:extLst>
          </p:cNvPr>
          <p:cNvSpPr txBox="1">
            <a:spLocks/>
          </p:cNvSpPr>
          <p:nvPr/>
        </p:nvSpPr>
        <p:spPr>
          <a:xfrm>
            <a:off x="3818986" y="1524247"/>
            <a:ext cx="7997371" cy="6964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bg1"/>
                </a:solidFill>
              </a:rPr>
              <a:t>“the courage to meet the demands of reality”</a:t>
            </a:r>
          </a:p>
        </p:txBody>
      </p:sp>
    </p:spTree>
    <p:extLst>
      <p:ext uri="{BB962C8B-B14F-4D97-AF65-F5344CB8AC3E}">
        <p14:creationId xmlns:p14="http://schemas.microsoft.com/office/powerpoint/2010/main" val="3252526911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FD714-C147-FC4C-A357-8DF3910D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314"/>
            <a:ext cx="12192000" cy="1349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4A26E3-F7A6-5845-873B-C47B3943A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" y="992457"/>
            <a:ext cx="2695689" cy="40675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2FBCA1-995B-2641-A4F0-7181F00E0B6B}"/>
              </a:ext>
            </a:extLst>
          </p:cNvPr>
          <p:cNvSpPr txBox="1">
            <a:spLocks/>
          </p:cNvSpPr>
          <p:nvPr/>
        </p:nvSpPr>
        <p:spPr>
          <a:xfrm>
            <a:off x="3818986" y="1524247"/>
            <a:ext cx="7997371" cy="6964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bg1"/>
                </a:solidFill>
              </a:rPr>
              <a:t>“the courage to meet the demands of reality”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0B666D1-966B-2548-A862-8B4F96A856D3}"/>
              </a:ext>
            </a:extLst>
          </p:cNvPr>
          <p:cNvSpPr txBox="1">
            <a:spLocks/>
          </p:cNvSpPr>
          <p:nvPr/>
        </p:nvSpPr>
        <p:spPr>
          <a:xfrm>
            <a:off x="3818986" y="3802742"/>
            <a:ext cx="7997371" cy="29028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0" dirty="0">
                <a:solidFill>
                  <a:schemeClr val="bg1"/>
                </a:solidFill>
              </a:rPr>
              <a:t>Reality is “</a:t>
            </a:r>
            <a:r>
              <a:rPr lang="en-US" sz="2800" b="0" i="1" u="sng" dirty="0">
                <a:solidFill>
                  <a:schemeClr val="bg1"/>
                </a:solidFill>
              </a:rPr>
              <a:t>the sum or aggregate of all that is real or existent within a system</a:t>
            </a:r>
            <a:r>
              <a:rPr lang="en-US" sz="2800" b="0" dirty="0">
                <a:solidFill>
                  <a:schemeClr val="bg1"/>
                </a:solidFill>
              </a:rPr>
              <a:t>, as opposed to that which is only imaginary. The term is also used to refer to the ontological status of things, indicating their existence. In physical terms, </a:t>
            </a:r>
            <a:r>
              <a:rPr lang="en-US" sz="2800" b="0" i="1" u="sng" dirty="0">
                <a:solidFill>
                  <a:schemeClr val="bg1"/>
                </a:solidFill>
              </a:rPr>
              <a:t>reality is the totality of a system</a:t>
            </a:r>
            <a:r>
              <a:rPr lang="en-US" sz="2800" b="0" dirty="0">
                <a:solidFill>
                  <a:schemeClr val="bg1"/>
                </a:solidFill>
              </a:rPr>
              <a:t>, known and unknown.”</a:t>
            </a:r>
          </a:p>
        </p:txBody>
      </p:sp>
    </p:spTree>
    <p:extLst>
      <p:ext uri="{BB962C8B-B14F-4D97-AF65-F5344CB8AC3E}">
        <p14:creationId xmlns:p14="http://schemas.microsoft.com/office/powerpoint/2010/main" val="709353806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533ACBA-4E86-DA46-BC3E-B07D534D9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88" y="2524540"/>
            <a:ext cx="1873405" cy="1600199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TRUST: </a:t>
            </a:r>
            <a:r>
              <a:rPr lang="en-US" sz="2000" b="0" dirty="0">
                <a:solidFill>
                  <a:schemeClr val="bg1"/>
                </a:solidFill>
              </a:rPr>
              <a:t>Through connection, extending favor, and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889653933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D0FE691-21DD-414B-A630-5582F56E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78" y="2425149"/>
            <a:ext cx="2059825" cy="1858616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E531F93-1164-B846-B306-B817E2CECDE6}"/>
              </a:ext>
            </a:extLst>
          </p:cNvPr>
          <p:cNvSpPr txBox="1">
            <a:spLocks/>
          </p:cNvSpPr>
          <p:nvPr/>
        </p:nvSpPr>
        <p:spPr>
          <a:xfrm>
            <a:off x="6921015" y="1449657"/>
            <a:ext cx="1732156" cy="134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    Orientation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   Truth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Through connection, extending favor, and vulnerability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740EEC3-E909-A54A-B2B8-F9F3A6BA304E}"/>
              </a:ext>
            </a:extLst>
          </p:cNvPr>
          <p:cNvSpPr txBox="1">
            <a:spLocks/>
          </p:cNvSpPr>
          <p:nvPr/>
        </p:nvSpPr>
        <p:spPr>
          <a:xfrm>
            <a:off x="8834999" y="1502410"/>
            <a:ext cx="3185975" cy="1613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TRUTH: </a:t>
            </a:r>
            <a:r>
              <a:rPr lang="en-US" sz="2000" b="0" dirty="0">
                <a:solidFill>
                  <a:schemeClr val="bg1"/>
                </a:solidFill>
              </a:rPr>
              <a:t>No manipulation, establishing confidence and strengthening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04792666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1394EF1-94B6-D141-9F7F-ABA7304E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358" y="2504661"/>
            <a:ext cx="2039946" cy="174023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E531F93-1164-B846-B306-B817E2CECDE6}"/>
              </a:ext>
            </a:extLst>
          </p:cNvPr>
          <p:cNvSpPr txBox="1">
            <a:spLocks/>
          </p:cNvSpPr>
          <p:nvPr/>
        </p:nvSpPr>
        <p:spPr>
          <a:xfrm>
            <a:off x="6921015" y="1449657"/>
            <a:ext cx="1732156" cy="134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    Orientation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   Truth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06A64E-D9A5-DD45-B96B-76C174BFDAF5}"/>
              </a:ext>
            </a:extLst>
          </p:cNvPr>
          <p:cNvSpPr txBox="1">
            <a:spLocks/>
          </p:cNvSpPr>
          <p:nvPr/>
        </p:nvSpPr>
        <p:spPr>
          <a:xfrm>
            <a:off x="7638585" y="4244895"/>
            <a:ext cx="1085210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Getting Results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Through connection, extending favor, and vulnerability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740EEC3-E909-A54A-B2B8-F9F3A6BA304E}"/>
              </a:ext>
            </a:extLst>
          </p:cNvPr>
          <p:cNvSpPr txBox="1">
            <a:spLocks/>
          </p:cNvSpPr>
          <p:nvPr/>
        </p:nvSpPr>
        <p:spPr>
          <a:xfrm>
            <a:off x="8834999" y="1502410"/>
            <a:ext cx="3185975" cy="1613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TRUTH: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 manipulation, establishing confidence and strengthening relationships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6792D37-29CB-2D40-9F1D-C073C4ECFB94}"/>
              </a:ext>
            </a:extLst>
          </p:cNvPr>
          <p:cNvSpPr txBox="1">
            <a:spLocks/>
          </p:cNvSpPr>
          <p:nvPr/>
        </p:nvSpPr>
        <p:spPr>
          <a:xfrm>
            <a:off x="8834999" y="3749555"/>
            <a:ext cx="3074771" cy="2360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RESULTS: </a:t>
            </a:r>
            <a:r>
              <a:rPr lang="en-US" sz="2000" b="0" dirty="0">
                <a:solidFill>
                  <a:schemeClr val="bg1"/>
                </a:solidFill>
              </a:rPr>
              <a:t>Not theoretical, including quality and quantity, by  respecting people while obtaining verifiable results</a:t>
            </a:r>
          </a:p>
        </p:txBody>
      </p:sp>
    </p:spTree>
    <p:extLst>
      <p:ext uri="{BB962C8B-B14F-4D97-AF65-F5344CB8AC3E}">
        <p14:creationId xmlns:p14="http://schemas.microsoft.com/office/powerpoint/2010/main" val="1828131305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AD67448-3C9C-3446-9AC1-2BD16008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39" y="2405271"/>
            <a:ext cx="2069764" cy="1848678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E531F93-1164-B846-B306-B817E2CECDE6}"/>
              </a:ext>
            </a:extLst>
          </p:cNvPr>
          <p:cNvSpPr txBox="1">
            <a:spLocks/>
          </p:cNvSpPr>
          <p:nvPr/>
        </p:nvSpPr>
        <p:spPr>
          <a:xfrm>
            <a:off x="6921015" y="1449657"/>
            <a:ext cx="1732156" cy="134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    Orientation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   Truth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06A64E-D9A5-DD45-B96B-76C174BFDAF5}"/>
              </a:ext>
            </a:extLst>
          </p:cNvPr>
          <p:cNvSpPr txBox="1">
            <a:spLocks/>
          </p:cNvSpPr>
          <p:nvPr/>
        </p:nvSpPr>
        <p:spPr>
          <a:xfrm>
            <a:off x="7638585" y="4244895"/>
            <a:ext cx="1085210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Getting Results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984AD79-84CD-DB46-96DC-CECCD39CB18B}"/>
              </a:ext>
            </a:extLst>
          </p:cNvPr>
          <p:cNvSpPr txBox="1">
            <a:spLocks/>
          </p:cNvSpPr>
          <p:nvPr/>
        </p:nvSpPr>
        <p:spPr>
          <a:xfrm>
            <a:off x="4917687" y="5485686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Embracing the Negative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Through connection, extending favor, and vulnerability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740EEC3-E909-A54A-B2B8-F9F3A6BA304E}"/>
              </a:ext>
            </a:extLst>
          </p:cNvPr>
          <p:cNvSpPr txBox="1">
            <a:spLocks/>
          </p:cNvSpPr>
          <p:nvPr/>
        </p:nvSpPr>
        <p:spPr>
          <a:xfrm>
            <a:off x="8834999" y="1502410"/>
            <a:ext cx="3185975" cy="1613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TRUTH: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 manipulation, establishing confidence and strengthening relationships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6792D37-29CB-2D40-9F1D-C073C4ECFB94}"/>
              </a:ext>
            </a:extLst>
          </p:cNvPr>
          <p:cNvSpPr txBox="1">
            <a:spLocks/>
          </p:cNvSpPr>
          <p:nvPr/>
        </p:nvSpPr>
        <p:spPr>
          <a:xfrm>
            <a:off x="8834999" y="3749555"/>
            <a:ext cx="3074771" cy="2360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RESULTS: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Not theoretical, including quality and quantity, by  respecting people while obtaining verifiable results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5866CBD-D78A-F442-A6D6-8F6899BEE913}"/>
              </a:ext>
            </a:extLst>
          </p:cNvPr>
          <p:cNvSpPr txBox="1">
            <a:spLocks/>
          </p:cNvSpPr>
          <p:nvPr/>
        </p:nvSpPr>
        <p:spPr>
          <a:xfrm>
            <a:off x="1318504" y="5910414"/>
            <a:ext cx="3784156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BALANCE: </a:t>
            </a:r>
            <a:r>
              <a:rPr lang="en-US" sz="2000" b="0" dirty="0">
                <a:solidFill>
                  <a:schemeClr val="bg1"/>
                </a:solidFill>
              </a:rPr>
              <a:t>Learning from the lessons of past experiences</a:t>
            </a:r>
          </a:p>
        </p:txBody>
      </p:sp>
    </p:spTree>
    <p:extLst>
      <p:ext uri="{BB962C8B-B14F-4D97-AF65-F5344CB8AC3E}">
        <p14:creationId xmlns:p14="http://schemas.microsoft.com/office/powerpoint/2010/main" val="1006814737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D01AE0E-D07F-BF4B-8285-71CE89AF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898" y="2465085"/>
            <a:ext cx="2107406" cy="177981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E531F93-1164-B846-B306-B817E2CECDE6}"/>
              </a:ext>
            </a:extLst>
          </p:cNvPr>
          <p:cNvSpPr txBox="1">
            <a:spLocks/>
          </p:cNvSpPr>
          <p:nvPr/>
        </p:nvSpPr>
        <p:spPr>
          <a:xfrm>
            <a:off x="6921015" y="1449657"/>
            <a:ext cx="1732156" cy="134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    Orientation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   Truth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06A64E-D9A5-DD45-B96B-76C174BFDAF5}"/>
              </a:ext>
            </a:extLst>
          </p:cNvPr>
          <p:cNvSpPr txBox="1">
            <a:spLocks/>
          </p:cNvSpPr>
          <p:nvPr/>
        </p:nvSpPr>
        <p:spPr>
          <a:xfrm>
            <a:off x="7638585" y="4244895"/>
            <a:ext cx="1085210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Getting Results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984AD79-84CD-DB46-96DC-CECCD39CB18B}"/>
              </a:ext>
            </a:extLst>
          </p:cNvPr>
          <p:cNvSpPr txBox="1">
            <a:spLocks/>
          </p:cNvSpPr>
          <p:nvPr/>
        </p:nvSpPr>
        <p:spPr>
          <a:xfrm>
            <a:off x="4917687" y="5485686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Embracing the Negative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A87B1E0-9C72-A54C-A26A-4289D22194BF}"/>
              </a:ext>
            </a:extLst>
          </p:cNvPr>
          <p:cNvSpPr txBox="1">
            <a:spLocks/>
          </p:cNvSpPr>
          <p:nvPr/>
        </p:nvSpPr>
        <p:spPr>
          <a:xfrm>
            <a:off x="2899492" y="4408452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Oriented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Increase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Through connection, extending favor, and vulnerability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740EEC3-E909-A54A-B2B8-F9F3A6BA304E}"/>
              </a:ext>
            </a:extLst>
          </p:cNvPr>
          <p:cNvSpPr txBox="1">
            <a:spLocks/>
          </p:cNvSpPr>
          <p:nvPr/>
        </p:nvSpPr>
        <p:spPr>
          <a:xfrm>
            <a:off x="8834999" y="1502410"/>
            <a:ext cx="3185975" cy="1613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TRUTH: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 manipulation, establishing confidence and strengthening relationships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6792D37-29CB-2D40-9F1D-C073C4ECFB94}"/>
              </a:ext>
            </a:extLst>
          </p:cNvPr>
          <p:cNvSpPr txBox="1">
            <a:spLocks/>
          </p:cNvSpPr>
          <p:nvPr/>
        </p:nvSpPr>
        <p:spPr>
          <a:xfrm>
            <a:off x="8834999" y="3749555"/>
            <a:ext cx="3074771" cy="2360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RESULTS: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Not theoretical, including quality and quantity, by  respecting people while obtaining verifiable results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5866CBD-D78A-F442-A6D6-8F6899BEE913}"/>
              </a:ext>
            </a:extLst>
          </p:cNvPr>
          <p:cNvSpPr txBox="1">
            <a:spLocks/>
          </p:cNvSpPr>
          <p:nvPr/>
        </p:nvSpPr>
        <p:spPr>
          <a:xfrm>
            <a:off x="1318504" y="5910414"/>
            <a:ext cx="3784156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BALANCE: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Learning from the lessons of past experiences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7E5BA09-A1C2-844E-822E-D39473609C94}"/>
              </a:ext>
            </a:extLst>
          </p:cNvPr>
          <p:cNvSpPr txBox="1">
            <a:spLocks/>
          </p:cNvSpPr>
          <p:nvPr/>
        </p:nvSpPr>
        <p:spPr>
          <a:xfrm>
            <a:off x="382943" y="3797444"/>
            <a:ext cx="2558009" cy="14705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GROWTH: </a:t>
            </a:r>
            <a:r>
              <a:rPr lang="en-US" sz="2000" b="0" dirty="0">
                <a:solidFill>
                  <a:schemeClr val="bg1"/>
                </a:solidFill>
              </a:rPr>
              <a:t>A critical result of leadership. Growth is important</a:t>
            </a:r>
          </a:p>
        </p:txBody>
      </p:sp>
    </p:spTree>
    <p:extLst>
      <p:ext uri="{BB962C8B-B14F-4D97-AF65-F5344CB8AC3E}">
        <p14:creationId xmlns:p14="http://schemas.microsoft.com/office/powerpoint/2010/main" val="3253851190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27" y="13194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E0B84F"/>
                </a:solidFill>
              </a:rPr>
              <a:t>INTEGRITY IS DEFINED AS: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027" y="2459831"/>
            <a:ext cx="6262688" cy="2636838"/>
          </a:xfrm>
        </p:spPr>
        <p:txBody>
          <a:bodyPr>
            <a:noAutofit/>
          </a:bodyPr>
          <a:lstStyle/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Character</a:t>
            </a:r>
          </a:p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Ethics</a:t>
            </a:r>
          </a:p>
          <a:p>
            <a:pPr indent="-411480">
              <a:lnSpc>
                <a:spcPct val="140000"/>
              </a:lnSpc>
              <a:buClr>
                <a:srgbClr val="E0B84F"/>
              </a:buClr>
            </a:pPr>
            <a:r>
              <a:rPr lang="en-US" sz="3600" dirty="0">
                <a:solidFill>
                  <a:schemeClr val="bg1"/>
                </a:solidFill>
              </a:rPr>
              <a:t>Morals</a:t>
            </a:r>
          </a:p>
        </p:txBody>
      </p:sp>
    </p:spTree>
    <p:extLst>
      <p:ext uri="{BB962C8B-B14F-4D97-AF65-F5344CB8AC3E}">
        <p14:creationId xmlns:p14="http://schemas.microsoft.com/office/powerpoint/2010/main" val="1287861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FBB682-B9A3-1C46-85F5-BE4777E5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C4085C-3F02-F949-ABD4-ED421E16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100" y="2415390"/>
            <a:ext cx="1932703" cy="185110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SIX DIMENSIONS OF REALITY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86DB561-B966-4745-8271-8AF2877A3A1D}"/>
              </a:ext>
            </a:extLst>
          </p:cNvPr>
          <p:cNvSpPr txBox="1">
            <a:spLocks/>
          </p:cNvSpPr>
          <p:nvPr/>
        </p:nvSpPr>
        <p:spPr>
          <a:xfrm>
            <a:off x="4917688" y="375427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Establishing Trust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E531F93-1164-B846-B306-B817E2CECDE6}"/>
              </a:ext>
            </a:extLst>
          </p:cNvPr>
          <p:cNvSpPr txBox="1">
            <a:spLocks/>
          </p:cNvSpPr>
          <p:nvPr/>
        </p:nvSpPr>
        <p:spPr>
          <a:xfrm>
            <a:off x="6921015" y="1449657"/>
            <a:ext cx="1732156" cy="1345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    Orientation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       Truth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B06A64E-D9A5-DD45-B96B-76C174BFDAF5}"/>
              </a:ext>
            </a:extLst>
          </p:cNvPr>
          <p:cNvSpPr txBox="1">
            <a:spLocks/>
          </p:cNvSpPr>
          <p:nvPr/>
        </p:nvSpPr>
        <p:spPr>
          <a:xfrm>
            <a:off x="7638585" y="4244895"/>
            <a:ext cx="1085210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Getting Results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984AD79-84CD-DB46-96DC-CECCD39CB18B}"/>
              </a:ext>
            </a:extLst>
          </p:cNvPr>
          <p:cNvSpPr txBox="1">
            <a:spLocks/>
          </p:cNvSpPr>
          <p:nvPr/>
        </p:nvSpPr>
        <p:spPr>
          <a:xfrm>
            <a:off x="4917687" y="5485686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000" b="0" dirty="0"/>
              <a:t>Embracing the Negative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A87B1E0-9C72-A54C-A26A-4289D22194BF}"/>
              </a:ext>
            </a:extLst>
          </p:cNvPr>
          <p:cNvSpPr txBox="1">
            <a:spLocks/>
          </p:cNvSpPr>
          <p:nvPr/>
        </p:nvSpPr>
        <p:spPr>
          <a:xfrm>
            <a:off x="2899492" y="4408452"/>
            <a:ext cx="1873405" cy="884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0" dirty="0"/>
              <a:t>Oriented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Toward</a:t>
            </a:r>
          </a:p>
          <a:p>
            <a:pPr>
              <a:lnSpc>
                <a:spcPct val="120000"/>
              </a:lnSpc>
            </a:pPr>
            <a:r>
              <a:rPr lang="en-US" sz="2000" b="0" dirty="0"/>
              <a:t>      Increase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87D3DF6-F797-0E49-84FC-751FC7DC9391}"/>
              </a:ext>
            </a:extLst>
          </p:cNvPr>
          <p:cNvSpPr txBox="1">
            <a:spLocks/>
          </p:cNvSpPr>
          <p:nvPr/>
        </p:nvSpPr>
        <p:spPr>
          <a:xfrm>
            <a:off x="2899491" y="1293543"/>
            <a:ext cx="1873405" cy="1851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 dirty="0"/>
              <a:t>      Oriented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  Toward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 </a:t>
            </a:r>
            <a:r>
              <a:rPr lang="en-US" sz="1800" b="0" dirty="0"/>
              <a:t>Tran-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  </a:t>
            </a:r>
            <a:r>
              <a:rPr lang="en-US" sz="1800" b="0" dirty="0" err="1"/>
              <a:t>scend</a:t>
            </a:r>
            <a:r>
              <a:rPr lang="en-US" sz="1800" b="0" dirty="0"/>
              <a:t>-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    </a:t>
            </a:r>
            <a:r>
              <a:rPr lang="en-US" sz="1800" b="0" dirty="0" err="1"/>
              <a:t>ence</a:t>
            </a:r>
            <a:endParaRPr lang="en-US" sz="2000" b="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C602100-25E4-444B-B9A9-3C26209E2991}"/>
              </a:ext>
            </a:extLst>
          </p:cNvPr>
          <p:cNvSpPr txBox="1">
            <a:spLocks/>
          </p:cNvSpPr>
          <p:nvPr/>
        </p:nvSpPr>
        <p:spPr>
          <a:xfrm>
            <a:off x="6921014" y="375427"/>
            <a:ext cx="4980699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TRUST: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Through connection, extending favor, and vulnerability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740EEC3-E909-A54A-B2B8-F9F3A6BA304E}"/>
              </a:ext>
            </a:extLst>
          </p:cNvPr>
          <p:cNvSpPr txBox="1">
            <a:spLocks/>
          </p:cNvSpPr>
          <p:nvPr/>
        </p:nvSpPr>
        <p:spPr>
          <a:xfrm>
            <a:off x="8834999" y="1502410"/>
            <a:ext cx="3185975" cy="1613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TRUTH: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 manipulation, establishing confidence and strengthening relationships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66792D37-29CB-2D40-9F1D-C073C4ECFB94}"/>
              </a:ext>
            </a:extLst>
          </p:cNvPr>
          <p:cNvSpPr txBox="1">
            <a:spLocks/>
          </p:cNvSpPr>
          <p:nvPr/>
        </p:nvSpPr>
        <p:spPr>
          <a:xfrm>
            <a:off x="8834999" y="3749555"/>
            <a:ext cx="3074771" cy="23609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RESULTS: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Not theoretical, including quality and quantity, by  respecting people while obtaining verifiable results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5866CBD-D78A-F442-A6D6-8F6899BEE913}"/>
              </a:ext>
            </a:extLst>
          </p:cNvPr>
          <p:cNvSpPr txBox="1">
            <a:spLocks/>
          </p:cNvSpPr>
          <p:nvPr/>
        </p:nvSpPr>
        <p:spPr>
          <a:xfrm>
            <a:off x="1318504" y="5910414"/>
            <a:ext cx="3784156" cy="806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BALANCE: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Learning from the lessons of past experiences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7E5BA09-A1C2-844E-822E-D39473609C94}"/>
              </a:ext>
            </a:extLst>
          </p:cNvPr>
          <p:cNvSpPr txBox="1">
            <a:spLocks/>
          </p:cNvSpPr>
          <p:nvPr/>
        </p:nvSpPr>
        <p:spPr>
          <a:xfrm>
            <a:off x="382943" y="3886895"/>
            <a:ext cx="2558009" cy="14705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GROWTH: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 critical result of leadership. Growth is important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0D8F15C-0F5D-DC47-92EE-6EE50E222D73}"/>
              </a:ext>
            </a:extLst>
          </p:cNvPr>
          <p:cNvSpPr txBox="1">
            <a:spLocks/>
          </p:cNvSpPr>
          <p:nvPr/>
        </p:nvSpPr>
        <p:spPr>
          <a:xfrm>
            <a:off x="382943" y="435061"/>
            <a:ext cx="2516548" cy="2408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</a:rPr>
              <a:t>BIG PICTURE: </a:t>
            </a:r>
            <a:r>
              <a:rPr lang="en-US" sz="2000" b="0" dirty="0">
                <a:solidFill>
                  <a:schemeClr val="bg1"/>
                </a:solidFill>
              </a:rPr>
              <a:t>Self-aware but not self-centered. Seeking the common good. Looking beyond ourselves. </a:t>
            </a:r>
          </a:p>
        </p:txBody>
      </p:sp>
    </p:spTree>
    <p:extLst>
      <p:ext uri="{BB962C8B-B14F-4D97-AF65-F5344CB8AC3E}">
        <p14:creationId xmlns:p14="http://schemas.microsoft.com/office/powerpoint/2010/main" val="3526519572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03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E0B84F"/>
                </a:solidFill>
              </a:rPr>
              <a:t>A LEADER OF INTEGRITY RELATES TO MISSION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5"/>
            <a:ext cx="11005457" cy="416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Spiritually committed, with mind and heart reconciled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Competency proven, in theory and praxis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Dynamically engaged, with a deep sense of urgency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Sensitive and wise, as an effective leadership priest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Devoted to holiness, but also ready to learn morality and ethics</a:t>
            </a:r>
          </a:p>
          <a:p>
            <a:pPr>
              <a:lnSpc>
                <a:spcPct val="10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Able to deliver a sustained, verifiable, and positive performance </a:t>
            </a:r>
          </a:p>
        </p:txBody>
      </p:sp>
    </p:spTree>
    <p:extLst>
      <p:ext uri="{BB962C8B-B14F-4D97-AF65-F5344CB8AC3E}">
        <p14:creationId xmlns:p14="http://schemas.microsoft.com/office/powerpoint/2010/main" val="354764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56D93300-6351-CB43-A523-C1F00AACD054}"/>
              </a:ext>
            </a:extLst>
          </p:cNvPr>
          <p:cNvSpPr txBox="1">
            <a:spLocks/>
          </p:cNvSpPr>
          <p:nvPr/>
        </p:nvSpPr>
        <p:spPr>
          <a:xfrm>
            <a:off x="1574999" y="1963056"/>
            <a:ext cx="9296201" cy="34217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“Come, follow me,” Jesus said, “and I will send you out to fish for people.” </a:t>
            </a:r>
            <a:r>
              <a:rPr lang="en-US" sz="2000" b="0" dirty="0">
                <a:solidFill>
                  <a:schemeClr val="bg1"/>
                </a:solidFill>
              </a:rPr>
              <a:t>Matthew 4:19 (NIV)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1600" b="0" dirty="0">
              <a:solidFill>
                <a:schemeClr val="bg1"/>
              </a:solidFill>
            </a:endParaRPr>
          </a:p>
          <a:p>
            <a:endParaRPr lang="en-US" sz="1600" b="0" dirty="0">
              <a:solidFill>
                <a:schemeClr val="bg1"/>
              </a:solidFill>
            </a:endParaRPr>
          </a:p>
          <a:p>
            <a:r>
              <a:rPr lang="en-US" b="0" dirty="0">
                <a:solidFill>
                  <a:schemeClr val="bg1"/>
                </a:solidFill>
              </a:rPr>
              <a:t>Are we willing to imitate Him?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26AE373-AD12-654E-A107-65B25BB2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FCB90B2-69C7-9F49-AC85-A1B678B7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8541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56D93300-6351-CB43-A523-C1F00AACD054}"/>
              </a:ext>
            </a:extLst>
          </p:cNvPr>
          <p:cNvSpPr txBox="1">
            <a:spLocks/>
          </p:cNvSpPr>
          <p:nvPr/>
        </p:nvSpPr>
        <p:spPr>
          <a:xfrm>
            <a:off x="1574999" y="3265083"/>
            <a:ext cx="9296201" cy="34217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0" dirty="0">
                <a:solidFill>
                  <a:schemeClr val="bg1"/>
                </a:solidFill>
              </a:rPr>
              <a:t>THE END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26AE373-AD12-654E-A107-65B25BB2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FCB90B2-69C7-9F49-AC85-A1B678B7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2060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75F1-6CDD-4546-AE37-7514A7EF8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EF92F9-C74B-4B4F-B973-6CDCE0A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E0B84F"/>
                </a:solidFill>
              </a:rPr>
              <a:t>It is also summarized as: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EA7F-CB18-B44B-BF9A-6C28D5A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6" y="2117498"/>
            <a:ext cx="9815512" cy="4167188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quality of being honest and having strong moral principles; moral uprightness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state of being whole and undivided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The condition of being unified, unimpaired, or sound in construction.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r>
              <a:rPr lang="en-US" dirty="0">
                <a:solidFill>
                  <a:schemeClr val="bg1"/>
                </a:solidFill>
              </a:rPr>
              <a:t>Internal consistency or lack of corruption when referred to in electronic data</a:t>
            </a:r>
          </a:p>
          <a:p>
            <a:pPr marL="320040" indent="-320040">
              <a:lnSpc>
                <a:spcPct val="120000"/>
              </a:lnSpc>
              <a:buClr>
                <a:srgbClr val="E0B84F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34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DDD80-E5F4-AA43-9409-C9E283CB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6" y="2542268"/>
            <a:ext cx="5083629" cy="1325563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</a:rPr>
              <a:t>INTEGRITY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DACA52-2D63-2146-B9B9-560BC3BFB362}"/>
              </a:ext>
            </a:extLst>
          </p:cNvPr>
          <p:cNvSpPr txBox="1">
            <a:spLocks/>
          </p:cNvSpPr>
          <p:nvPr/>
        </p:nvSpPr>
        <p:spPr>
          <a:xfrm>
            <a:off x="6825343" y="2542267"/>
            <a:ext cx="5083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</a:rPr>
              <a:t>“INTEGER”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935C4B4-11D8-B841-894C-61C4C838D8C1}"/>
              </a:ext>
            </a:extLst>
          </p:cNvPr>
          <p:cNvSpPr txBox="1">
            <a:spLocks/>
          </p:cNvSpPr>
          <p:nvPr/>
        </p:nvSpPr>
        <p:spPr>
          <a:xfrm>
            <a:off x="4836886" y="2885846"/>
            <a:ext cx="2344058" cy="75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chemeClr val="bg1"/>
                </a:solidFill>
              </a:rPr>
              <a:t>means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FD714-C147-FC4C-A357-8DF3910D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0117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146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0B43C99-C670-1B4D-A8AF-D14BCB099F3D}"/>
              </a:ext>
            </a:extLst>
          </p:cNvPr>
          <p:cNvGrpSpPr/>
          <p:nvPr/>
        </p:nvGrpSpPr>
        <p:grpSpPr>
          <a:xfrm>
            <a:off x="848767" y="1836157"/>
            <a:ext cx="2481944" cy="1788885"/>
            <a:chOff x="848767" y="1923241"/>
            <a:chExt cx="2481944" cy="1788885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03DACA52-2D63-2146-B9B9-560BC3BFB362}"/>
                </a:ext>
              </a:extLst>
            </p:cNvPr>
            <p:cNvSpPr txBox="1">
              <a:spLocks/>
            </p:cNvSpPr>
            <p:nvPr/>
          </p:nvSpPr>
          <p:spPr>
            <a:xfrm>
              <a:off x="848767" y="2648955"/>
              <a:ext cx="2481944" cy="106317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b="0" dirty="0">
                  <a:solidFill>
                    <a:schemeClr val="bg1"/>
                  </a:solidFill>
                </a:rPr>
                <a:t>Integer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</a:rPr>
                <a:t>(intact)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6FCA91-4D5D-394B-9686-64C97AB60C17}"/>
                </a:ext>
              </a:extLst>
            </p:cNvPr>
            <p:cNvSpPr/>
            <p:nvPr/>
          </p:nvSpPr>
          <p:spPr>
            <a:xfrm>
              <a:off x="964882" y="1923241"/>
              <a:ext cx="2249714" cy="725714"/>
            </a:xfrm>
            <a:prstGeom prst="rect">
              <a:avLst/>
            </a:prstGeom>
            <a:solidFill>
              <a:srgbClr val="E0B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E2A565AA-4969-8F4A-BE3F-FF38634C9317}"/>
                </a:ext>
              </a:extLst>
            </p:cNvPr>
            <p:cNvSpPr txBox="1">
              <a:spLocks/>
            </p:cNvSpPr>
            <p:nvPr/>
          </p:nvSpPr>
          <p:spPr>
            <a:xfrm>
              <a:off x="964882" y="1923241"/>
              <a:ext cx="2249715" cy="725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400" b="0" dirty="0"/>
                <a:t>Latin</a:t>
              </a:r>
              <a:endParaRPr lang="en-US" b="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4A98D6-207E-844E-BC92-B141F3C93D30}"/>
              </a:ext>
            </a:extLst>
          </p:cNvPr>
          <p:cNvGrpSpPr/>
          <p:nvPr/>
        </p:nvGrpSpPr>
        <p:grpSpPr>
          <a:xfrm>
            <a:off x="4855028" y="385536"/>
            <a:ext cx="2481944" cy="1451429"/>
            <a:chOff x="4855028" y="243115"/>
            <a:chExt cx="2481944" cy="1451429"/>
          </a:xfrm>
        </p:grpSpPr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B97C2D8B-A5B0-8941-A7BB-5EE5B7E3467E}"/>
                </a:ext>
              </a:extLst>
            </p:cNvPr>
            <p:cNvSpPr txBox="1">
              <a:spLocks/>
            </p:cNvSpPr>
            <p:nvPr/>
          </p:nvSpPr>
          <p:spPr>
            <a:xfrm>
              <a:off x="4855028" y="968830"/>
              <a:ext cx="2481944" cy="72571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800" b="0" dirty="0" err="1">
                  <a:solidFill>
                    <a:schemeClr val="bg1"/>
                  </a:solidFill>
                </a:rPr>
                <a:t>Intégrité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A48CF4-B14A-9F4E-B887-D9CC90011AD9}"/>
                </a:ext>
              </a:extLst>
            </p:cNvPr>
            <p:cNvSpPr/>
            <p:nvPr/>
          </p:nvSpPr>
          <p:spPr>
            <a:xfrm>
              <a:off x="4971143" y="243115"/>
              <a:ext cx="2249714" cy="7257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3">
              <a:extLst>
                <a:ext uri="{FF2B5EF4-FFF2-40B4-BE49-F238E27FC236}">
                  <a16:creationId xmlns:a16="http://schemas.microsoft.com/office/drawing/2014/main" id="{A139B886-DEE1-BA4B-9237-F0792B4D27CD}"/>
                </a:ext>
              </a:extLst>
            </p:cNvPr>
            <p:cNvSpPr txBox="1">
              <a:spLocks/>
            </p:cNvSpPr>
            <p:nvPr/>
          </p:nvSpPr>
          <p:spPr>
            <a:xfrm>
              <a:off x="4971143" y="243115"/>
              <a:ext cx="2249715" cy="725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400" b="0" dirty="0"/>
                <a:t>French</a:t>
              </a:r>
              <a:endParaRPr lang="en-US" sz="4000" b="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9D4DF-CED6-674F-9AAA-BD0349685E41}"/>
              </a:ext>
            </a:extLst>
          </p:cNvPr>
          <p:cNvGrpSpPr/>
          <p:nvPr/>
        </p:nvGrpSpPr>
        <p:grpSpPr>
          <a:xfrm>
            <a:off x="4855028" y="1977571"/>
            <a:ext cx="2481944" cy="1451429"/>
            <a:chOff x="4855028" y="1894111"/>
            <a:chExt cx="2481944" cy="1451429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DF2E6D1D-0819-0F48-A7C8-9916D9885496}"/>
                </a:ext>
              </a:extLst>
            </p:cNvPr>
            <p:cNvSpPr txBox="1">
              <a:spLocks/>
            </p:cNvSpPr>
            <p:nvPr/>
          </p:nvSpPr>
          <p:spPr>
            <a:xfrm>
              <a:off x="4855028" y="2619826"/>
              <a:ext cx="2481944" cy="72571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800" b="0" dirty="0" err="1">
                  <a:solidFill>
                    <a:schemeClr val="bg1"/>
                  </a:solidFill>
                </a:rPr>
                <a:t>Integritas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6E88BC-56EF-4A42-901B-AE708E402B09}"/>
                </a:ext>
              </a:extLst>
            </p:cNvPr>
            <p:cNvSpPr/>
            <p:nvPr/>
          </p:nvSpPr>
          <p:spPr>
            <a:xfrm>
              <a:off x="4971143" y="1894111"/>
              <a:ext cx="2249714" cy="725714"/>
            </a:xfrm>
            <a:prstGeom prst="rect">
              <a:avLst/>
            </a:prstGeom>
            <a:solidFill>
              <a:srgbClr val="E0B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D668F7EF-1E5A-3A45-8000-AFD306BF9725}"/>
                </a:ext>
              </a:extLst>
            </p:cNvPr>
            <p:cNvSpPr txBox="1">
              <a:spLocks/>
            </p:cNvSpPr>
            <p:nvPr/>
          </p:nvSpPr>
          <p:spPr>
            <a:xfrm>
              <a:off x="4971143" y="1894111"/>
              <a:ext cx="2249715" cy="725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400" b="0" dirty="0"/>
                <a:t>Latin</a:t>
              </a:r>
              <a:endParaRPr lang="en-US" b="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D6171B-9631-1C4E-A98A-84A1CD5235DA}"/>
              </a:ext>
            </a:extLst>
          </p:cNvPr>
          <p:cNvGrpSpPr/>
          <p:nvPr/>
        </p:nvGrpSpPr>
        <p:grpSpPr>
          <a:xfrm>
            <a:off x="4855028" y="3710212"/>
            <a:ext cx="2481944" cy="1451429"/>
            <a:chOff x="4855028" y="3710212"/>
            <a:chExt cx="2481944" cy="1451429"/>
          </a:xfrm>
        </p:grpSpPr>
        <p:sp>
          <p:nvSpPr>
            <p:cNvPr id="18" name="Title 3">
              <a:extLst>
                <a:ext uri="{FF2B5EF4-FFF2-40B4-BE49-F238E27FC236}">
                  <a16:creationId xmlns:a16="http://schemas.microsoft.com/office/drawing/2014/main" id="{43C2539E-BD67-1349-8249-CD07762B6B96}"/>
                </a:ext>
              </a:extLst>
            </p:cNvPr>
            <p:cNvSpPr txBox="1">
              <a:spLocks/>
            </p:cNvSpPr>
            <p:nvPr/>
          </p:nvSpPr>
          <p:spPr>
            <a:xfrm>
              <a:off x="4855028" y="4435927"/>
              <a:ext cx="2481944" cy="72571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800" b="0" dirty="0">
                  <a:solidFill>
                    <a:schemeClr val="bg1"/>
                  </a:solidFill>
                </a:rPr>
                <a:t>Integer</a:t>
              </a:r>
              <a:endParaRPr 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CCBA55-2C74-D041-ADB4-7B3A8BDAA1F5}"/>
                </a:ext>
              </a:extLst>
            </p:cNvPr>
            <p:cNvSpPr/>
            <p:nvPr/>
          </p:nvSpPr>
          <p:spPr>
            <a:xfrm>
              <a:off x="4971143" y="3710212"/>
              <a:ext cx="2249714" cy="7257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itle 3">
              <a:extLst>
                <a:ext uri="{FF2B5EF4-FFF2-40B4-BE49-F238E27FC236}">
                  <a16:creationId xmlns:a16="http://schemas.microsoft.com/office/drawing/2014/main" id="{4597DE6B-9030-7B4F-B50C-F094360BDBDB}"/>
                </a:ext>
              </a:extLst>
            </p:cNvPr>
            <p:cNvSpPr txBox="1">
              <a:spLocks/>
            </p:cNvSpPr>
            <p:nvPr/>
          </p:nvSpPr>
          <p:spPr>
            <a:xfrm>
              <a:off x="4971143" y="3710212"/>
              <a:ext cx="2249715" cy="725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400" b="0" dirty="0"/>
                <a:t>English</a:t>
              </a:r>
              <a:endParaRPr lang="en-US" b="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2FF5B6-3ADC-F345-82B3-A6862B4EF267}"/>
              </a:ext>
            </a:extLst>
          </p:cNvPr>
          <p:cNvGrpSpPr/>
          <p:nvPr/>
        </p:nvGrpSpPr>
        <p:grpSpPr>
          <a:xfrm>
            <a:off x="4855028" y="5272312"/>
            <a:ext cx="2481944" cy="1451429"/>
            <a:chOff x="4855028" y="5402941"/>
            <a:chExt cx="2481944" cy="1451429"/>
          </a:xfrm>
        </p:grpSpPr>
        <p:sp>
          <p:nvSpPr>
            <p:cNvPr id="21" name="Title 3">
              <a:extLst>
                <a:ext uri="{FF2B5EF4-FFF2-40B4-BE49-F238E27FC236}">
                  <a16:creationId xmlns:a16="http://schemas.microsoft.com/office/drawing/2014/main" id="{62411200-7476-3A41-9177-90796B0A4D4E}"/>
                </a:ext>
              </a:extLst>
            </p:cNvPr>
            <p:cNvSpPr txBox="1">
              <a:spLocks/>
            </p:cNvSpPr>
            <p:nvPr/>
          </p:nvSpPr>
          <p:spPr>
            <a:xfrm>
              <a:off x="4855028" y="6128656"/>
              <a:ext cx="2481944" cy="72571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800" b="0" dirty="0" err="1">
                  <a:solidFill>
                    <a:schemeClr val="bg1"/>
                  </a:solidFill>
                </a:rPr>
                <a:t>Intergrate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7DE297-007D-F244-99DA-54074DF1B899}"/>
                </a:ext>
              </a:extLst>
            </p:cNvPr>
            <p:cNvSpPr/>
            <p:nvPr/>
          </p:nvSpPr>
          <p:spPr>
            <a:xfrm>
              <a:off x="4971143" y="5402941"/>
              <a:ext cx="2249714" cy="7257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3">
              <a:extLst>
                <a:ext uri="{FF2B5EF4-FFF2-40B4-BE49-F238E27FC236}">
                  <a16:creationId xmlns:a16="http://schemas.microsoft.com/office/drawing/2014/main" id="{56D93300-6351-CB43-A523-C1F00AACD054}"/>
                </a:ext>
              </a:extLst>
            </p:cNvPr>
            <p:cNvSpPr txBox="1">
              <a:spLocks/>
            </p:cNvSpPr>
            <p:nvPr/>
          </p:nvSpPr>
          <p:spPr>
            <a:xfrm>
              <a:off x="4971143" y="5402941"/>
              <a:ext cx="2249715" cy="7257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400" b="0" dirty="0"/>
                <a:t>English</a:t>
              </a:r>
              <a:endParaRPr lang="en-US" b="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09C990-88CE-904A-8101-52D100626F51}"/>
              </a:ext>
            </a:extLst>
          </p:cNvPr>
          <p:cNvGrpSpPr/>
          <p:nvPr/>
        </p:nvGrpSpPr>
        <p:grpSpPr>
          <a:xfrm>
            <a:off x="8331198" y="2681514"/>
            <a:ext cx="3570515" cy="997856"/>
            <a:chOff x="8331198" y="3610428"/>
            <a:chExt cx="3570515" cy="997856"/>
          </a:xfrm>
        </p:grpSpPr>
        <p:sp>
          <p:nvSpPr>
            <p:cNvPr id="24" name="Title 3">
              <a:extLst>
                <a:ext uri="{FF2B5EF4-FFF2-40B4-BE49-F238E27FC236}">
                  <a16:creationId xmlns:a16="http://schemas.microsoft.com/office/drawing/2014/main" id="{DA99EAEA-9B9D-474B-97C6-E8FEAC01BD13}"/>
                </a:ext>
              </a:extLst>
            </p:cNvPr>
            <p:cNvSpPr txBox="1">
              <a:spLocks/>
            </p:cNvSpPr>
            <p:nvPr/>
          </p:nvSpPr>
          <p:spPr>
            <a:xfrm>
              <a:off x="8548914" y="3610428"/>
              <a:ext cx="3164116" cy="725714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dirty="0">
                  <a:solidFill>
                    <a:srgbClr val="E0B84F"/>
                  </a:solidFill>
                </a:rPr>
                <a:t>INTEGRITY</a:t>
              </a:r>
            </a:p>
          </p:txBody>
        </p:sp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CA05EDBB-653D-7C4E-A8EB-440A5E9ECC52}"/>
                </a:ext>
              </a:extLst>
            </p:cNvPr>
            <p:cNvSpPr txBox="1">
              <a:spLocks/>
            </p:cNvSpPr>
            <p:nvPr/>
          </p:nvSpPr>
          <p:spPr>
            <a:xfrm>
              <a:off x="8331198" y="4056739"/>
              <a:ext cx="3570515" cy="55154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</a:rPr>
                <a:t>Late Middle English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562C66-1C25-B94F-9ADC-9A1F5B67A15F}"/>
              </a:ext>
            </a:extLst>
          </p:cNvPr>
          <p:cNvCxnSpPr>
            <a:cxnSpLocks/>
          </p:cNvCxnSpPr>
          <p:nvPr/>
        </p:nvCxnSpPr>
        <p:spPr>
          <a:xfrm>
            <a:off x="7728422" y="748001"/>
            <a:ext cx="0" cy="488683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1758DB-E590-5F49-B1B9-C40CB7841A3E}"/>
              </a:ext>
            </a:extLst>
          </p:cNvPr>
          <p:cNvCxnSpPr>
            <a:cxnSpLocks/>
          </p:cNvCxnSpPr>
          <p:nvPr/>
        </p:nvCxnSpPr>
        <p:spPr>
          <a:xfrm flipH="1">
            <a:off x="7248307" y="748001"/>
            <a:ext cx="48622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3C397F5-2160-E442-81EF-526A4B47CA1A}"/>
              </a:ext>
            </a:extLst>
          </p:cNvPr>
          <p:cNvCxnSpPr>
            <a:cxnSpLocks/>
          </p:cNvCxnSpPr>
          <p:nvPr/>
        </p:nvCxnSpPr>
        <p:spPr>
          <a:xfrm flipH="1">
            <a:off x="7242193" y="2356364"/>
            <a:ext cx="48622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0BAE1C-D24C-E04E-A02C-212446AED4AD}"/>
              </a:ext>
            </a:extLst>
          </p:cNvPr>
          <p:cNvCxnSpPr>
            <a:cxnSpLocks/>
          </p:cNvCxnSpPr>
          <p:nvPr/>
        </p:nvCxnSpPr>
        <p:spPr>
          <a:xfrm flipH="1">
            <a:off x="7242193" y="4087587"/>
            <a:ext cx="48622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5676BF-7FCA-E640-9AAF-7186FB63D29D}"/>
              </a:ext>
            </a:extLst>
          </p:cNvPr>
          <p:cNvCxnSpPr>
            <a:cxnSpLocks/>
          </p:cNvCxnSpPr>
          <p:nvPr/>
        </p:nvCxnSpPr>
        <p:spPr>
          <a:xfrm flipH="1">
            <a:off x="7242192" y="5634833"/>
            <a:ext cx="486229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51CA6D5-E9CF-F24F-A744-05DACD6C5A65}"/>
              </a:ext>
            </a:extLst>
          </p:cNvPr>
          <p:cNvCxnSpPr>
            <a:cxnSpLocks/>
          </p:cNvCxnSpPr>
          <p:nvPr/>
        </p:nvCxnSpPr>
        <p:spPr>
          <a:xfrm flipH="1">
            <a:off x="7728422" y="2974582"/>
            <a:ext cx="853603" cy="0"/>
          </a:xfrm>
          <a:prstGeom prst="line">
            <a:avLst/>
          </a:prstGeom>
          <a:ln w="63500">
            <a:solidFill>
              <a:schemeClr val="bg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A44FDB-3868-EE42-8085-DE7FB3F6B3F5}"/>
              </a:ext>
            </a:extLst>
          </p:cNvPr>
          <p:cNvCxnSpPr>
            <a:cxnSpLocks/>
          </p:cNvCxnSpPr>
          <p:nvPr/>
        </p:nvCxnSpPr>
        <p:spPr>
          <a:xfrm flipH="1">
            <a:off x="3251199" y="2951450"/>
            <a:ext cx="1603830" cy="0"/>
          </a:xfrm>
          <a:prstGeom prst="line">
            <a:avLst/>
          </a:prstGeom>
          <a:ln w="63500"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88E43644-B292-2B43-BAE9-C9C3D289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FE17820-CCCE-2347-8EF4-846B5BC1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84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0E733-2E79-8A41-8951-3537E88E78A1}"/>
              </a:ext>
            </a:extLst>
          </p:cNvPr>
          <p:cNvCxnSpPr/>
          <p:nvPr/>
        </p:nvCxnSpPr>
        <p:spPr>
          <a:xfrm>
            <a:off x="-58057" y="3414486"/>
            <a:ext cx="123226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A48CF4-B14A-9F4E-B887-D9CC90011AD9}"/>
              </a:ext>
            </a:extLst>
          </p:cNvPr>
          <p:cNvSpPr/>
          <p:nvPr/>
        </p:nvSpPr>
        <p:spPr>
          <a:xfrm>
            <a:off x="997906" y="3031671"/>
            <a:ext cx="2249714" cy="725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139B886-DEE1-BA4B-9237-F0792B4D27CD}"/>
              </a:ext>
            </a:extLst>
          </p:cNvPr>
          <p:cNvSpPr txBox="1">
            <a:spLocks/>
          </p:cNvSpPr>
          <p:nvPr/>
        </p:nvSpPr>
        <p:spPr>
          <a:xfrm>
            <a:off x="997906" y="3031671"/>
            <a:ext cx="2249715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THOUGHT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6E88BC-56EF-4A42-901B-AE708E402B09}"/>
              </a:ext>
            </a:extLst>
          </p:cNvPr>
          <p:cNvSpPr/>
          <p:nvPr/>
        </p:nvSpPr>
        <p:spPr>
          <a:xfrm>
            <a:off x="3632282" y="3014100"/>
            <a:ext cx="2249714" cy="725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668F7EF-1E5A-3A45-8000-AFD306BF9725}"/>
              </a:ext>
            </a:extLst>
          </p:cNvPr>
          <p:cNvSpPr txBox="1">
            <a:spLocks/>
          </p:cNvSpPr>
          <p:nvPr/>
        </p:nvSpPr>
        <p:spPr>
          <a:xfrm>
            <a:off x="3632282" y="3014100"/>
            <a:ext cx="2249715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ACTION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CCBA55-2C74-D041-ADB4-7B3A8BDAA1F5}"/>
              </a:ext>
            </a:extLst>
          </p:cNvPr>
          <p:cNvSpPr/>
          <p:nvPr/>
        </p:nvSpPr>
        <p:spPr>
          <a:xfrm>
            <a:off x="6230406" y="3031671"/>
            <a:ext cx="2249714" cy="725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597DE6B-9030-7B4F-B50C-F094360BDBDB}"/>
              </a:ext>
            </a:extLst>
          </p:cNvPr>
          <p:cNvSpPr txBox="1">
            <a:spLocks/>
          </p:cNvSpPr>
          <p:nvPr/>
        </p:nvSpPr>
        <p:spPr>
          <a:xfrm>
            <a:off x="6230406" y="3031671"/>
            <a:ext cx="2249715" cy="72571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MIND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7DE297-007D-F244-99DA-54074DF1B899}"/>
              </a:ext>
            </a:extLst>
          </p:cNvPr>
          <p:cNvSpPr/>
          <p:nvPr/>
        </p:nvSpPr>
        <p:spPr>
          <a:xfrm>
            <a:off x="8846656" y="3066143"/>
            <a:ext cx="2249714" cy="7257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56D93300-6351-CB43-A523-C1F00AACD054}"/>
              </a:ext>
            </a:extLst>
          </p:cNvPr>
          <p:cNvSpPr txBox="1">
            <a:spLocks/>
          </p:cNvSpPr>
          <p:nvPr/>
        </p:nvSpPr>
        <p:spPr>
          <a:xfrm>
            <a:off x="8846656" y="3066143"/>
            <a:ext cx="2249715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/>
              <a:t>PRAXIS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26AE373-AD12-654E-A107-65B25BB29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FCB90B2-69C7-9F49-AC85-A1B678B7C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2323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65FC9-17F4-7B48-9388-98E4D259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D61312-4B81-5742-A9D3-396E078B233C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16E5C7-3064-F241-B744-8C531F1A4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9F1F62-58DD-6B49-B2C5-C8B5B2F38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903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3B068-5417-2049-BAD0-07C72758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2" y="0"/>
            <a:ext cx="122136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52051-B3FF-E24B-9520-03C4CBA2E48F}"/>
              </a:ext>
            </a:extLst>
          </p:cNvPr>
          <p:cNvSpPr txBox="1"/>
          <p:nvPr/>
        </p:nvSpPr>
        <p:spPr>
          <a:xfrm rot="13545849">
            <a:off x="3251201" y="4573865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506D1-DECE-C748-B737-AA75256466FC}"/>
              </a:ext>
            </a:extLst>
          </p:cNvPr>
          <p:cNvSpPr txBox="1"/>
          <p:nvPr/>
        </p:nvSpPr>
        <p:spPr>
          <a:xfrm rot="18669840">
            <a:off x="3204983" y="1882664"/>
            <a:ext cx="27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A980CA-E9F5-F348-A9D2-50C15D85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6402"/>
            <a:ext cx="12192000" cy="217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B6ABD8-2F53-9648-B158-FE331036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13"/>
            <a:ext cx="12192000" cy="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4401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Juan Prestol-Puesan</TermName>
          <TermId xmlns="http://schemas.microsoft.com/office/infopath/2007/PartnerControls">f65050b5-11ed-4ef4-9103-652e7173c84e</TermId>
        </TermInfo>
      </Terms>
    </gc564d6ebf4248c7833a610fa17582d5>
    <j2a840a341ce45988eab089c2d811663 xmlns="708c96bb-742e-4249-8e2b-6d89ee2a2a12">
      <Terms xmlns="http://schemas.microsoft.com/office/infopath/2007/PartnerControls"/>
    </j2a840a341ce45988eab089c2d811663>
  </documentManagement>
</p:properties>
</file>

<file path=customXml/itemProps1.xml><?xml version="1.0" encoding="utf-8"?>
<ds:datastoreItem xmlns:ds="http://schemas.openxmlformats.org/officeDocument/2006/customXml" ds:itemID="{A8E7A65D-4FB1-4358-A57D-2E051647DCF3}"/>
</file>

<file path=customXml/itemProps2.xml><?xml version="1.0" encoding="utf-8"?>
<ds:datastoreItem xmlns:ds="http://schemas.openxmlformats.org/officeDocument/2006/customXml" ds:itemID="{D360494F-616B-4693-A7FD-683A9528E8E6}"/>
</file>

<file path=customXml/itemProps3.xml><?xml version="1.0" encoding="utf-8"?>
<ds:datastoreItem xmlns:ds="http://schemas.openxmlformats.org/officeDocument/2006/customXml" ds:itemID="{FF992B99-472B-4CB8-86BA-7C06D5FEC4FF}"/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1177</Words>
  <Application>Microsoft Office PowerPoint</Application>
  <PresentationFormat>Widescreen</PresentationFormat>
  <Paragraphs>172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ESSENTIAL FOR MISSION</vt:lpstr>
      <vt:lpstr>WHY IS INTEGRITY IMPORTANT? IS IT THE LEADER’S INTEGRITY OR THE FOLLOWER’S INTEGRITY? HOW IS HONESTY, MORAL UPRIGHTNESS, ADHERING OURSELVES TO STRONG MORAL AND ETHICAL VALUES A DETERMINANT FACTOR IN MISSION? IS INTEGRITY REALLY ESSENTIAL?</vt:lpstr>
      <vt:lpstr>INTEGRITY IS DEFINED AS: </vt:lpstr>
      <vt:lpstr>It is also summarized as: </vt:lpstr>
      <vt:lpstr>INTEGRITY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Lord, who may abide in Your tabernacle? Who may dwell in Your holy hill? He who walks uprightly, And works righteousness, And speaks the truth in his heart; He who does not backbite with his tongue, Nor does evil to his neighbor,</vt:lpstr>
      <vt:lpstr>Nor does he take up a reproach against his friend; In whose eyes a vile person is despised, But he honors those who fear the Lord; He who swears to his own hurt and does not change; He who does not put out his money at usury, Nor does he take a bribe against the innocent. He who does these things shall never be moved. (Psalm 15)</vt:lpstr>
      <vt:lpstr>Integrity is core to: </vt:lpstr>
      <vt:lpstr>INTEGRITY IS IMPORTANT FOR MISSION </vt:lpstr>
      <vt:lpstr>THE JOURNEY OF MORALITY/ETHICS IN THE LITERATURE </vt:lpstr>
      <vt:lpstr>THE JOURNEY OF MORALITY  </vt:lpstr>
      <vt:lpstr>PowerPoint Presentation</vt:lpstr>
      <vt:lpstr>PowerPoint Presentation</vt:lpstr>
      <vt:lpstr>PowerPoint Presentation</vt:lpstr>
      <vt:lpstr>PowerPoint Presentation</vt:lpstr>
      <vt:lpstr>SIX DIMENSIONS OF REALITY</vt:lpstr>
      <vt:lpstr>SIX DIMENSIONS OF REALITY</vt:lpstr>
      <vt:lpstr>SIX DIMENSIONS OF REALITY</vt:lpstr>
      <vt:lpstr>SIX DIMENSIONS OF REALITY</vt:lpstr>
      <vt:lpstr>SIX DIMENSIONS OF REALITY</vt:lpstr>
      <vt:lpstr>SIX DIMENSIONS OF REALITY</vt:lpstr>
      <vt:lpstr>A LEADER OF INTEGRITY RELATES TO MISSION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Poirier, Merle</dc:creator>
  <cp:lastModifiedBy>Missah, Ellen S.</cp:lastModifiedBy>
  <cp:revision>89</cp:revision>
  <dcterms:created xsi:type="dcterms:W3CDTF">2020-01-27T00:04:50Z</dcterms:created>
  <dcterms:modified xsi:type="dcterms:W3CDTF">2022-01-12T15:36:25Z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78;#Juan Prestol-Puesan|f65050b5-11ed-4ef4-9103-652e7173c84e</vt:lpwstr>
  </property>
  <property fmtid="{D5CDD505-2E9C-101B-9397-08002B2CF9AE}" pid="4" name="CurriculumCategories">
    <vt:lpwstr/>
  </property>
</Properties>
</file>