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diagrams/quickStyle5.xml" ContentType="application/vnd.openxmlformats-officedocument.drawingml.diagramStyle+xml"/>
  <Override PartName="/ppt/theme/theme1.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layout1.xml" ContentType="application/vnd.openxmlformats-officedocument.drawingml.diagramLayout+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5.xml" ContentType="application/vnd.openxmlformats-officedocument.drawingml.diagramLayout+xml"/>
  <Override PartName="/ppt/diagrams/colors7.xml" ContentType="application/vnd.openxmlformats-officedocument.drawingml.diagramColors+xml"/>
  <Override PartName="/ppt/diagrams/drawing7.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52" r:id="rId1"/>
  </p:sldMasterIdLst>
  <p:notesMasterIdLst>
    <p:notesMasterId r:id="rId51"/>
  </p:notesMasterIdLst>
  <p:sldIdLst>
    <p:sldId id="256" r:id="rId2"/>
    <p:sldId id="257" r:id="rId3"/>
    <p:sldId id="303" r:id="rId4"/>
    <p:sldId id="305" r:id="rId5"/>
    <p:sldId id="258" r:id="rId6"/>
    <p:sldId id="259" r:id="rId7"/>
    <p:sldId id="260" r:id="rId8"/>
    <p:sldId id="290" r:id="rId9"/>
    <p:sldId id="265" r:id="rId10"/>
    <p:sldId id="264" r:id="rId11"/>
    <p:sldId id="266" r:id="rId12"/>
    <p:sldId id="272" r:id="rId13"/>
    <p:sldId id="268" r:id="rId14"/>
    <p:sldId id="295" r:id="rId15"/>
    <p:sldId id="273" r:id="rId16"/>
    <p:sldId id="270" r:id="rId17"/>
    <p:sldId id="308" r:id="rId18"/>
    <p:sldId id="274" r:id="rId19"/>
    <p:sldId id="275" r:id="rId20"/>
    <p:sldId id="276" r:id="rId21"/>
    <p:sldId id="277" r:id="rId22"/>
    <p:sldId id="279" r:id="rId23"/>
    <p:sldId id="280" r:id="rId24"/>
    <p:sldId id="281" r:id="rId25"/>
    <p:sldId id="283" r:id="rId26"/>
    <p:sldId id="284" r:id="rId27"/>
    <p:sldId id="285" r:id="rId28"/>
    <p:sldId id="286" r:id="rId29"/>
    <p:sldId id="278" r:id="rId30"/>
    <p:sldId id="269" r:id="rId31"/>
    <p:sldId id="289" r:id="rId32"/>
    <p:sldId id="262" r:id="rId33"/>
    <p:sldId id="296" r:id="rId34"/>
    <p:sldId id="297" r:id="rId35"/>
    <p:sldId id="298" r:id="rId36"/>
    <p:sldId id="299" r:id="rId37"/>
    <p:sldId id="301" r:id="rId38"/>
    <p:sldId id="263" r:id="rId39"/>
    <p:sldId id="261" r:id="rId40"/>
    <p:sldId id="294" r:id="rId41"/>
    <p:sldId id="293" r:id="rId42"/>
    <p:sldId id="288" r:id="rId43"/>
    <p:sldId id="291" r:id="rId44"/>
    <p:sldId id="282" r:id="rId45"/>
    <p:sldId id="292" r:id="rId46"/>
    <p:sldId id="300" r:id="rId47"/>
    <p:sldId id="267" r:id="rId48"/>
    <p:sldId id="287" r:id="rId49"/>
    <p:sldId id="306"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p:restoredTop sz="94671"/>
  </p:normalViewPr>
  <p:slideViewPr>
    <p:cSldViewPr snapToGrid="0" snapToObjects="1">
      <p:cViewPr varScale="1">
        <p:scale>
          <a:sx n="162" d="100"/>
          <a:sy n="162" d="100"/>
        </p:scale>
        <p:origin x="241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ref.ly/logosres/mwdict11?hw=Integrity&amp;off=195&amp;ctx=ntire%5d+14th+century%0a~1:+firm+adherence+to"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ref.ly/logosres/iv-cg?ref=Page.p+152&amp;off=0&amp;ctx=to+tell+the+truth.5%0a~Chapter+29%E2%80%94Honesty+a"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ref.ly/logosres/iv-5t?ref=Page.p+235&amp;off=116&amp;ctx=nings+and+reproofs.%0a~In+the+instruction+g"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ref.ly/logosres/iv-ohc?ref=DayOfYear.Aug+11&amp;off=1608&amp;ctx=ful%2c+but+fragrant.%E2%80%A6%0a~Integrity%2c+justice%2c+"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ref.ly/logosres/iv-cg?ref=Page.p+152&amp;off=0&amp;ctx=to+tell+the+truth.5%0a~Chapter+29%E2%80%94Honesty+a"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ref.ly/logosres/iv-pk?ref=Page.p+545&amp;off=540&amp;ctx=+not+be+destroyed.%E2%80%9D%0a~From+the+story+of+Da"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ref.ly/logosres/mwdict11?hw=Integrity&amp;off=195&amp;ctx=ntire%5d+14th+century%0a~1:+firm+adherence+to"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ref.ly/logosres/iv-cg?ref=Page.p+152&amp;off=0&amp;ctx=to+tell+the+truth.5%0a~Chapter+29%E2%80%94Honesty+a"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ref.ly/logosres/iv-5t?ref=Page.p+235&amp;off=116&amp;ctx=nings+and+reproofs.%0a~In+the+instruction+g"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ref.ly/logosres/iv-ohc?ref=DayOfYear.Aug+11&amp;off=1608&amp;ctx=ful%2c+but+fragrant.%E2%80%A6%0a~Integrity%2c+justice%2c+"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ref.ly/logosres/iv-cg?ref=Page.p+152&amp;off=0&amp;ctx=to+tell+the+truth.5%0a~Chapter+29%E2%80%94Honesty+a"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ref.ly/logosres/iv-pk?ref=Page.p+545&amp;off=540&amp;ctx=+not+be+destroyed.%E2%80%9D%0a~From+the+story+of+Da"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8333A-EA1C-4B5C-805C-00B9D00003A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234DB0B-053F-4C7B-8546-A452782DC1B7}">
      <dgm:prSet custT="1"/>
      <dgm:spPr/>
      <dgm:t>
        <a:bodyPr/>
        <a:lstStyle/>
        <a:p>
          <a:endParaRPr lang="en-US" sz="3200" dirty="0"/>
        </a:p>
        <a:p>
          <a:endParaRPr lang="en-US" sz="3200" dirty="0"/>
        </a:p>
        <a:p>
          <a:r>
            <a:rPr lang="en-US" sz="3200" dirty="0"/>
            <a:t>A term drawn from Greek philosophy, “ethics,” denotes an effort to present norms of behavior in a systematic way that shows their internal, rational coherence.</a:t>
          </a:r>
        </a:p>
      </dgm:t>
    </dgm:pt>
    <dgm:pt modelId="{09FD85E5-7872-403C-86E4-0066FD76F5D3}" type="parTrans" cxnId="{D8496D5E-1043-4AE1-9D89-DEBC5321036C}">
      <dgm:prSet/>
      <dgm:spPr/>
      <dgm:t>
        <a:bodyPr/>
        <a:lstStyle/>
        <a:p>
          <a:endParaRPr lang="en-US"/>
        </a:p>
      </dgm:t>
    </dgm:pt>
    <dgm:pt modelId="{8EC8C14B-04BA-46F5-9BAC-E00535E71997}" type="sibTrans" cxnId="{D8496D5E-1043-4AE1-9D89-DEBC5321036C}">
      <dgm:prSet/>
      <dgm:spPr/>
      <dgm:t>
        <a:bodyPr/>
        <a:lstStyle/>
        <a:p>
          <a:endParaRPr lang="en-US"/>
        </a:p>
      </dgm:t>
    </dgm:pt>
    <dgm:pt modelId="{FF44D0E4-6A7B-4270-B7E5-556572B5F304}">
      <dgm:prSet custT="1"/>
      <dgm:spPr/>
      <dgm:t>
        <a:bodyPr/>
        <a:lstStyle/>
        <a:p>
          <a:pPr algn="r"/>
          <a:endParaRPr lang="en-US" sz="1600" dirty="0"/>
        </a:p>
        <a:p>
          <a:pPr algn="r"/>
          <a:r>
            <a:rPr lang="en-US" sz="1600" dirty="0"/>
            <a:t>McCarter, P. K. J. (2000). Abraham. In Freedman, et al. (Eds.), </a:t>
          </a:r>
          <a:r>
            <a:rPr lang="en-US" sz="1600" i="1" dirty="0"/>
            <a:t>Eerdmans Dictionary of the Bible</a:t>
          </a:r>
          <a:r>
            <a:rPr lang="en-US" sz="1600" dirty="0"/>
            <a:t> (p. 10). </a:t>
          </a:r>
        </a:p>
      </dgm:t>
    </dgm:pt>
    <dgm:pt modelId="{BFF1C469-825E-47AF-B83C-90CBE46C1DE5}" type="parTrans" cxnId="{51359837-F304-484C-A7A6-BD7E54088F08}">
      <dgm:prSet/>
      <dgm:spPr/>
      <dgm:t>
        <a:bodyPr/>
        <a:lstStyle/>
        <a:p>
          <a:endParaRPr lang="en-US"/>
        </a:p>
      </dgm:t>
    </dgm:pt>
    <dgm:pt modelId="{813D287F-4562-48FD-B13F-F0D129331C12}" type="sibTrans" cxnId="{51359837-F304-484C-A7A6-BD7E54088F08}">
      <dgm:prSet/>
      <dgm:spPr/>
      <dgm:t>
        <a:bodyPr/>
        <a:lstStyle/>
        <a:p>
          <a:endParaRPr lang="en-US"/>
        </a:p>
      </dgm:t>
    </dgm:pt>
    <dgm:pt modelId="{CAF4BE87-4604-CB4D-A47F-1E96CBE8C513}" type="pres">
      <dgm:prSet presAssocID="{3738333A-EA1C-4B5C-805C-00B9D00003A8}" presName="vert0" presStyleCnt="0">
        <dgm:presLayoutVars>
          <dgm:dir/>
          <dgm:animOne val="branch"/>
          <dgm:animLvl val="lvl"/>
        </dgm:presLayoutVars>
      </dgm:prSet>
      <dgm:spPr/>
    </dgm:pt>
    <dgm:pt modelId="{551204DB-8EFB-A246-AEAD-9D66F3EEBC9B}" type="pres">
      <dgm:prSet presAssocID="{4234DB0B-053F-4C7B-8546-A452782DC1B7}" presName="thickLine" presStyleLbl="alignNode1" presStyleIdx="0" presStyleCnt="2"/>
      <dgm:spPr/>
    </dgm:pt>
    <dgm:pt modelId="{6D60222C-ECB2-214B-BA00-ED053D781503}" type="pres">
      <dgm:prSet presAssocID="{4234DB0B-053F-4C7B-8546-A452782DC1B7}" presName="horz1" presStyleCnt="0"/>
      <dgm:spPr/>
    </dgm:pt>
    <dgm:pt modelId="{59B2609D-A861-2346-B9E6-E93837FD431F}" type="pres">
      <dgm:prSet presAssocID="{4234DB0B-053F-4C7B-8546-A452782DC1B7}" presName="tx1" presStyleLbl="revTx" presStyleIdx="0" presStyleCnt="2"/>
      <dgm:spPr/>
    </dgm:pt>
    <dgm:pt modelId="{7276384E-1E62-FA40-AA34-C9043D3CCE71}" type="pres">
      <dgm:prSet presAssocID="{4234DB0B-053F-4C7B-8546-A452782DC1B7}" presName="vert1" presStyleCnt="0"/>
      <dgm:spPr/>
    </dgm:pt>
    <dgm:pt modelId="{85BC53CA-363C-3848-A89C-CE6CB0B21663}" type="pres">
      <dgm:prSet presAssocID="{FF44D0E4-6A7B-4270-B7E5-556572B5F304}" presName="thickLine" presStyleLbl="alignNode1" presStyleIdx="1" presStyleCnt="2"/>
      <dgm:spPr/>
    </dgm:pt>
    <dgm:pt modelId="{72C7CACB-F2E5-2D44-A9B4-BEFA947038C6}" type="pres">
      <dgm:prSet presAssocID="{FF44D0E4-6A7B-4270-B7E5-556572B5F304}" presName="horz1" presStyleCnt="0"/>
      <dgm:spPr/>
    </dgm:pt>
    <dgm:pt modelId="{4622D259-169A-714A-87E5-3C99623E3B5B}" type="pres">
      <dgm:prSet presAssocID="{FF44D0E4-6A7B-4270-B7E5-556572B5F304}" presName="tx1" presStyleLbl="revTx" presStyleIdx="1" presStyleCnt="2" custScaleY="50471"/>
      <dgm:spPr/>
    </dgm:pt>
    <dgm:pt modelId="{BE8D2128-5C49-7442-8D9B-621F2D37C65E}" type="pres">
      <dgm:prSet presAssocID="{FF44D0E4-6A7B-4270-B7E5-556572B5F304}" presName="vert1" presStyleCnt="0"/>
      <dgm:spPr/>
    </dgm:pt>
  </dgm:ptLst>
  <dgm:cxnLst>
    <dgm:cxn modelId="{BC0A1D02-9E5C-0744-907C-4C62CAC946B0}" type="presOf" srcId="{FF44D0E4-6A7B-4270-B7E5-556572B5F304}" destId="{4622D259-169A-714A-87E5-3C99623E3B5B}" srcOrd="0" destOrd="0" presId="urn:microsoft.com/office/officeart/2008/layout/LinedList"/>
    <dgm:cxn modelId="{51359837-F304-484C-A7A6-BD7E54088F08}" srcId="{3738333A-EA1C-4B5C-805C-00B9D00003A8}" destId="{FF44D0E4-6A7B-4270-B7E5-556572B5F304}" srcOrd="1" destOrd="0" parTransId="{BFF1C469-825E-47AF-B83C-90CBE46C1DE5}" sibTransId="{813D287F-4562-48FD-B13F-F0D129331C12}"/>
    <dgm:cxn modelId="{D8496D5E-1043-4AE1-9D89-DEBC5321036C}" srcId="{3738333A-EA1C-4B5C-805C-00B9D00003A8}" destId="{4234DB0B-053F-4C7B-8546-A452782DC1B7}" srcOrd="0" destOrd="0" parTransId="{09FD85E5-7872-403C-86E4-0066FD76F5D3}" sibTransId="{8EC8C14B-04BA-46F5-9BAC-E00535E71997}"/>
    <dgm:cxn modelId="{927F6DA6-FCC8-5A46-A345-8C73C911DD26}" type="presOf" srcId="{4234DB0B-053F-4C7B-8546-A452782DC1B7}" destId="{59B2609D-A861-2346-B9E6-E93837FD431F}" srcOrd="0" destOrd="0" presId="urn:microsoft.com/office/officeart/2008/layout/LinedList"/>
    <dgm:cxn modelId="{952C76FE-C0DA-9347-95BF-D2F42071249C}" type="presOf" srcId="{3738333A-EA1C-4B5C-805C-00B9D00003A8}" destId="{CAF4BE87-4604-CB4D-A47F-1E96CBE8C513}" srcOrd="0" destOrd="0" presId="urn:microsoft.com/office/officeart/2008/layout/LinedList"/>
    <dgm:cxn modelId="{C7AAB87F-25A6-434D-B113-242F067A65F8}" type="presParOf" srcId="{CAF4BE87-4604-CB4D-A47F-1E96CBE8C513}" destId="{551204DB-8EFB-A246-AEAD-9D66F3EEBC9B}" srcOrd="0" destOrd="0" presId="urn:microsoft.com/office/officeart/2008/layout/LinedList"/>
    <dgm:cxn modelId="{7379975F-801D-4A4A-BBC1-A3ADF5762E72}" type="presParOf" srcId="{CAF4BE87-4604-CB4D-A47F-1E96CBE8C513}" destId="{6D60222C-ECB2-214B-BA00-ED053D781503}" srcOrd="1" destOrd="0" presId="urn:microsoft.com/office/officeart/2008/layout/LinedList"/>
    <dgm:cxn modelId="{6EA70391-7482-9842-9BF9-8ACFFADFD77A}" type="presParOf" srcId="{6D60222C-ECB2-214B-BA00-ED053D781503}" destId="{59B2609D-A861-2346-B9E6-E93837FD431F}" srcOrd="0" destOrd="0" presId="urn:microsoft.com/office/officeart/2008/layout/LinedList"/>
    <dgm:cxn modelId="{F24788AC-7D49-4D4F-9D7F-7462EB25F5BF}" type="presParOf" srcId="{6D60222C-ECB2-214B-BA00-ED053D781503}" destId="{7276384E-1E62-FA40-AA34-C9043D3CCE71}" srcOrd="1" destOrd="0" presId="urn:microsoft.com/office/officeart/2008/layout/LinedList"/>
    <dgm:cxn modelId="{C77EC868-6DBA-A947-A3B5-F9C7D96EADCB}" type="presParOf" srcId="{CAF4BE87-4604-CB4D-A47F-1E96CBE8C513}" destId="{85BC53CA-363C-3848-A89C-CE6CB0B21663}" srcOrd="2" destOrd="0" presId="urn:microsoft.com/office/officeart/2008/layout/LinedList"/>
    <dgm:cxn modelId="{5837EB1E-3006-DB42-855E-6DD127D5839C}" type="presParOf" srcId="{CAF4BE87-4604-CB4D-A47F-1E96CBE8C513}" destId="{72C7CACB-F2E5-2D44-A9B4-BEFA947038C6}" srcOrd="3" destOrd="0" presId="urn:microsoft.com/office/officeart/2008/layout/LinedList"/>
    <dgm:cxn modelId="{223A0812-DF78-104D-8B15-B83FAE77AF95}" type="presParOf" srcId="{72C7CACB-F2E5-2D44-A9B4-BEFA947038C6}" destId="{4622D259-169A-714A-87E5-3C99623E3B5B}" srcOrd="0" destOrd="0" presId="urn:microsoft.com/office/officeart/2008/layout/LinedList"/>
    <dgm:cxn modelId="{0EA5312A-6E4A-974F-8095-AA473A8BF631}" type="presParOf" srcId="{72C7CACB-F2E5-2D44-A9B4-BEFA947038C6}" destId="{BE8D2128-5C49-7442-8D9B-621F2D37C65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9F8B27-3006-4B7A-A562-AA7A727D7CA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4D3C971-7FE9-46EF-B444-F24EF481259B}">
      <dgm:prSet/>
      <dgm:spPr/>
      <dgm:t>
        <a:bodyPr/>
        <a:lstStyle/>
        <a:p>
          <a:r>
            <a:rPr lang="en-US" b="1" dirty="0"/>
            <a:t>Incorruptibility</a:t>
          </a:r>
          <a:endParaRPr lang="en-US" dirty="0"/>
        </a:p>
      </dgm:t>
    </dgm:pt>
    <dgm:pt modelId="{89E47D40-FB5C-4157-A11C-C9F92EA89C55}" type="parTrans" cxnId="{9BCA73BA-6786-4C98-9C17-A09799030218}">
      <dgm:prSet/>
      <dgm:spPr/>
      <dgm:t>
        <a:bodyPr/>
        <a:lstStyle/>
        <a:p>
          <a:endParaRPr lang="en-US"/>
        </a:p>
      </dgm:t>
    </dgm:pt>
    <dgm:pt modelId="{FDFD72F5-4F72-4973-9FE1-0613FCDCF7A0}" type="sibTrans" cxnId="{9BCA73BA-6786-4C98-9C17-A09799030218}">
      <dgm:prSet/>
      <dgm:spPr/>
      <dgm:t>
        <a:bodyPr/>
        <a:lstStyle/>
        <a:p>
          <a:endParaRPr lang="en-US"/>
        </a:p>
      </dgm:t>
    </dgm:pt>
    <dgm:pt modelId="{2D10AE71-0C54-412B-8B98-FE5B2D014DD3}">
      <dgm:prSet/>
      <dgm:spPr/>
      <dgm:t>
        <a:bodyPr/>
        <a:lstStyle/>
        <a:p>
          <a:r>
            <a:rPr lang="en-US" b="1" dirty="0"/>
            <a:t>Soundness</a:t>
          </a:r>
          <a:endParaRPr lang="en-US" dirty="0"/>
        </a:p>
      </dgm:t>
    </dgm:pt>
    <dgm:pt modelId="{DA40F392-0A84-44B3-903A-33F5CEB9CC94}" type="parTrans" cxnId="{5FE66851-0837-43AB-BA1C-C8FD197404A6}">
      <dgm:prSet/>
      <dgm:spPr/>
      <dgm:t>
        <a:bodyPr/>
        <a:lstStyle/>
        <a:p>
          <a:endParaRPr lang="en-US"/>
        </a:p>
      </dgm:t>
    </dgm:pt>
    <dgm:pt modelId="{DEFDBDD1-585C-420D-A84C-F64A8C89BF6E}" type="sibTrans" cxnId="{5FE66851-0837-43AB-BA1C-C8FD197404A6}">
      <dgm:prSet/>
      <dgm:spPr/>
      <dgm:t>
        <a:bodyPr/>
        <a:lstStyle/>
        <a:p>
          <a:endParaRPr lang="en-US"/>
        </a:p>
      </dgm:t>
    </dgm:pt>
    <dgm:pt modelId="{789BC15E-C045-422B-9F39-96A82F4AD552}">
      <dgm:prSet custT="1"/>
      <dgm:spPr/>
      <dgm:t>
        <a:bodyPr/>
        <a:lstStyle/>
        <a:p>
          <a:pPr algn="l"/>
          <a:r>
            <a:rPr lang="en-US" sz="6500" b="1" dirty="0"/>
            <a:t>Completeness</a:t>
          </a:r>
        </a:p>
        <a:p>
          <a:pPr algn="l"/>
          <a:endParaRPr lang="en-US" sz="2400" b="1" dirty="0"/>
        </a:p>
        <a:p>
          <a:pPr algn="r"/>
          <a:r>
            <a:rPr lang="en-US" sz="1400" dirty="0">
              <a:solidFill>
                <a:schemeClr val="tx1"/>
              </a:solidFill>
            </a:rPr>
            <a:t>Merriam-Webster, I. (2003). </a:t>
          </a:r>
          <a:r>
            <a:rPr lang="en-US" sz="14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Merriam-Webster’s collegiate dictionary.</a:t>
          </a:r>
          <a:r>
            <a:rPr lang="en-US" sz="1400" dirty="0">
              <a:solidFill>
                <a:schemeClr val="tx1"/>
              </a:solidFill>
            </a:rPr>
            <a:t> (Eleventh ed.). Springfield, MA: Merriam-Webster, Inc.</a:t>
          </a:r>
          <a:endParaRPr lang="en-US" sz="1400" dirty="0"/>
        </a:p>
      </dgm:t>
    </dgm:pt>
    <dgm:pt modelId="{6191CA3A-F269-45FC-AC1A-2D19FF05D7DE}" type="parTrans" cxnId="{2B98CA31-B96C-4E0F-A373-EBFA1C3F50B7}">
      <dgm:prSet/>
      <dgm:spPr/>
      <dgm:t>
        <a:bodyPr/>
        <a:lstStyle/>
        <a:p>
          <a:endParaRPr lang="en-US"/>
        </a:p>
      </dgm:t>
    </dgm:pt>
    <dgm:pt modelId="{C4091C46-CD16-4633-A457-E2F8DB9C09CC}" type="sibTrans" cxnId="{2B98CA31-B96C-4E0F-A373-EBFA1C3F50B7}">
      <dgm:prSet/>
      <dgm:spPr/>
      <dgm:t>
        <a:bodyPr/>
        <a:lstStyle/>
        <a:p>
          <a:endParaRPr lang="en-US"/>
        </a:p>
      </dgm:t>
    </dgm:pt>
    <dgm:pt modelId="{B8D93CA2-D91C-DC4A-8589-3D419E1FB858}" type="pres">
      <dgm:prSet presAssocID="{E69F8B27-3006-4B7A-A562-AA7A727D7CA6}" presName="vert0" presStyleCnt="0">
        <dgm:presLayoutVars>
          <dgm:dir/>
          <dgm:animOne val="branch"/>
          <dgm:animLvl val="lvl"/>
        </dgm:presLayoutVars>
      </dgm:prSet>
      <dgm:spPr/>
    </dgm:pt>
    <dgm:pt modelId="{4129A012-EA53-E242-AAC7-6BD1C87B940A}" type="pres">
      <dgm:prSet presAssocID="{64D3C971-7FE9-46EF-B444-F24EF481259B}" presName="thickLine" presStyleLbl="alignNode1" presStyleIdx="0" presStyleCnt="3"/>
      <dgm:spPr/>
    </dgm:pt>
    <dgm:pt modelId="{97E7E18E-A637-7440-9FB1-949BC1E96D22}" type="pres">
      <dgm:prSet presAssocID="{64D3C971-7FE9-46EF-B444-F24EF481259B}" presName="horz1" presStyleCnt="0"/>
      <dgm:spPr/>
    </dgm:pt>
    <dgm:pt modelId="{9A77EB25-CCE2-224E-B8F9-FFF18254EC8E}" type="pres">
      <dgm:prSet presAssocID="{64D3C971-7FE9-46EF-B444-F24EF481259B}" presName="tx1" presStyleLbl="revTx" presStyleIdx="0" presStyleCnt="3"/>
      <dgm:spPr/>
    </dgm:pt>
    <dgm:pt modelId="{FFD10D83-6F41-674E-9393-2A3CDF50972F}" type="pres">
      <dgm:prSet presAssocID="{64D3C971-7FE9-46EF-B444-F24EF481259B}" presName="vert1" presStyleCnt="0"/>
      <dgm:spPr/>
    </dgm:pt>
    <dgm:pt modelId="{4FA009B8-F1E2-C649-A51D-B3E4B86099D4}" type="pres">
      <dgm:prSet presAssocID="{2D10AE71-0C54-412B-8B98-FE5B2D014DD3}" presName="thickLine" presStyleLbl="alignNode1" presStyleIdx="1" presStyleCnt="3"/>
      <dgm:spPr/>
    </dgm:pt>
    <dgm:pt modelId="{6050F06B-F224-8D4D-A2ED-770900F6C6E8}" type="pres">
      <dgm:prSet presAssocID="{2D10AE71-0C54-412B-8B98-FE5B2D014DD3}" presName="horz1" presStyleCnt="0"/>
      <dgm:spPr/>
    </dgm:pt>
    <dgm:pt modelId="{5C50964C-2E7D-494F-938E-2BE707DD7D28}" type="pres">
      <dgm:prSet presAssocID="{2D10AE71-0C54-412B-8B98-FE5B2D014DD3}" presName="tx1" presStyleLbl="revTx" presStyleIdx="1" presStyleCnt="3"/>
      <dgm:spPr/>
    </dgm:pt>
    <dgm:pt modelId="{C730D062-EC97-AA43-91AB-ECBB036BE6E6}" type="pres">
      <dgm:prSet presAssocID="{2D10AE71-0C54-412B-8B98-FE5B2D014DD3}" presName="vert1" presStyleCnt="0"/>
      <dgm:spPr/>
    </dgm:pt>
    <dgm:pt modelId="{9C73C4FE-BC90-3E4A-A6FC-FA73F1D58A52}" type="pres">
      <dgm:prSet presAssocID="{789BC15E-C045-422B-9F39-96A82F4AD552}" presName="thickLine" presStyleLbl="alignNode1" presStyleIdx="2" presStyleCnt="3"/>
      <dgm:spPr/>
    </dgm:pt>
    <dgm:pt modelId="{85AC6B01-5A64-A54A-9706-001DC4F3BAD1}" type="pres">
      <dgm:prSet presAssocID="{789BC15E-C045-422B-9F39-96A82F4AD552}" presName="horz1" presStyleCnt="0"/>
      <dgm:spPr/>
    </dgm:pt>
    <dgm:pt modelId="{9839C254-B793-724B-9282-2C51C89A8640}" type="pres">
      <dgm:prSet presAssocID="{789BC15E-C045-422B-9F39-96A82F4AD552}" presName="tx1" presStyleLbl="revTx" presStyleIdx="2" presStyleCnt="3"/>
      <dgm:spPr/>
    </dgm:pt>
    <dgm:pt modelId="{BF5D6A52-C591-8341-88C8-F5B478356AB7}" type="pres">
      <dgm:prSet presAssocID="{789BC15E-C045-422B-9F39-96A82F4AD552}" presName="vert1" presStyleCnt="0"/>
      <dgm:spPr/>
    </dgm:pt>
  </dgm:ptLst>
  <dgm:cxnLst>
    <dgm:cxn modelId="{3A4D080F-D4EF-E845-B5DC-D4D156DA90E5}" type="presOf" srcId="{64D3C971-7FE9-46EF-B444-F24EF481259B}" destId="{9A77EB25-CCE2-224E-B8F9-FFF18254EC8E}" srcOrd="0" destOrd="0" presId="urn:microsoft.com/office/officeart/2008/layout/LinedList"/>
    <dgm:cxn modelId="{72B31930-1942-2344-BA1B-F12835290976}" type="presOf" srcId="{789BC15E-C045-422B-9F39-96A82F4AD552}" destId="{9839C254-B793-724B-9282-2C51C89A8640}" srcOrd="0" destOrd="0" presId="urn:microsoft.com/office/officeart/2008/layout/LinedList"/>
    <dgm:cxn modelId="{2B98CA31-B96C-4E0F-A373-EBFA1C3F50B7}" srcId="{E69F8B27-3006-4B7A-A562-AA7A727D7CA6}" destId="{789BC15E-C045-422B-9F39-96A82F4AD552}" srcOrd="2" destOrd="0" parTransId="{6191CA3A-F269-45FC-AC1A-2D19FF05D7DE}" sibTransId="{C4091C46-CD16-4633-A457-E2F8DB9C09CC}"/>
    <dgm:cxn modelId="{5FE66851-0837-43AB-BA1C-C8FD197404A6}" srcId="{E69F8B27-3006-4B7A-A562-AA7A727D7CA6}" destId="{2D10AE71-0C54-412B-8B98-FE5B2D014DD3}" srcOrd="1" destOrd="0" parTransId="{DA40F392-0A84-44B3-903A-33F5CEB9CC94}" sibTransId="{DEFDBDD1-585C-420D-A84C-F64A8C89BF6E}"/>
    <dgm:cxn modelId="{8168967B-80E3-F842-B9D7-7F80BC313B74}" type="presOf" srcId="{2D10AE71-0C54-412B-8B98-FE5B2D014DD3}" destId="{5C50964C-2E7D-494F-938E-2BE707DD7D28}" srcOrd="0" destOrd="0" presId="urn:microsoft.com/office/officeart/2008/layout/LinedList"/>
    <dgm:cxn modelId="{9BCA73BA-6786-4C98-9C17-A09799030218}" srcId="{E69F8B27-3006-4B7A-A562-AA7A727D7CA6}" destId="{64D3C971-7FE9-46EF-B444-F24EF481259B}" srcOrd="0" destOrd="0" parTransId="{89E47D40-FB5C-4157-A11C-C9F92EA89C55}" sibTransId="{FDFD72F5-4F72-4973-9FE1-0613FCDCF7A0}"/>
    <dgm:cxn modelId="{7BC3FBCA-39CE-7A47-9FAD-CEE041233A41}" type="presOf" srcId="{E69F8B27-3006-4B7A-A562-AA7A727D7CA6}" destId="{B8D93CA2-D91C-DC4A-8589-3D419E1FB858}" srcOrd="0" destOrd="0" presId="urn:microsoft.com/office/officeart/2008/layout/LinedList"/>
    <dgm:cxn modelId="{D131A555-80E0-0643-ADC6-57A4F2FFECE8}" type="presParOf" srcId="{B8D93CA2-D91C-DC4A-8589-3D419E1FB858}" destId="{4129A012-EA53-E242-AAC7-6BD1C87B940A}" srcOrd="0" destOrd="0" presId="urn:microsoft.com/office/officeart/2008/layout/LinedList"/>
    <dgm:cxn modelId="{5A5366D7-16A2-7E44-B02C-79E3366CE913}" type="presParOf" srcId="{B8D93CA2-D91C-DC4A-8589-3D419E1FB858}" destId="{97E7E18E-A637-7440-9FB1-949BC1E96D22}" srcOrd="1" destOrd="0" presId="urn:microsoft.com/office/officeart/2008/layout/LinedList"/>
    <dgm:cxn modelId="{DE28E9DB-1072-BD4F-A165-F1B50CB7A061}" type="presParOf" srcId="{97E7E18E-A637-7440-9FB1-949BC1E96D22}" destId="{9A77EB25-CCE2-224E-B8F9-FFF18254EC8E}" srcOrd="0" destOrd="0" presId="urn:microsoft.com/office/officeart/2008/layout/LinedList"/>
    <dgm:cxn modelId="{BED7FFC9-EC24-5A49-9551-9661D9021C1E}" type="presParOf" srcId="{97E7E18E-A637-7440-9FB1-949BC1E96D22}" destId="{FFD10D83-6F41-674E-9393-2A3CDF50972F}" srcOrd="1" destOrd="0" presId="urn:microsoft.com/office/officeart/2008/layout/LinedList"/>
    <dgm:cxn modelId="{114CE7D3-3894-0042-A41A-16E62A901C76}" type="presParOf" srcId="{B8D93CA2-D91C-DC4A-8589-3D419E1FB858}" destId="{4FA009B8-F1E2-C649-A51D-B3E4B86099D4}" srcOrd="2" destOrd="0" presId="urn:microsoft.com/office/officeart/2008/layout/LinedList"/>
    <dgm:cxn modelId="{7CD8A6CC-B315-1E49-BA86-7C2ECEF41A6F}" type="presParOf" srcId="{B8D93CA2-D91C-DC4A-8589-3D419E1FB858}" destId="{6050F06B-F224-8D4D-A2ED-770900F6C6E8}" srcOrd="3" destOrd="0" presId="urn:microsoft.com/office/officeart/2008/layout/LinedList"/>
    <dgm:cxn modelId="{5619B771-D647-B743-8DD4-9C679483BB7D}" type="presParOf" srcId="{6050F06B-F224-8D4D-A2ED-770900F6C6E8}" destId="{5C50964C-2E7D-494F-938E-2BE707DD7D28}" srcOrd="0" destOrd="0" presId="urn:microsoft.com/office/officeart/2008/layout/LinedList"/>
    <dgm:cxn modelId="{B2F2A932-183D-4745-B22A-D2D0121B03B4}" type="presParOf" srcId="{6050F06B-F224-8D4D-A2ED-770900F6C6E8}" destId="{C730D062-EC97-AA43-91AB-ECBB036BE6E6}" srcOrd="1" destOrd="0" presId="urn:microsoft.com/office/officeart/2008/layout/LinedList"/>
    <dgm:cxn modelId="{B258C31D-8E06-194F-A6A9-F4AFFF6741FF}" type="presParOf" srcId="{B8D93CA2-D91C-DC4A-8589-3D419E1FB858}" destId="{9C73C4FE-BC90-3E4A-A6FC-FA73F1D58A52}" srcOrd="4" destOrd="0" presId="urn:microsoft.com/office/officeart/2008/layout/LinedList"/>
    <dgm:cxn modelId="{8C937937-D344-004D-B99A-BE2FDFD73C8A}" type="presParOf" srcId="{B8D93CA2-D91C-DC4A-8589-3D419E1FB858}" destId="{85AC6B01-5A64-A54A-9706-001DC4F3BAD1}" srcOrd="5" destOrd="0" presId="urn:microsoft.com/office/officeart/2008/layout/LinedList"/>
    <dgm:cxn modelId="{940239B2-C2A0-4E48-86D0-B3E19A111434}" type="presParOf" srcId="{85AC6B01-5A64-A54A-9706-001DC4F3BAD1}" destId="{9839C254-B793-724B-9282-2C51C89A8640}" srcOrd="0" destOrd="0" presId="urn:microsoft.com/office/officeart/2008/layout/LinedList"/>
    <dgm:cxn modelId="{D3C1A440-42D3-1249-B7F7-32B4D3205BB6}" type="presParOf" srcId="{85AC6B01-5A64-A54A-9706-001DC4F3BAD1}" destId="{BF5D6A52-C591-8341-88C8-F5B478356AB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FE41D7-9AB0-4BAE-8740-EA1569D7E09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5792267-0BA7-4916-9978-4946F5AB8FE9}">
      <dgm:prSet/>
      <dgm:spPr/>
      <dgm:t>
        <a:bodyPr/>
        <a:lstStyle/>
        <a:p>
          <a:r>
            <a:rPr lang="en-US" dirty="0">
              <a:solidFill>
                <a:schemeClr val="tx1"/>
              </a:solidFill>
            </a:rPr>
            <a:t>An honest man, according to Christ’s measurement, is one who will manifest unbending integrity.</a:t>
          </a:r>
        </a:p>
      </dgm:t>
    </dgm:pt>
    <dgm:pt modelId="{41DB0204-D58B-47EF-9F12-A16B2911B20A}" type="parTrans" cxnId="{A06265E3-B816-4099-93D4-5AAA4D79D103}">
      <dgm:prSet/>
      <dgm:spPr/>
      <dgm:t>
        <a:bodyPr/>
        <a:lstStyle/>
        <a:p>
          <a:endParaRPr lang="en-US"/>
        </a:p>
      </dgm:t>
    </dgm:pt>
    <dgm:pt modelId="{4CB134BD-ED80-45DD-AAEE-38B95C25EDC4}" type="sibTrans" cxnId="{A06265E3-B816-4099-93D4-5AAA4D79D103}">
      <dgm:prSet/>
      <dgm:spPr/>
      <dgm:t>
        <a:bodyPr/>
        <a:lstStyle/>
        <a:p>
          <a:endParaRPr lang="en-US"/>
        </a:p>
      </dgm:t>
    </dgm:pt>
    <dgm:pt modelId="{500F24FA-9E23-4EF4-8FD5-0E3F3827B32B}">
      <dgm:prSet/>
      <dgm:spPr/>
      <dgm:t>
        <a:bodyPr/>
        <a:lstStyle/>
        <a:p>
          <a:r>
            <a:rPr lang="en-US" dirty="0">
              <a:solidFill>
                <a:schemeClr val="tx1"/>
              </a:solidFill>
            </a:rPr>
            <a:t>Deceitful weights and false balances, with which many seek to advance their interests in the world, are abomination in the sight of God.…</a:t>
          </a:r>
        </a:p>
      </dgm:t>
    </dgm:pt>
    <dgm:pt modelId="{5D4D20AB-C0B6-443B-98A1-08EB17FF3CB0}" type="parTrans" cxnId="{F4958020-E70A-4FA4-AE0D-F328DA84C983}">
      <dgm:prSet/>
      <dgm:spPr/>
      <dgm:t>
        <a:bodyPr/>
        <a:lstStyle/>
        <a:p>
          <a:endParaRPr lang="en-US"/>
        </a:p>
      </dgm:t>
    </dgm:pt>
    <dgm:pt modelId="{7587F589-88AB-4C73-B5A2-D2CECC53581E}" type="sibTrans" cxnId="{F4958020-E70A-4FA4-AE0D-F328DA84C983}">
      <dgm:prSet/>
      <dgm:spPr/>
      <dgm:t>
        <a:bodyPr/>
        <a:lstStyle/>
        <a:p>
          <a:endParaRPr lang="en-US"/>
        </a:p>
      </dgm:t>
    </dgm:pt>
    <dgm:pt modelId="{B8E7C103-0EE1-48B7-9AFF-ED17F5877886}">
      <dgm:prSet/>
      <dgm:spPr/>
      <dgm:t>
        <a:bodyPr/>
        <a:lstStyle/>
        <a:p>
          <a:r>
            <a:rPr lang="en-US" dirty="0">
              <a:solidFill>
                <a:schemeClr val="tx1"/>
              </a:solidFill>
            </a:rPr>
            <a:t>Firm integrity shines forth as gold amid the dross and rubbish of the world.</a:t>
          </a:r>
        </a:p>
      </dgm:t>
    </dgm:pt>
    <dgm:pt modelId="{32172F2E-4A39-46EC-9808-A4ECFA800309}" type="parTrans" cxnId="{A83441BF-2540-428F-96AE-4D8A8CB5CD2A}">
      <dgm:prSet/>
      <dgm:spPr/>
      <dgm:t>
        <a:bodyPr/>
        <a:lstStyle/>
        <a:p>
          <a:endParaRPr lang="en-US"/>
        </a:p>
      </dgm:t>
    </dgm:pt>
    <dgm:pt modelId="{822552A2-1306-41E8-A16A-F7733CAB68BE}" type="sibTrans" cxnId="{A83441BF-2540-428F-96AE-4D8A8CB5CD2A}">
      <dgm:prSet/>
      <dgm:spPr/>
      <dgm:t>
        <a:bodyPr/>
        <a:lstStyle/>
        <a:p>
          <a:endParaRPr lang="en-US"/>
        </a:p>
      </dgm:t>
    </dgm:pt>
    <dgm:pt modelId="{469FDFF1-55DA-4BBC-A208-30E31714E3AD}">
      <dgm:prSet custT="1"/>
      <dgm:spPr/>
      <dgm:t>
        <a:bodyPr/>
        <a:lstStyle/>
        <a:p>
          <a:pPr algn="r"/>
          <a:r>
            <a:rPr lang="en-US" sz="1400" dirty="0">
              <a:solidFill>
                <a:schemeClr val="tx1"/>
              </a:solidFill>
            </a:rPr>
            <a:t>White, E. G. (1954). Honesty and Integrity  </a:t>
          </a:r>
          <a:r>
            <a:rPr lang="en-US" sz="14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Child Guidance</a:t>
          </a:r>
          <a:r>
            <a:rPr lang="en-US" sz="1400" dirty="0">
              <a:solidFill>
                <a:schemeClr val="tx1"/>
              </a:solidFill>
            </a:rPr>
            <a:t> (pp. 152–155). Review and Herald Publishing Association.</a:t>
          </a:r>
        </a:p>
      </dgm:t>
    </dgm:pt>
    <dgm:pt modelId="{5909A185-70FA-4DBF-88FC-D408D2D9F876}" type="parTrans" cxnId="{2ABCB45E-B95C-4AFD-A814-149C41C35002}">
      <dgm:prSet/>
      <dgm:spPr/>
      <dgm:t>
        <a:bodyPr/>
        <a:lstStyle/>
        <a:p>
          <a:endParaRPr lang="en-US"/>
        </a:p>
      </dgm:t>
    </dgm:pt>
    <dgm:pt modelId="{5DE3DDC1-D028-4185-ACB7-C14BB87F7C41}" type="sibTrans" cxnId="{2ABCB45E-B95C-4AFD-A814-149C41C35002}">
      <dgm:prSet/>
      <dgm:spPr/>
      <dgm:t>
        <a:bodyPr/>
        <a:lstStyle/>
        <a:p>
          <a:endParaRPr lang="en-US"/>
        </a:p>
      </dgm:t>
    </dgm:pt>
    <dgm:pt modelId="{3D49EA6F-E7C9-8042-8D8F-53F563694DD4}" type="pres">
      <dgm:prSet presAssocID="{98FE41D7-9AB0-4BAE-8740-EA1569D7E09C}" presName="vert0" presStyleCnt="0">
        <dgm:presLayoutVars>
          <dgm:dir/>
          <dgm:animOne val="branch"/>
          <dgm:animLvl val="lvl"/>
        </dgm:presLayoutVars>
      </dgm:prSet>
      <dgm:spPr/>
    </dgm:pt>
    <dgm:pt modelId="{C7C6C617-EBD6-4948-8701-810829BA6834}" type="pres">
      <dgm:prSet presAssocID="{05792267-0BA7-4916-9978-4946F5AB8FE9}" presName="thickLine" presStyleLbl="alignNode1" presStyleIdx="0" presStyleCnt="4"/>
      <dgm:spPr/>
    </dgm:pt>
    <dgm:pt modelId="{E2CCDF96-D717-CF49-977A-4928FE21FA7F}" type="pres">
      <dgm:prSet presAssocID="{05792267-0BA7-4916-9978-4946F5AB8FE9}" presName="horz1" presStyleCnt="0"/>
      <dgm:spPr/>
    </dgm:pt>
    <dgm:pt modelId="{B73D8060-A52C-DF4C-9B10-68F0DEAC4462}" type="pres">
      <dgm:prSet presAssocID="{05792267-0BA7-4916-9978-4946F5AB8FE9}" presName="tx1" presStyleLbl="revTx" presStyleIdx="0" presStyleCnt="4"/>
      <dgm:spPr/>
    </dgm:pt>
    <dgm:pt modelId="{3511B7DA-E885-E145-A16F-26AC26449D9A}" type="pres">
      <dgm:prSet presAssocID="{05792267-0BA7-4916-9978-4946F5AB8FE9}" presName="vert1" presStyleCnt="0"/>
      <dgm:spPr/>
    </dgm:pt>
    <dgm:pt modelId="{54710A34-9944-2040-AE65-125616F9CDAC}" type="pres">
      <dgm:prSet presAssocID="{500F24FA-9E23-4EF4-8FD5-0E3F3827B32B}" presName="thickLine" presStyleLbl="alignNode1" presStyleIdx="1" presStyleCnt="4"/>
      <dgm:spPr/>
    </dgm:pt>
    <dgm:pt modelId="{70354CF5-2387-474E-9189-02F391478E62}" type="pres">
      <dgm:prSet presAssocID="{500F24FA-9E23-4EF4-8FD5-0E3F3827B32B}" presName="horz1" presStyleCnt="0"/>
      <dgm:spPr/>
    </dgm:pt>
    <dgm:pt modelId="{DC0A000C-1941-2A49-BEE7-9675CB0C9E33}" type="pres">
      <dgm:prSet presAssocID="{500F24FA-9E23-4EF4-8FD5-0E3F3827B32B}" presName="tx1" presStyleLbl="revTx" presStyleIdx="1" presStyleCnt="4"/>
      <dgm:spPr/>
    </dgm:pt>
    <dgm:pt modelId="{5C73E995-26FE-1643-B1EF-BB7372EB441D}" type="pres">
      <dgm:prSet presAssocID="{500F24FA-9E23-4EF4-8FD5-0E3F3827B32B}" presName="vert1" presStyleCnt="0"/>
      <dgm:spPr/>
    </dgm:pt>
    <dgm:pt modelId="{7C104AA6-77F4-C041-8378-0501132E175C}" type="pres">
      <dgm:prSet presAssocID="{B8E7C103-0EE1-48B7-9AFF-ED17F5877886}" presName="thickLine" presStyleLbl="alignNode1" presStyleIdx="2" presStyleCnt="4"/>
      <dgm:spPr/>
    </dgm:pt>
    <dgm:pt modelId="{2CCA0326-25A7-B741-ABEF-99C1553DAD0C}" type="pres">
      <dgm:prSet presAssocID="{B8E7C103-0EE1-48B7-9AFF-ED17F5877886}" presName="horz1" presStyleCnt="0"/>
      <dgm:spPr/>
    </dgm:pt>
    <dgm:pt modelId="{27A4C95B-4623-2E4E-AF02-FC0212C82014}" type="pres">
      <dgm:prSet presAssocID="{B8E7C103-0EE1-48B7-9AFF-ED17F5877886}" presName="tx1" presStyleLbl="revTx" presStyleIdx="2" presStyleCnt="4"/>
      <dgm:spPr/>
    </dgm:pt>
    <dgm:pt modelId="{BBAD8DF6-70CC-604E-BC27-4C5A84AAD87F}" type="pres">
      <dgm:prSet presAssocID="{B8E7C103-0EE1-48B7-9AFF-ED17F5877886}" presName="vert1" presStyleCnt="0"/>
      <dgm:spPr/>
    </dgm:pt>
    <dgm:pt modelId="{C5BDB2BB-BDD9-5949-8DE5-F5D341C5F839}" type="pres">
      <dgm:prSet presAssocID="{469FDFF1-55DA-4BBC-A208-30E31714E3AD}" presName="thickLine" presStyleLbl="alignNode1" presStyleIdx="3" presStyleCnt="4"/>
      <dgm:spPr/>
    </dgm:pt>
    <dgm:pt modelId="{1AB6CCFD-FCA5-494C-B6CD-73A009D1EEB5}" type="pres">
      <dgm:prSet presAssocID="{469FDFF1-55DA-4BBC-A208-30E31714E3AD}" presName="horz1" presStyleCnt="0"/>
      <dgm:spPr/>
    </dgm:pt>
    <dgm:pt modelId="{0C1234B6-F3C9-B94D-BF0B-49DB9EF218F8}" type="pres">
      <dgm:prSet presAssocID="{469FDFF1-55DA-4BBC-A208-30E31714E3AD}" presName="tx1" presStyleLbl="revTx" presStyleIdx="3" presStyleCnt="4"/>
      <dgm:spPr/>
    </dgm:pt>
    <dgm:pt modelId="{40F8946D-91E3-8341-B725-32959160C7AB}" type="pres">
      <dgm:prSet presAssocID="{469FDFF1-55DA-4BBC-A208-30E31714E3AD}" presName="vert1" presStyleCnt="0"/>
      <dgm:spPr/>
    </dgm:pt>
  </dgm:ptLst>
  <dgm:cxnLst>
    <dgm:cxn modelId="{CF16E601-7688-EC4E-8F6F-81DFF7543C73}" type="presOf" srcId="{B8E7C103-0EE1-48B7-9AFF-ED17F5877886}" destId="{27A4C95B-4623-2E4E-AF02-FC0212C82014}" srcOrd="0" destOrd="0" presId="urn:microsoft.com/office/officeart/2008/layout/LinedList"/>
    <dgm:cxn modelId="{F4958020-E70A-4FA4-AE0D-F328DA84C983}" srcId="{98FE41D7-9AB0-4BAE-8740-EA1569D7E09C}" destId="{500F24FA-9E23-4EF4-8FD5-0E3F3827B32B}" srcOrd="1" destOrd="0" parTransId="{5D4D20AB-C0B6-443B-98A1-08EB17FF3CB0}" sibTransId="{7587F589-88AB-4C73-B5A2-D2CECC53581E}"/>
    <dgm:cxn modelId="{2ABCB45E-B95C-4AFD-A814-149C41C35002}" srcId="{98FE41D7-9AB0-4BAE-8740-EA1569D7E09C}" destId="{469FDFF1-55DA-4BBC-A208-30E31714E3AD}" srcOrd="3" destOrd="0" parTransId="{5909A185-70FA-4DBF-88FC-D408D2D9F876}" sibTransId="{5DE3DDC1-D028-4185-ACB7-C14BB87F7C41}"/>
    <dgm:cxn modelId="{A5C6BE5F-EF0A-5E4E-BE06-A7ED3FA50242}" type="presOf" srcId="{500F24FA-9E23-4EF4-8FD5-0E3F3827B32B}" destId="{DC0A000C-1941-2A49-BEE7-9675CB0C9E33}" srcOrd="0" destOrd="0" presId="urn:microsoft.com/office/officeart/2008/layout/LinedList"/>
    <dgm:cxn modelId="{0244A947-964D-3242-A552-5A496D1E0A36}" type="presOf" srcId="{469FDFF1-55DA-4BBC-A208-30E31714E3AD}" destId="{0C1234B6-F3C9-B94D-BF0B-49DB9EF218F8}" srcOrd="0" destOrd="0" presId="urn:microsoft.com/office/officeart/2008/layout/LinedList"/>
    <dgm:cxn modelId="{A83441BF-2540-428F-96AE-4D8A8CB5CD2A}" srcId="{98FE41D7-9AB0-4BAE-8740-EA1569D7E09C}" destId="{B8E7C103-0EE1-48B7-9AFF-ED17F5877886}" srcOrd="2" destOrd="0" parTransId="{32172F2E-4A39-46EC-9808-A4ECFA800309}" sibTransId="{822552A2-1306-41E8-A16A-F7733CAB68BE}"/>
    <dgm:cxn modelId="{A70B26D4-D886-6C4C-97E7-E9213D784CC4}" type="presOf" srcId="{05792267-0BA7-4916-9978-4946F5AB8FE9}" destId="{B73D8060-A52C-DF4C-9B10-68F0DEAC4462}" srcOrd="0" destOrd="0" presId="urn:microsoft.com/office/officeart/2008/layout/LinedList"/>
    <dgm:cxn modelId="{62CADDD8-7E11-8144-9589-07DA5E5B0A91}" type="presOf" srcId="{98FE41D7-9AB0-4BAE-8740-EA1569D7E09C}" destId="{3D49EA6F-E7C9-8042-8D8F-53F563694DD4}" srcOrd="0" destOrd="0" presId="urn:microsoft.com/office/officeart/2008/layout/LinedList"/>
    <dgm:cxn modelId="{A06265E3-B816-4099-93D4-5AAA4D79D103}" srcId="{98FE41D7-9AB0-4BAE-8740-EA1569D7E09C}" destId="{05792267-0BA7-4916-9978-4946F5AB8FE9}" srcOrd="0" destOrd="0" parTransId="{41DB0204-D58B-47EF-9F12-A16B2911B20A}" sibTransId="{4CB134BD-ED80-45DD-AAEE-38B95C25EDC4}"/>
    <dgm:cxn modelId="{2A76E290-3250-684C-B282-01474E2F4C36}" type="presParOf" srcId="{3D49EA6F-E7C9-8042-8D8F-53F563694DD4}" destId="{C7C6C617-EBD6-4948-8701-810829BA6834}" srcOrd="0" destOrd="0" presId="urn:microsoft.com/office/officeart/2008/layout/LinedList"/>
    <dgm:cxn modelId="{6E8A2F9F-0644-1642-AFE0-FF4B0ECEB4A7}" type="presParOf" srcId="{3D49EA6F-E7C9-8042-8D8F-53F563694DD4}" destId="{E2CCDF96-D717-CF49-977A-4928FE21FA7F}" srcOrd="1" destOrd="0" presId="urn:microsoft.com/office/officeart/2008/layout/LinedList"/>
    <dgm:cxn modelId="{8DF09FAB-69F6-5C46-ADC5-E097643C6F88}" type="presParOf" srcId="{E2CCDF96-D717-CF49-977A-4928FE21FA7F}" destId="{B73D8060-A52C-DF4C-9B10-68F0DEAC4462}" srcOrd="0" destOrd="0" presId="urn:microsoft.com/office/officeart/2008/layout/LinedList"/>
    <dgm:cxn modelId="{B1F1B4A0-7641-1945-9F07-88CC808BD60A}" type="presParOf" srcId="{E2CCDF96-D717-CF49-977A-4928FE21FA7F}" destId="{3511B7DA-E885-E145-A16F-26AC26449D9A}" srcOrd="1" destOrd="0" presId="urn:microsoft.com/office/officeart/2008/layout/LinedList"/>
    <dgm:cxn modelId="{3F724CE2-4630-8342-A33C-0C6D2A63B55A}" type="presParOf" srcId="{3D49EA6F-E7C9-8042-8D8F-53F563694DD4}" destId="{54710A34-9944-2040-AE65-125616F9CDAC}" srcOrd="2" destOrd="0" presId="urn:microsoft.com/office/officeart/2008/layout/LinedList"/>
    <dgm:cxn modelId="{F9F3A0EC-B0F9-ED4E-BAB2-FE770D8395A2}" type="presParOf" srcId="{3D49EA6F-E7C9-8042-8D8F-53F563694DD4}" destId="{70354CF5-2387-474E-9189-02F391478E62}" srcOrd="3" destOrd="0" presId="urn:microsoft.com/office/officeart/2008/layout/LinedList"/>
    <dgm:cxn modelId="{B68AF16E-B8FA-4645-8A70-7D631A3D3C6B}" type="presParOf" srcId="{70354CF5-2387-474E-9189-02F391478E62}" destId="{DC0A000C-1941-2A49-BEE7-9675CB0C9E33}" srcOrd="0" destOrd="0" presId="urn:microsoft.com/office/officeart/2008/layout/LinedList"/>
    <dgm:cxn modelId="{0AEAA640-6C5A-A84E-9B08-52685DDBCDD8}" type="presParOf" srcId="{70354CF5-2387-474E-9189-02F391478E62}" destId="{5C73E995-26FE-1643-B1EF-BB7372EB441D}" srcOrd="1" destOrd="0" presId="urn:microsoft.com/office/officeart/2008/layout/LinedList"/>
    <dgm:cxn modelId="{F9F3AE53-CF54-A149-A2D5-C8CBA56019FD}" type="presParOf" srcId="{3D49EA6F-E7C9-8042-8D8F-53F563694DD4}" destId="{7C104AA6-77F4-C041-8378-0501132E175C}" srcOrd="4" destOrd="0" presId="urn:microsoft.com/office/officeart/2008/layout/LinedList"/>
    <dgm:cxn modelId="{71DF4B63-C823-EB48-9AFB-37757B1F150A}" type="presParOf" srcId="{3D49EA6F-E7C9-8042-8D8F-53F563694DD4}" destId="{2CCA0326-25A7-B741-ABEF-99C1553DAD0C}" srcOrd="5" destOrd="0" presId="urn:microsoft.com/office/officeart/2008/layout/LinedList"/>
    <dgm:cxn modelId="{E5ED4E3E-6B79-FB4B-835A-9456B1B4BAFC}" type="presParOf" srcId="{2CCA0326-25A7-B741-ABEF-99C1553DAD0C}" destId="{27A4C95B-4623-2E4E-AF02-FC0212C82014}" srcOrd="0" destOrd="0" presId="urn:microsoft.com/office/officeart/2008/layout/LinedList"/>
    <dgm:cxn modelId="{D3755E83-A2A5-464F-8351-B0A1BA93D7CC}" type="presParOf" srcId="{2CCA0326-25A7-B741-ABEF-99C1553DAD0C}" destId="{BBAD8DF6-70CC-604E-BC27-4C5A84AAD87F}" srcOrd="1" destOrd="0" presId="urn:microsoft.com/office/officeart/2008/layout/LinedList"/>
    <dgm:cxn modelId="{E67E8584-4A52-1B40-B1F5-5972396AC2E6}" type="presParOf" srcId="{3D49EA6F-E7C9-8042-8D8F-53F563694DD4}" destId="{C5BDB2BB-BDD9-5949-8DE5-F5D341C5F839}" srcOrd="6" destOrd="0" presId="urn:microsoft.com/office/officeart/2008/layout/LinedList"/>
    <dgm:cxn modelId="{54084B4B-2200-AD4D-B665-7944B414E167}" type="presParOf" srcId="{3D49EA6F-E7C9-8042-8D8F-53F563694DD4}" destId="{1AB6CCFD-FCA5-494C-B6CD-73A009D1EEB5}" srcOrd="7" destOrd="0" presId="urn:microsoft.com/office/officeart/2008/layout/LinedList"/>
    <dgm:cxn modelId="{2568390F-4A99-D647-B0E4-0997DADED0BA}" type="presParOf" srcId="{1AB6CCFD-FCA5-494C-B6CD-73A009D1EEB5}" destId="{0C1234B6-F3C9-B94D-BF0B-49DB9EF218F8}" srcOrd="0" destOrd="0" presId="urn:microsoft.com/office/officeart/2008/layout/LinedList"/>
    <dgm:cxn modelId="{897EBFFC-9936-1144-B49E-D6AB8BBEDF0E}" type="presParOf" srcId="{1AB6CCFD-FCA5-494C-B6CD-73A009D1EEB5}" destId="{40F8946D-91E3-8341-B725-32959160C7A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6D672-FF2E-47B5-B420-AC1F601CF0E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2028CEF-E3C2-4782-8E97-10F853CFFC6C}">
      <dgm:prSet custT="1"/>
      <dgm:spPr/>
      <dgm:t>
        <a:bodyPr/>
        <a:lstStyle/>
        <a:p>
          <a:endParaRPr lang="en-US" sz="2800" dirty="0">
            <a:solidFill>
              <a:schemeClr val="tx1"/>
            </a:solidFill>
          </a:endParaRPr>
        </a:p>
        <a:p>
          <a:r>
            <a:rPr lang="en-US" sz="2800" dirty="0">
              <a:solidFill>
                <a:schemeClr val="tx1"/>
              </a:solidFill>
            </a:rPr>
            <a:t>Christian integrity is opposed to all deception and pretense.</a:t>
          </a:r>
        </a:p>
      </dgm:t>
    </dgm:pt>
    <dgm:pt modelId="{61CB4456-4BAE-4205-B0F4-95B25728D4C1}" type="parTrans" cxnId="{3A8503DD-3B78-457B-8135-2AE762665EAA}">
      <dgm:prSet/>
      <dgm:spPr/>
      <dgm:t>
        <a:bodyPr/>
        <a:lstStyle/>
        <a:p>
          <a:endParaRPr lang="en-US"/>
        </a:p>
      </dgm:t>
    </dgm:pt>
    <dgm:pt modelId="{3BC4E54B-D0C2-4E8E-8ED8-CDEE02C85919}" type="sibTrans" cxnId="{3A8503DD-3B78-457B-8135-2AE762665EAA}">
      <dgm:prSet/>
      <dgm:spPr/>
      <dgm:t>
        <a:bodyPr/>
        <a:lstStyle/>
        <a:p>
          <a:endParaRPr lang="en-US"/>
        </a:p>
      </dgm:t>
    </dgm:pt>
    <dgm:pt modelId="{A2793FCC-5E5E-42AC-A08B-B68214973E6E}">
      <dgm:prSet custT="1"/>
      <dgm:spPr/>
      <dgm:t>
        <a:bodyPr/>
        <a:lstStyle/>
        <a:p>
          <a:endParaRPr lang="en-US" sz="2800" dirty="0">
            <a:solidFill>
              <a:schemeClr val="tx1"/>
            </a:solidFill>
          </a:endParaRPr>
        </a:p>
        <a:p>
          <a:r>
            <a:rPr lang="en-US" sz="2800" dirty="0">
              <a:solidFill>
                <a:schemeClr val="tx1"/>
              </a:solidFill>
            </a:rPr>
            <a:t>The man who cherishes the most of Christ’s love in the soul, who reflects the </a:t>
          </a:r>
          <a:r>
            <a:rPr lang="en-US" sz="2800" dirty="0" err="1">
              <a:solidFill>
                <a:schemeClr val="tx1"/>
              </a:solidFill>
            </a:rPr>
            <a:t>Saviour’s</a:t>
          </a:r>
          <a:r>
            <a:rPr lang="en-US" sz="2800" dirty="0">
              <a:solidFill>
                <a:schemeClr val="tx1"/>
              </a:solidFill>
            </a:rPr>
            <a:t> image most perfectly, is in the sight of God the truest, most noble, most honorable man upon the earth.</a:t>
          </a:r>
        </a:p>
        <a:p>
          <a:endParaRPr lang="en-US" sz="2800" dirty="0">
            <a:solidFill>
              <a:schemeClr val="tx1"/>
            </a:solidFill>
          </a:endParaRPr>
        </a:p>
        <a:p>
          <a:endParaRPr lang="en-US" sz="2800" dirty="0">
            <a:solidFill>
              <a:schemeClr val="tx1"/>
            </a:solidFill>
          </a:endParaRPr>
        </a:p>
      </dgm:t>
    </dgm:pt>
    <dgm:pt modelId="{6B01095A-D048-492A-A309-F6B4375C4272}" type="parTrans" cxnId="{099DF6C9-4464-4F31-AA40-3803DCA7C915}">
      <dgm:prSet/>
      <dgm:spPr/>
      <dgm:t>
        <a:bodyPr/>
        <a:lstStyle/>
        <a:p>
          <a:endParaRPr lang="en-US"/>
        </a:p>
      </dgm:t>
    </dgm:pt>
    <dgm:pt modelId="{757989D3-0C64-494B-84B4-14589099D13B}" type="sibTrans" cxnId="{099DF6C9-4464-4F31-AA40-3803DCA7C915}">
      <dgm:prSet/>
      <dgm:spPr/>
      <dgm:t>
        <a:bodyPr/>
        <a:lstStyle/>
        <a:p>
          <a:endParaRPr lang="en-US"/>
        </a:p>
      </dgm:t>
    </dgm:pt>
    <dgm:pt modelId="{14A5D71C-AA90-4198-8120-24E428E9D78C}">
      <dgm:prSet custT="1"/>
      <dgm:spPr/>
      <dgm:t>
        <a:bodyPr/>
        <a:lstStyle/>
        <a:p>
          <a:pPr algn="r"/>
          <a:endParaRPr lang="en-US" sz="14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endParaRPr>
        </a:p>
        <a:p>
          <a:pPr algn="r"/>
          <a:endParaRPr lang="en-US" sz="14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endParaRPr>
        </a:p>
        <a:p>
          <a:pPr algn="r"/>
          <a:r>
            <a:rPr lang="en-US" sz="14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5, pp. 235–236). Pacific Press Publishing Association.</a:t>
          </a:r>
        </a:p>
      </dgm:t>
    </dgm:pt>
    <dgm:pt modelId="{F2502D1D-7DF4-47BB-8CA0-DDD0C4E1221A}" type="parTrans" cxnId="{81BC814B-F6EB-41F9-916E-E7E619A09018}">
      <dgm:prSet/>
      <dgm:spPr/>
      <dgm:t>
        <a:bodyPr/>
        <a:lstStyle/>
        <a:p>
          <a:endParaRPr lang="en-US"/>
        </a:p>
      </dgm:t>
    </dgm:pt>
    <dgm:pt modelId="{007B3CA4-090D-476A-BFCE-6D6069119D53}" type="sibTrans" cxnId="{81BC814B-F6EB-41F9-916E-E7E619A09018}">
      <dgm:prSet/>
      <dgm:spPr/>
      <dgm:t>
        <a:bodyPr/>
        <a:lstStyle/>
        <a:p>
          <a:endParaRPr lang="en-US"/>
        </a:p>
      </dgm:t>
    </dgm:pt>
    <dgm:pt modelId="{D1A8D449-FBC3-0643-B2C7-F2C4994A67F6}" type="pres">
      <dgm:prSet presAssocID="{71B6D672-FF2E-47B5-B420-AC1F601CF0ED}" presName="vert0" presStyleCnt="0">
        <dgm:presLayoutVars>
          <dgm:dir/>
          <dgm:animOne val="branch"/>
          <dgm:animLvl val="lvl"/>
        </dgm:presLayoutVars>
      </dgm:prSet>
      <dgm:spPr/>
    </dgm:pt>
    <dgm:pt modelId="{EB67638A-C4AD-4843-9DAA-BF9DECE24D31}" type="pres">
      <dgm:prSet presAssocID="{52028CEF-E3C2-4782-8E97-10F853CFFC6C}" presName="thickLine" presStyleLbl="alignNode1" presStyleIdx="0" presStyleCnt="3"/>
      <dgm:spPr/>
    </dgm:pt>
    <dgm:pt modelId="{ECFE27B9-6750-8D4F-AAAF-D672FC109B32}" type="pres">
      <dgm:prSet presAssocID="{52028CEF-E3C2-4782-8E97-10F853CFFC6C}" presName="horz1" presStyleCnt="0"/>
      <dgm:spPr/>
    </dgm:pt>
    <dgm:pt modelId="{E9AA9DB5-2464-3F48-9808-B0A4754CC039}" type="pres">
      <dgm:prSet presAssocID="{52028CEF-E3C2-4782-8E97-10F853CFFC6C}" presName="tx1" presStyleLbl="revTx" presStyleIdx="0" presStyleCnt="3" custScaleY="134227"/>
      <dgm:spPr/>
    </dgm:pt>
    <dgm:pt modelId="{F855541B-2E35-0849-ABF1-FAE6FE682AEA}" type="pres">
      <dgm:prSet presAssocID="{52028CEF-E3C2-4782-8E97-10F853CFFC6C}" presName="vert1" presStyleCnt="0"/>
      <dgm:spPr/>
    </dgm:pt>
    <dgm:pt modelId="{E1405FCF-BCFB-8E4B-B2AB-6AF6FBD432D3}" type="pres">
      <dgm:prSet presAssocID="{A2793FCC-5E5E-42AC-A08B-B68214973E6E}" presName="thickLine" presStyleLbl="alignNode1" presStyleIdx="1" presStyleCnt="3"/>
      <dgm:spPr/>
    </dgm:pt>
    <dgm:pt modelId="{25FBC415-C727-5043-BD03-550822D23F5C}" type="pres">
      <dgm:prSet presAssocID="{A2793FCC-5E5E-42AC-A08B-B68214973E6E}" presName="horz1" presStyleCnt="0"/>
      <dgm:spPr/>
    </dgm:pt>
    <dgm:pt modelId="{6DC70772-7A29-2042-B329-054CBC4D96CE}" type="pres">
      <dgm:prSet presAssocID="{A2793FCC-5E5E-42AC-A08B-B68214973E6E}" presName="tx1" presStyleLbl="revTx" presStyleIdx="1" presStyleCnt="3" custScaleY="209221"/>
      <dgm:spPr/>
    </dgm:pt>
    <dgm:pt modelId="{D4E90925-9FCA-7C43-9158-5F49A3F60A15}" type="pres">
      <dgm:prSet presAssocID="{A2793FCC-5E5E-42AC-A08B-B68214973E6E}" presName="vert1" presStyleCnt="0"/>
      <dgm:spPr/>
    </dgm:pt>
    <dgm:pt modelId="{F377C9B6-B607-7949-BD1B-9F44FE2DFA7B}" type="pres">
      <dgm:prSet presAssocID="{14A5D71C-AA90-4198-8120-24E428E9D78C}" presName="thickLine" presStyleLbl="alignNode1" presStyleIdx="2" presStyleCnt="3"/>
      <dgm:spPr/>
    </dgm:pt>
    <dgm:pt modelId="{094CDE35-9E57-6844-AD26-B68C2D4CE5FD}" type="pres">
      <dgm:prSet presAssocID="{14A5D71C-AA90-4198-8120-24E428E9D78C}" presName="horz1" presStyleCnt="0"/>
      <dgm:spPr/>
    </dgm:pt>
    <dgm:pt modelId="{DAD3B38A-59CC-6245-BA48-690B596DBBAA}" type="pres">
      <dgm:prSet presAssocID="{14A5D71C-AA90-4198-8120-24E428E9D78C}" presName="tx1" presStyleLbl="revTx" presStyleIdx="2" presStyleCnt="3"/>
      <dgm:spPr/>
    </dgm:pt>
    <dgm:pt modelId="{1ECA8C7E-5D5A-B442-8C84-25A0886C7F47}" type="pres">
      <dgm:prSet presAssocID="{14A5D71C-AA90-4198-8120-24E428E9D78C}" presName="vert1" presStyleCnt="0"/>
      <dgm:spPr/>
    </dgm:pt>
  </dgm:ptLst>
  <dgm:cxnLst>
    <dgm:cxn modelId="{81BC814B-F6EB-41F9-916E-E7E619A09018}" srcId="{71B6D672-FF2E-47B5-B420-AC1F601CF0ED}" destId="{14A5D71C-AA90-4198-8120-24E428E9D78C}" srcOrd="2" destOrd="0" parTransId="{F2502D1D-7DF4-47BB-8CA0-DDD0C4E1221A}" sibTransId="{007B3CA4-090D-476A-BFCE-6D6069119D53}"/>
    <dgm:cxn modelId="{EEF3214C-8FC3-464C-8B3C-0EE35F938C62}" type="presOf" srcId="{52028CEF-E3C2-4782-8E97-10F853CFFC6C}" destId="{E9AA9DB5-2464-3F48-9808-B0A4754CC039}" srcOrd="0" destOrd="0" presId="urn:microsoft.com/office/officeart/2008/layout/LinedList"/>
    <dgm:cxn modelId="{6F44B38D-B6A9-8B4C-B06A-C071DC536EEB}" type="presOf" srcId="{14A5D71C-AA90-4198-8120-24E428E9D78C}" destId="{DAD3B38A-59CC-6245-BA48-690B596DBBAA}" srcOrd="0" destOrd="0" presId="urn:microsoft.com/office/officeart/2008/layout/LinedList"/>
    <dgm:cxn modelId="{11C49A95-ACEC-2343-A96F-1F013EC8C641}" type="presOf" srcId="{A2793FCC-5E5E-42AC-A08B-B68214973E6E}" destId="{6DC70772-7A29-2042-B329-054CBC4D96CE}" srcOrd="0" destOrd="0" presId="urn:microsoft.com/office/officeart/2008/layout/LinedList"/>
    <dgm:cxn modelId="{099DF6C9-4464-4F31-AA40-3803DCA7C915}" srcId="{71B6D672-FF2E-47B5-B420-AC1F601CF0ED}" destId="{A2793FCC-5E5E-42AC-A08B-B68214973E6E}" srcOrd="1" destOrd="0" parTransId="{6B01095A-D048-492A-A309-F6B4375C4272}" sibTransId="{757989D3-0C64-494B-84B4-14589099D13B}"/>
    <dgm:cxn modelId="{3A8503DD-3B78-457B-8135-2AE762665EAA}" srcId="{71B6D672-FF2E-47B5-B420-AC1F601CF0ED}" destId="{52028CEF-E3C2-4782-8E97-10F853CFFC6C}" srcOrd="0" destOrd="0" parTransId="{61CB4456-4BAE-4205-B0F4-95B25728D4C1}" sibTransId="{3BC4E54B-D0C2-4E8E-8ED8-CDEE02C85919}"/>
    <dgm:cxn modelId="{589A11E4-0A85-F24F-B7DD-BB38CDDD7980}" type="presOf" srcId="{71B6D672-FF2E-47B5-B420-AC1F601CF0ED}" destId="{D1A8D449-FBC3-0643-B2C7-F2C4994A67F6}" srcOrd="0" destOrd="0" presId="urn:microsoft.com/office/officeart/2008/layout/LinedList"/>
    <dgm:cxn modelId="{7A09D8EA-CC74-3846-BE2B-02011A9AF844}" type="presParOf" srcId="{D1A8D449-FBC3-0643-B2C7-F2C4994A67F6}" destId="{EB67638A-C4AD-4843-9DAA-BF9DECE24D31}" srcOrd="0" destOrd="0" presId="urn:microsoft.com/office/officeart/2008/layout/LinedList"/>
    <dgm:cxn modelId="{B12E8815-7B68-684E-88BF-037867DF67B7}" type="presParOf" srcId="{D1A8D449-FBC3-0643-B2C7-F2C4994A67F6}" destId="{ECFE27B9-6750-8D4F-AAAF-D672FC109B32}" srcOrd="1" destOrd="0" presId="urn:microsoft.com/office/officeart/2008/layout/LinedList"/>
    <dgm:cxn modelId="{98F26B89-67CF-5E49-A745-581FB012235D}" type="presParOf" srcId="{ECFE27B9-6750-8D4F-AAAF-D672FC109B32}" destId="{E9AA9DB5-2464-3F48-9808-B0A4754CC039}" srcOrd="0" destOrd="0" presId="urn:microsoft.com/office/officeart/2008/layout/LinedList"/>
    <dgm:cxn modelId="{79A59253-1C03-C648-AC7B-08C43F2AF9CC}" type="presParOf" srcId="{ECFE27B9-6750-8D4F-AAAF-D672FC109B32}" destId="{F855541B-2E35-0849-ABF1-FAE6FE682AEA}" srcOrd="1" destOrd="0" presId="urn:microsoft.com/office/officeart/2008/layout/LinedList"/>
    <dgm:cxn modelId="{0523AE52-6A6A-6A45-AAA6-BCE6A9FC2A01}" type="presParOf" srcId="{D1A8D449-FBC3-0643-B2C7-F2C4994A67F6}" destId="{E1405FCF-BCFB-8E4B-B2AB-6AF6FBD432D3}" srcOrd="2" destOrd="0" presId="urn:microsoft.com/office/officeart/2008/layout/LinedList"/>
    <dgm:cxn modelId="{C8EBB07C-A5ED-3241-83AC-A80D233374F8}" type="presParOf" srcId="{D1A8D449-FBC3-0643-B2C7-F2C4994A67F6}" destId="{25FBC415-C727-5043-BD03-550822D23F5C}" srcOrd="3" destOrd="0" presId="urn:microsoft.com/office/officeart/2008/layout/LinedList"/>
    <dgm:cxn modelId="{D4EE3BB1-9795-254A-8CF2-D04B9F67540E}" type="presParOf" srcId="{25FBC415-C727-5043-BD03-550822D23F5C}" destId="{6DC70772-7A29-2042-B329-054CBC4D96CE}" srcOrd="0" destOrd="0" presId="urn:microsoft.com/office/officeart/2008/layout/LinedList"/>
    <dgm:cxn modelId="{2775F43A-5442-B743-81BE-A4905A6D14BB}" type="presParOf" srcId="{25FBC415-C727-5043-BD03-550822D23F5C}" destId="{D4E90925-9FCA-7C43-9158-5F49A3F60A15}" srcOrd="1" destOrd="0" presId="urn:microsoft.com/office/officeart/2008/layout/LinedList"/>
    <dgm:cxn modelId="{25847FC4-BC54-B042-BF9C-48B4F861E5B3}" type="presParOf" srcId="{D1A8D449-FBC3-0643-B2C7-F2C4994A67F6}" destId="{F377C9B6-B607-7949-BD1B-9F44FE2DFA7B}" srcOrd="4" destOrd="0" presId="urn:microsoft.com/office/officeart/2008/layout/LinedList"/>
    <dgm:cxn modelId="{5CD8DF0D-7BF3-9943-989D-2700F798828B}" type="presParOf" srcId="{D1A8D449-FBC3-0643-B2C7-F2C4994A67F6}" destId="{094CDE35-9E57-6844-AD26-B68C2D4CE5FD}" srcOrd="5" destOrd="0" presId="urn:microsoft.com/office/officeart/2008/layout/LinedList"/>
    <dgm:cxn modelId="{3D7C45CA-DC74-8547-8E65-F79913784A8B}" type="presParOf" srcId="{094CDE35-9E57-6844-AD26-B68C2D4CE5FD}" destId="{DAD3B38A-59CC-6245-BA48-690B596DBBAA}" srcOrd="0" destOrd="0" presId="urn:microsoft.com/office/officeart/2008/layout/LinedList"/>
    <dgm:cxn modelId="{EC83E503-0491-B24A-80DE-787AED36097A}" type="presParOf" srcId="{094CDE35-9E57-6844-AD26-B68C2D4CE5FD}" destId="{1ECA8C7E-5D5A-B442-8C84-25A0886C7F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5B32AD-9B2D-4B54-9492-352D23DCC2D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629CC3D-E2BC-4BE2-9415-F50AFDC19C01}">
      <dgm:prSet custT="1"/>
      <dgm:spPr/>
      <dgm:t>
        <a:bodyPr/>
        <a:lstStyle/>
        <a:p>
          <a:pPr algn="l"/>
          <a:endParaRPr lang="en-US" sz="4000" dirty="0"/>
        </a:p>
        <a:p>
          <a:pPr algn="ctr"/>
          <a:r>
            <a:rPr lang="en-US" sz="4000" dirty="0"/>
            <a:t>Integrity, justice, and Christian kindness, blended, make a beautiful combination.</a:t>
          </a:r>
        </a:p>
      </dgm:t>
    </dgm:pt>
    <dgm:pt modelId="{8EF73C55-B215-4024-95BF-2EB465AEB3A9}" type="parTrans" cxnId="{4E2FB9AD-40E1-4AF6-9A23-0E7BE47E6C07}">
      <dgm:prSet/>
      <dgm:spPr/>
      <dgm:t>
        <a:bodyPr/>
        <a:lstStyle/>
        <a:p>
          <a:endParaRPr lang="en-US"/>
        </a:p>
      </dgm:t>
    </dgm:pt>
    <dgm:pt modelId="{8D45E4EB-6561-4355-BC6E-8B50E490017D}" type="sibTrans" cxnId="{4E2FB9AD-40E1-4AF6-9A23-0E7BE47E6C07}">
      <dgm:prSet/>
      <dgm:spPr/>
      <dgm:t>
        <a:bodyPr/>
        <a:lstStyle/>
        <a:p>
          <a:endParaRPr lang="en-US"/>
        </a:p>
      </dgm:t>
    </dgm:pt>
    <dgm:pt modelId="{2584FCDB-3562-41DC-979B-488E5AB9425F}">
      <dgm:prSet custT="1"/>
      <dgm:spPr/>
      <dgm:t>
        <a:bodyPr/>
        <a:lstStyle/>
        <a:p>
          <a:pPr algn="r"/>
          <a:endParaRPr lang="en-US" sz="1800" dirty="0"/>
        </a:p>
        <a:p>
          <a:pPr algn="r"/>
          <a:endParaRPr lang="en-US" sz="1800" dirty="0"/>
        </a:p>
        <a:p>
          <a:pPr algn="r"/>
          <a:endParaRPr lang="en-US" sz="1800" dirty="0"/>
        </a:p>
        <a:p>
          <a:pPr algn="r"/>
          <a:r>
            <a:rPr lang="en-US" sz="1600" dirty="0">
              <a:solidFill>
                <a:schemeClr val="tx1"/>
              </a:solidFill>
            </a:rPr>
            <a:t>White, E. G. (1961). </a:t>
          </a:r>
          <a:r>
            <a:rPr lang="en-US" sz="1600" i="1" u="sng"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Our High Calling</a:t>
          </a:r>
          <a:r>
            <a:rPr lang="en-US" sz="1600" dirty="0">
              <a:solidFill>
                <a:schemeClr val="tx1"/>
              </a:solidFill>
            </a:rPr>
            <a:t> (p. 229). Review and Herald Publishing Association</a:t>
          </a:r>
          <a:r>
            <a:rPr lang="en-US" sz="1800" dirty="0"/>
            <a:t>.</a:t>
          </a:r>
        </a:p>
      </dgm:t>
    </dgm:pt>
    <dgm:pt modelId="{333859FA-BEC0-4D52-8A62-8C31227347FB}" type="parTrans" cxnId="{83139FC4-6FF5-43CA-886F-8AFF493D8D77}">
      <dgm:prSet/>
      <dgm:spPr/>
      <dgm:t>
        <a:bodyPr/>
        <a:lstStyle/>
        <a:p>
          <a:endParaRPr lang="en-US"/>
        </a:p>
      </dgm:t>
    </dgm:pt>
    <dgm:pt modelId="{BFEBEC6A-99BE-4D74-BA5A-63EBBF93E30E}" type="sibTrans" cxnId="{83139FC4-6FF5-43CA-886F-8AFF493D8D77}">
      <dgm:prSet/>
      <dgm:spPr/>
      <dgm:t>
        <a:bodyPr/>
        <a:lstStyle/>
        <a:p>
          <a:endParaRPr lang="en-US"/>
        </a:p>
      </dgm:t>
    </dgm:pt>
    <dgm:pt modelId="{E20193D7-B599-A341-B56D-FA6C5351CD5B}" type="pres">
      <dgm:prSet presAssocID="{215B32AD-9B2D-4B54-9492-352D23DCC2DF}" presName="vert0" presStyleCnt="0">
        <dgm:presLayoutVars>
          <dgm:dir/>
          <dgm:animOne val="branch"/>
          <dgm:animLvl val="lvl"/>
        </dgm:presLayoutVars>
      </dgm:prSet>
      <dgm:spPr/>
    </dgm:pt>
    <dgm:pt modelId="{23F7D0D5-198D-7041-9506-63ADBC135295}" type="pres">
      <dgm:prSet presAssocID="{1629CC3D-E2BC-4BE2-9415-F50AFDC19C01}" presName="thickLine" presStyleLbl="alignNode1" presStyleIdx="0" presStyleCnt="2"/>
      <dgm:spPr/>
    </dgm:pt>
    <dgm:pt modelId="{8532FB21-6E01-2E4C-A067-530EB1401E4F}" type="pres">
      <dgm:prSet presAssocID="{1629CC3D-E2BC-4BE2-9415-F50AFDC19C01}" presName="horz1" presStyleCnt="0"/>
      <dgm:spPr/>
    </dgm:pt>
    <dgm:pt modelId="{BB860E6F-C1A2-2A43-86DA-8ABB9B48AF95}" type="pres">
      <dgm:prSet presAssocID="{1629CC3D-E2BC-4BE2-9415-F50AFDC19C01}" presName="tx1" presStyleLbl="revTx" presStyleIdx="0" presStyleCnt="2"/>
      <dgm:spPr/>
    </dgm:pt>
    <dgm:pt modelId="{AD8729D6-5896-FB42-BE45-09EB35BBDBC7}" type="pres">
      <dgm:prSet presAssocID="{1629CC3D-E2BC-4BE2-9415-F50AFDC19C01}" presName="vert1" presStyleCnt="0"/>
      <dgm:spPr/>
    </dgm:pt>
    <dgm:pt modelId="{32D7EBF8-56A9-5D46-86BD-AF1772F4044D}" type="pres">
      <dgm:prSet presAssocID="{2584FCDB-3562-41DC-979B-488E5AB9425F}" presName="thickLine" presStyleLbl="alignNode1" presStyleIdx="1" presStyleCnt="2"/>
      <dgm:spPr/>
    </dgm:pt>
    <dgm:pt modelId="{0F644C10-E1F4-8A48-9B07-C879667CC051}" type="pres">
      <dgm:prSet presAssocID="{2584FCDB-3562-41DC-979B-488E5AB9425F}" presName="horz1" presStyleCnt="0"/>
      <dgm:spPr/>
    </dgm:pt>
    <dgm:pt modelId="{06AAB37C-802A-634D-901F-59616195A231}" type="pres">
      <dgm:prSet presAssocID="{2584FCDB-3562-41DC-979B-488E5AB9425F}" presName="tx1" presStyleLbl="revTx" presStyleIdx="1" presStyleCnt="2"/>
      <dgm:spPr/>
    </dgm:pt>
    <dgm:pt modelId="{686AE27A-BA0A-024D-A11C-E2510515B316}" type="pres">
      <dgm:prSet presAssocID="{2584FCDB-3562-41DC-979B-488E5AB9425F}" presName="vert1" presStyleCnt="0"/>
      <dgm:spPr/>
    </dgm:pt>
  </dgm:ptLst>
  <dgm:cxnLst>
    <dgm:cxn modelId="{4E2FB9AD-40E1-4AF6-9A23-0E7BE47E6C07}" srcId="{215B32AD-9B2D-4B54-9492-352D23DCC2DF}" destId="{1629CC3D-E2BC-4BE2-9415-F50AFDC19C01}" srcOrd="0" destOrd="0" parTransId="{8EF73C55-B215-4024-95BF-2EB465AEB3A9}" sibTransId="{8D45E4EB-6561-4355-BC6E-8B50E490017D}"/>
    <dgm:cxn modelId="{83139FC4-6FF5-43CA-886F-8AFF493D8D77}" srcId="{215B32AD-9B2D-4B54-9492-352D23DCC2DF}" destId="{2584FCDB-3562-41DC-979B-488E5AB9425F}" srcOrd="1" destOrd="0" parTransId="{333859FA-BEC0-4D52-8A62-8C31227347FB}" sibTransId="{BFEBEC6A-99BE-4D74-BA5A-63EBBF93E30E}"/>
    <dgm:cxn modelId="{8411E3C9-0A42-384E-9196-632ED96C5D63}" type="presOf" srcId="{2584FCDB-3562-41DC-979B-488E5AB9425F}" destId="{06AAB37C-802A-634D-901F-59616195A231}" srcOrd="0" destOrd="0" presId="urn:microsoft.com/office/officeart/2008/layout/LinedList"/>
    <dgm:cxn modelId="{92B8D7D7-2B52-4F43-889E-A8952D64BC09}" type="presOf" srcId="{1629CC3D-E2BC-4BE2-9415-F50AFDC19C01}" destId="{BB860E6F-C1A2-2A43-86DA-8ABB9B48AF95}" srcOrd="0" destOrd="0" presId="urn:microsoft.com/office/officeart/2008/layout/LinedList"/>
    <dgm:cxn modelId="{24C86CF5-1DC3-B54E-A875-9232CFC43F1C}" type="presOf" srcId="{215B32AD-9B2D-4B54-9492-352D23DCC2DF}" destId="{E20193D7-B599-A341-B56D-FA6C5351CD5B}" srcOrd="0" destOrd="0" presId="urn:microsoft.com/office/officeart/2008/layout/LinedList"/>
    <dgm:cxn modelId="{0D3D76B4-B0B2-8144-BB15-B000749596B5}" type="presParOf" srcId="{E20193D7-B599-A341-B56D-FA6C5351CD5B}" destId="{23F7D0D5-198D-7041-9506-63ADBC135295}" srcOrd="0" destOrd="0" presId="urn:microsoft.com/office/officeart/2008/layout/LinedList"/>
    <dgm:cxn modelId="{D6C99574-2270-C24D-841A-E5CDEB17D469}" type="presParOf" srcId="{E20193D7-B599-A341-B56D-FA6C5351CD5B}" destId="{8532FB21-6E01-2E4C-A067-530EB1401E4F}" srcOrd="1" destOrd="0" presId="urn:microsoft.com/office/officeart/2008/layout/LinedList"/>
    <dgm:cxn modelId="{C711E584-800E-D448-B52B-CF4C4283D920}" type="presParOf" srcId="{8532FB21-6E01-2E4C-A067-530EB1401E4F}" destId="{BB860E6F-C1A2-2A43-86DA-8ABB9B48AF95}" srcOrd="0" destOrd="0" presId="urn:microsoft.com/office/officeart/2008/layout/LinedList"/>
    <dgm:cxn modelId="{8238E547-0F39-1C4F-B5BA-2478C8B7BDF3}" type="presParOf" srcId="{8532FB21-6E01-2E4C-A067-530EB1401E4F}" destId="{AD8729D6-5896-FB42-BE45-09EB35BBDBC7}" srcOrd="1" destOrd="0" presId="urn:microsoft.com/office/officeart/2008/layout/LinedList"/>
    <dgm:cxn modelId="{F1A2472A-5A39-B447-A35A-62D99B5A1359}" type="presParOf" srcId="{E20193D7-B599-A341-B56D-FA6C5351CD5B}" destId="{32D7EBF8-56A9-5D46-86BD-AF1772F4044D}" srcOrd="2" destOrd="0" presId="urn:microsoft.com/office/officeart/2008/layout/LinedList"/>
    <dgm:cxn modelId="{60901243-633D-7E47-8FD7-B32983B2555F}" type="presParOf" srcId="{E20193D7-B599-A341-B56D-FA6C5351CD5B}" destId="{0F644C10-E1F4-8A48-9B07-C879667CC051}" srcOrd="3" destOrd="0" presId="urn:microsoft.com/office/officeart/2008/layout/LinedList"/>
    <dgm:cxn modelId="{DBEEA422-77FA-D646-A1D7-7FC48B4CB8FB}" type="presParOf" srcId="{0F644C10-E1F4-8A48-9B07-C879667CC051}" destId="{06AAB37C-802A-634D-901F-59616195A231}" srcOrd="0" destOrd="0" presId="urn:microsoft.com/office/officeart/2008/layout/LinedList"/>
    <dgm:cxn modelId="{080ED65C-F022-0143-A822-4C27039A48D9}" type="presParOf" srcId="{0F644C10-E1F4-8A48-9B07-C879667CC051}" destId="{686AE27A-BA0A-024D-A11C-E2510515B3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3C87E4-47A5-4974-AF1E-B1B98514421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EBE68B9-853A-4096-803B-63FB2AA25472}">
      <dgm:prSet custT="1"/>
      <dgm:spPr/>
      <dgm:t>
        <a:bodyPr/>
        <a:lstStyle/>
        <a:p>
          <a:endParaRPr lang="en-US" sz="1400" dirty="0"/>
        </a:p>
        <a:p>
          <a:r>
            <a:rPr lang="en-US" sz="2400" dirty="0"/>
            <a:t>In every business transaction a Christian will be just what he wants his brethren to think he is.</a:t>
          </a:r>
        </a:p>
      </dgm:t>
    </dgm:pt>
    <dgm:pt modelId="{D364DB6A-E59E-4617-96C2-6319580A5ED7}" type="parTrans" cxnId="{CFE7765F-6F51-4057-81E6-F896C6093731}">
      <dgm:prSet/>
      <dgm:spPr/>
      <dgm:t>
        <a:bodyPr/>
        <a:lstStyle/>
        <a:p>
          <a:endParaRPr lang="en-US"/>
        </a:p>
      </dgm:t>
    </dgm:pt>
    <dgm:pt modelId="{25A834C8-63C6-4E75-BBDD-48A8896AF2A9}" type="sibTrans" cxnId="{CFE7765F-6F51-4057-81E6-F896C6093731}">
      <dgm:prSet/>
      <dgm:spPr/>
      <dgm:t>
        <a:bodyPr/>
        <a:lstStyle/>
        <a:p>
          <a:endParaRPr lang="en-US"/>
        </a:p>
      </dgm:t>
    </dgm:pt>
    <dgm:pt modelId="{27C9C94D-993A-4B17-904B-4AB09DBF3A6A}">
      <dgm:prSet custT="1"/>
      <dgm:spPr/>
      <dgm:t>
        <a:bodyPr/>
        <a:lstStyle/>
        <a:p>
          <a:endParaRPr lang="en-US" sz="1400" dirty="0"/>
        </a:p>
        <a:p>
          <a:r>
            <a:rPr lang="en-US" sz="2400" dirty="0"/>
            <a:t>His course of action is guided by underlying principles.</a:t>
          </a:r>
        </a:p>
        <a:p>
          <a:endParaRPr lang="en-US" sz="1400" dirty="0"/>
        </a:p>
      </dgm:t>
    </dgm:pt>
    <dgm:pt modelId="{62B65C43-D365-460B-907A-614E4D92E6F3}" type="parTrans" cxnId="{9999E8FB-BDC0-4DF4-A843-8D48E3DB4328}">
      <dgm:prSet/>
      <dgm:spPr/>
      <dgm:t>
        <a:bodyPr/>
        <a:lstStyle/>
        <a:p>
          <a:endParaRPr lang="en-US"/>
        </a:p>
      </dgm:t>
    </dgm:pt>
    <dgm:pt modelId="{5E7B1879-9342-4A0D-ABCE-F4415AB9BCF0}" type="sibTrans" cxnId="{9999E8FB-BDC0-4DF4-A843-8D48E3DB4328}">
      <dgm:prSet/>
      <dgm:spPr/>
      <dgm:t>
        <a:bodyPr/>
        <a:lstStyle/>
        <a:p>
          <a:endParaRPr lang="en-US"/>
        </a:p>
      </dgm:t>
    </dgm:pt>
    <dgm:pt modelId="{E51FA4A6-43BD-4890-95AC-328C79AC71F1}">
      <dgm:prSet custT="1"/>
      <dgm:spPr/>
      <dgm:t>
        <a:bodyPr/>
        <a:lstStyle/>
        <a:p>
          <a:r>
            <a:rPr lang="en-US" sz="2400" dirty="0"/>
            <a:t>He does not scheme; therefore he has nothing to conceal, nothing to gloss over.</a:t>
          </a:r>
        </a:p>
        <a:p>
          <a:endParaRPr lang="en-US" sz="2400" dirty="0"/>
        </a:p>
      </dgm:t>
    </dgm:pt>
    <dgm:pt modelId="{E7B11479-6441-436F-AE55-34E5D317D37F}" type="parTrans" cxnId="{2D05B8F2-2F36-4927-93A3-C3E86943CB2C}">
      <dgm:prSet/>
      <dgm:spPr/>
      <dgm:t>
        <a:bodyPr/>
        <a:lstStyle/>
        <a:p>
          <a:endParaRPr lang="en-US"/>
        </a:p>
      </dgm:t>
    </dgm:pt>
    <dgm:pt modelId="{3C02AD5F-0953-4522-969B-290C254AD6F5}" type="sibTrans" cxnId="{2D05B8F2-2F36-4927-93A3-C3E86943CB2C}">
      <dgm:prSet/>
      <dgm:spPr/>
      <dgm:t>
        <a:bodyPr/>
        <a:lstStyle/>
        <a:p>
          <a:endParaRPr lang="en-US"/>
        </a:p>
      </dgm:t>
    </dgm:pt>
    <dgm:pt modelId="{FD612B66-04E4-4F87-83CE-D578BBAF6429}">
      <dgm:prSet custT="1"/>
      <dgm:spPr/>
      <dgm:t>
        <a:bodyPr/>
        <a:lstStyle/>
        <a:p>
          <a:r>
            <a:rPr lang="en-US" sz="2400" dirty="0"/>
            <a:t>He may be criticized, he may be tested, but his unbending integrity will shine forth like pure gold.</a:t>
          </a:r>
        </a:p>
      </dgm:t>
    </dgm:pt>
    <dgm:pt modelId="{2E0D39DF-5458-43E3-9987-5CEFFBC03D0E}" type="parTrans" cxnId="{AC04AC8D-D57E-4508-8B3F-C4B74A535D35}">
      <dgm:prSet/>
      <dgm:spPr/>
      <dgm:t>
        <a:bodyPr/>
        <a:lstStyle/>
        <a:p>
          <a:endParaRPr lang="en-US"/>
        </a:p>
      </dgm:t>
    </dgm:pt>
    <dgm:pt modelId="{2E8056B9-030F-4602-B36A-B2A12B3F3B73}" type="sibTrans" cxnId="{AC04AC8D-D57E-4508-8B3F-C4B74A535D35}">
      <dgm:prSet/>
      <dgm:spPr/>
      <dgm:t>
        <a:bodyPr/>
        <a:lstStyle/>
        <a:p>
          <a:endParaRPr lang="en-US"/>
        </a:p>
      </dgm:t>
    </dgm:pt>
    <dgm:pt modelId="{5B7C39B5-8A16-924F-B84C-470BB0C49ACD}">
      <dgm:prSet custT="1"/>
      <dgm:spPr/>
      <dgm:t>
        <a:bodyPr/>
        <a:lstStyle/>
        <a:p>
          <a:pPr algn="r"/>
          <a:endParaRPr lang="en-US" sz="1400" dirty="0"/>
        </a:p>
        <a:p>
          <a:pPr algn="r"/>
          <a:endParaRPr lang="en-US" sz="1400" dirty="0"/>
        </a:p>
        <a:p>
          <a:pPr algn="r"/>
          <a:r>
            <a:rPr lang="en-US" sz="1400" dirty="0"/>
            <a:t>White, E. G. (1954). </a:t>
          </a:r>
          <a:r>
            <a:rPr lang="en-US" sz="1400" i="1" dirty="0">
              <a:hlinkClick xmlns:r="http://schemas.openxmlformats.org/officeDocument/2006/relationships" r:id="rId1">
                <a:extLst>
                  <a:ext uri="{A12FA001-AC4F-418D-AE19-62706E023703}">
                    <ahyp:hlinkClr xmlns:ahyp="http://schemas.microsoft.com/office/drawing/2018/hyperlinkcolor" val="tx"/>
                  </a:ext>
                </a:extLst>
              </a:hlinkClick>
            </a:rPr>
            <a:t>Child Guidance</a:t>
          </a:r>
          <a:r>
            <a:rPr lang="en-US" sz="1400" dirty="0"/>
            <a:t> (pp. 152–155). Review and Herald Publishing Association.</a:t>
          </a:r>
        </a:p>
      </dgm:t>
    </dgm:pt>
    <dgm:pt modelId="{E060A003-A401-AB49-A836-152C6BBDB820}" type="sibTrans" cxnId="{F0B017A7-04EB-CE4B-8E24-B0F799829437}">
      <dgm:prSet/>
      <dgm:spPr/>
      <dgm:t>
        <a:bodyPr/>
        <a:lstStyle/>
        <a:p>
          <a:endParaRPr lang="en-US"/>
        </a:p>
      </dgm:t>
    </dgm:pt>
    <dgm:pt modelId="{BA45BC04-4F95-444F-AAE9-6A64CBE943B2}" type="parTrans" cxnId="{F0B017A7-04EB-CE4B-8E24-B0F799829437}">
      <dgm:prSet/>
      <dgm:spPr/>
      <dgm:t>
        <a:bodyPr/>
        <a:lstStyle/>
        <a:p>
          <a:endParaRPr lang="en-US"/>
        </a:p>
      </dgm:t>
    </dgm:pt>
    <dgm:pt modelId="{3DFBD4EA-034F-6F4E-9A93-EF0BCAEAFDE3}" type="pres">
      <dgm:prSet presAssocID="{E03C87E4-47A5-4974-AF1E-B1B985144214}" presName="vert0" presStyleCnt="0">
        <dgm:presLayoutVars>
          <dgm:dir/>
          <dgm:animOne val="branch"/>
          <dgm:animLvl val="lvl"/>
        </dgm:presLayoutVars>
      </dgm:prSet>
      <dgm:spPr/>
    </dgm:pt>
    <dgm:pt modelId="{A990B3A5-2A14-8848-8E3E-2A84E2096C7D}" type="pres">
      <dgm:prSet presAssocID="{FEBE68B9-853A-4096-803B-63FB2AA25472}" presName="thickLine" presStyleLbl="alignNode1" presStyleIdx="0" presStyleCnt="5"/>
      <dgm:spPr/>
    </dgm:pt>
    <dgm:pt modelId="{8D1401EC-76A4-7E47-82AC-28CE193550B9}" type="pres">
      <dgm:prSet presAssocID="{FEBE68B9-853A-4096-803B-63FB2AA25472}" presName="horz1" presStyleCnt="0"/>
      <dgm:spPr/>
    </dgm:pt>
    <dgm:pt modelId="{2C823C0C-0A04-F049-99E4-E5DC6E490EE5}" type="pres">
      <dgm:prSet presAssocID="{FEBE68B9-853A-4096-803B-63FB2AA25472}" presName="tx1" presStyleLbl="revTx" presStyleIdx="0" presStyleCnt="5"/>
      <dgm:spPr/>
    </dgm:pt>
    <dgm:pt modelId="{157CF329-682C-9942-835F-E198D35075F0}" type="pres">
      <dgm:prSet presAssocID="{FEBE68B9-853A-4096-803B-63FB2AA25472}" presName="vert1" presStyleCnt="0"/>
      <dgm:spPr/>
    </dgm:pt>
    <dgm:pt modelId="{F291DCDA-7EB0-0246-972D-8F461B68856F}" type="pres">
      <dgm:prSet presAssocID="{27C9C94D-993A-4B17-904B-4AB09DBF3A6A}" presName="thickLine" presStyleLbl="alignNode1" presStyleIdx="1" presStyleCnt="5"/>
      <dgm:spPr/>
    </dgm:pt>
    <dgm:pt modelId="{F9F25625-208D-A940-8978-A8AA30618FF3}" type="pres">
      <dgm:prSet presAssocID="{27C9C94D-993A-4B17-904B-4AB09DBF3A6A}" presName="horz1" presStyleCnt="0"/>
      <dgm:spPr/>
    </dgm:pt>
    <dgm:pt modelId="{9A96F4FF-0951-7643-A17C-A49020FE3EEF}" type="pres">
      <dgm:prSet presAssocID="{27C9C94D-993A-4B17-904B-4AB09DBF3A6A}" presName="tx1" presStyleLbl="revTx" presStyleIdx="1" presStyleCnt="5" custScaleY="80485"/>
      <dgm:spPr/>
    </dgm:pt>
    <dgm:pt modelId="{EF3E7E4F-2642-A746-8FF8-4ABDBB73D44B}" type="pres">
      <dgm:prSet presAssocID="{27C9C94D-993A-4B17-904B-4AB09DBF3A6A}" presName="vert1" presStyleCnt="0"/>
      <dgm:spPr/>
    </dgm:pt>
    <dgm:pt modelId="{5BE78CA3-B9A8-C74E-8083-6D51A616FDD1}" type="pres">
      <dgm:prSet presAssocID="{E51FA4A6-43BD-4890-95AC-328C79AC71F1}" presName="thickLine" presStyleLbl="alignNode1" presStyleIdx="2" presStyleCnt="5"/>
      <dgm:spPr/>
    </dgm:pt>
    <dgm:pt modelId="{9AD4938C-725C-6546-ADCA-325C26981B3E}" type="pres">
      <dgm:prSet presAssocID="{E51FA4A6-43BD-4890-95AC-328C79AC71F1}" presName="horz1" presStyleCnt="0"/>
      <dgm:spPr/>
    </dgm:pt>
    <dgm:pt modelId="{4D36F78E-19F3-434D-8282-F29BF256451E}" type="pres">
      <dgm:prSet presAssocID="{E51FA4A6-43BD-4890-95AC-328C79AC71F1}" presName="tx1" presStyleLbl="revTx" presStyleIdx="2" presStyleCnt="5"/>
      <dgm:spPr/>
    </dgm:pt>
    <dgm:pt modelId="{22A7886F-7739-7744-BF29-CCF97C6064D3}" type="pres">
      <dgm:prSet presAssocID="{E51FA4A6-43BD-4890-95AC-328C79AC71F1}" presName="vert1" presStyleCnt="0"/>
      <dgm:spPr/>
    </dgm:pt>
    <dgm:pt modelId="{E10B72DA-CFA0-6040-810C-2218445E8953}" type="pres">
      <dgm:prSet presAssocID="{FD612B66-04E4-4F87-83CE-D578BBAF6429}" presName="thickLine" presStyleLbl="alignNode1" presStyleIdx="3" presStyleCnt="5"/>
      <dgm:spPr/>
    </dgm:pt>
    <dgm:pt modelId="{571F4080-F8FE-8C4E-9BCC-5A220193EBFA}" type="pres">
      <dgm:prSet presAssocID="{FD612B66-04E4-4F87-83CE-D578BBAF6429}" presName="horz1" presStyleCnt="0"/>
      <dgm:spPr/>
    </dgm:pt>
    <dgm:pt modelId="{05B611B4-F5E3-A444-9DB3-201867527737}" type="pres">
      <dgm:prSet presAssocID="{FD612B66-04E4-4F87-83CE-D578BBAF6429}" presName="tx1" presStyleLbl="revTx" presStyleIdx="3" presStyleCnt="5"/>
      <dgm:spPr/>
    </dgm:pt>
    <dgm:pt modelId="{0CC70F25-AA63-BB44-862F-3F2454B8E1F0}" type="pres">
      <dgm:prSet presAssocID="{FD612B66-04E4-4F87-83CE-D578BBAF6429}" presName="vert1" presStyleCnt="0"/>
      <dgm:spPr/>
    </dgm:pt>
    <dgm:pt modelId="{338310DF-1387-5145-ABF6-9FAA6CEF96E8}" type="pres">
      <dgm:prSet presAssocID="{5B7C39B5-8A16-924F-B84C-470BB0C49ACD}" presName="thickLine" presStyleLbl="alignNode1" presStyleIdx="4" presStyleCnt="5"/>
      <dgm:spPr/>
    </dgm:pt>
    <dgm:pt modelId="{DF87B2C1-1CD4-BE43-9258-DB67D422911E}" type="pres">
      <dgm:prSet presAssocID="{5B7C39B5-8A16-924F-B84C-470BB0C49ACD}" presName="horz1" presStyleCnt="0"/>
      <dgm:spPr/>
    </dgm:pt>
    <dgm:pt modelId="{D2D24C47-D64E-F74E-A7B9-7B7EA2D13383}" type="pres">
      <dgm:prSet presAssocID="{5B7C39B5-8A16-924F-B84C-470BB0C49ACD}" presName="tx1" presStyleLbl="revTx" presStyleIdx="4" presStyleCnt="5"/>
      <dgm:spPr/>
    </dgm:pt>
    <dgm:pt modelId="{ED2C7B2C-49D3-0A47-87C6-9D1A94CBD339}" type="pres">
      <dgm:prSet presAssocID="{5B7C39B5-8A16-924F-B84C-470BB0C49ACD}" presName="vert1" presStyleCnt="0"/>
      <dgm:spPr/>
    </dgm:pt>
  </dgm:ptLst>
  <dgm:cxnLst>
    <dgm:cxn modelId="{5202F220-3EBC-3F45-9DA8-166B92BA52D9}" type="presOf" srcId="{FEBE68B9-853A-4096-803B-63FB2AA25472}" destId="{2C823C0C-0A04-F049-99E4-E5DC6E490EE5}" srcOrd="0" destOrd="0" presId="urn:microsoft.com/office/officeart/2008/layout/LinedList"/>
    <dgm:cxn modelId="{E9BA5721-99ED-534D-9DFC-C7A5E7FFA93E}" type="presOf" srcId="{FD612B66-04E4-4F87-83CE-D578BBAF6429}" destId="{05B611B4-F5E3-A444-9DB3-201867527737}" srcOrd="0" destOrd="0" presId="urn:microsoft.com/office/officeart/2008/layout/LinedList"/>
    <dgm:cxn modelId="{CFE7765F-6F51-4057-81E6-F896C6093731}" srcId="{E03C87E4-47A5-4974-AF1E-B1B985144214}" destId="{FEBE68B9-853A-4096-803B-63FB2AA25472}" srcOrd="0" destOrd="0" parTransId="{D364DB6A-E59E-4617-96C2-6319580A5ED7}" sibTransId="{25A834C8-63C6-4E75-BBDD-48A8896AF2A9}"/>
    <dgm:cxn modelId="{B022EF51-5F33-9544-A6EC-C872373F0483}" type="presOf" srcId="{27C9C94D-993A-4B17-904B-4AB09DBF3A6A}" destId="{9A96F4FF-0951-7643-A17C-A49020FE3EEF}" srcOrd="0" destOrd="0" presId="urn:microsoft.com/office/officeart/2008/layout/LinedList"/>
    <dgm:cxn modelId="{FF73E053-EE76-5B40-9599-C8AFD073B798}" type="presOf" srcId="{5B7C39B5-8A16-924F-B84C-470BB0C49ACD}" destId="{D2D24C47-D64E-F74E-A7B9-7B7EA2D13383}" srcOrd="0" destOrd="0" presId="urn:microsoft.com/office/officeart/2008/layout/LinedList"/>
    <dgm:cxn modelId="{AC04AC8D-D57E-4508-8B3F-C4B74A535D35}" srcId="{E03C87E4-47A5-4974-AF1E-B1B985144214}" destId="{FD612B66-04E4-4F87-83CE-D578BBAF6429}" srcOrd="3" destOrd="0" parTransId="{2E0D39DF-5458-43E3-9987-5CEFFBC03D0E}" sibTransId="{2E8056B9-030F-4602-B36A-B2A12B3F3B73}"/>
    <dgm:cxn modelId="{F0B017A7-04EB-CE4B-8E24-B0F799829437}" srcId="{E03C87E4-47A5-4974-AF1E-B1B985144214}" destId="{5B7C39B5-8A16-924F-B84C-470BB0C49ACD}" srcOrd="4" destOrd="0" parTransId="{BA45BC04-4F95-444F-AAE9-6A64CBE943B2}" sibTransId="{E060A003-A401-AB49-A836-152C6BBDB820}"/>
    <dgm:cxn modelId="{390CBAD2-0CBA-154C-A9FC-AF76369229F3}" type="presOf" srcId="{E03C87E4-47A5-4974-AF1E-B1B985144214}" destId="{3DFBD4EA-034F-6F4E-9A93-EF0BCAEAFDE3}" srcOrd="0" destOrd="0" presId="urn:microsoft.com/office/officeart/2008/layout/LinedList"/>
    <dgm:cxn modelId="{2D05B8F2-2F36-4927-93A3-C3E86943CB2C}" srcId="{E03C87E4-47A5-4974-AF1E-B1B985144214}" destId="{E51FA4A6-43BD-4890-95AC-328C79AC71F1}" srcOrd="2" destOrd="0" parTransId="{E7B11479-6441-436F-AE55-34E5D317D37F}" sibTransId="{3C02AD5F-0953-4522-969B-290C254AD6F5}"/>
    <dgm:cxn modelId="{9999E8FB-BDC0-4DF4-A843-8D48E3DB4328}" srcId="{E03C87E4-47A5-4974-AF1E-B1B985144214}" destId="{27C9C94D-993A-4B17-904B-4AB09DBF3A6A}" srcOrd="1" destOrd="0" parTransId="{62B65C43-D365-460B-907A-614E4D92E6F3}" sibTransId="{5E7B1879-9342-4A0D-ABCE-F4415AB9BCF0}"/>
    <dgm:cxn modelId="{06A57CFC-7CC0-0446-8181-7FA338A894A5}" type="presOf" srcId="{E51FA4A6-43BD-4890-95AC-328C79AC71F1}" destId="{4D36F78E-19F3-434D-8282-F29BF256451E}" srcOrd="0" destOrd="0" presId="urn:microsoft.com/office/officeart/2008/layout/LinedList"/>
    <dgm:cxn modelId="{975CC044-EA80-1749-9D29-F908ED48CC7F}" type="presParOf" srcId="{3DFBD4EA-034F-6F4E-9A93-EF0BCAEAFDE3}" destId="{A990B3A5-2A14-8848-8E3E-2A84E2096C7D}" srcOrd="0" destOrd="0" presId="urn:microsoft.com/office/officeart/2008/layout/LinedList"/>
    <dgm:cxn modelId="{C7DF767B-A3B2-A845-A60C-996ED686A976}" type="presParOf" srcId="{3DFBD4EA-034F-6F4E-9A93-EF0BCAEAFDE3}" destId="{8D1401EC-76A4-7E47-82AC-28CE193550B9}" srcOrd="1" destOrd="0" presId="urn:microsoft.com/office/officeart/2008/layout/LinedList"/>
    <dgm:cxn modelId="{4B5700A7-88E7-014D-A518-C8FA7944E6F3}" type="presParOf" srcId="{8D1401EC-76A4-7E47-82AC-28CE193550B9}" destId="{2C823C0C-0A04-F049-99E4-E5DC6E490EE5}" srcOrd="0" destOrd="0" presId="urn:microsoft.com/office/officeart/2008/layout/LinedList"/>
    <dgm:cxn modelId="{6C43CE67-6F94-044A-971F-0D21A2C66BB3}" type="presParOf" srcId="{8D1401EC-76A4-7E47-82AC-28CE193550B9}" destId="{157CF329-682C-9942-835F-E198D35075F0}" srcOrd="1" destOrd="0" presId="urn:microsoft.com/office/officeart/2008/layout/LinedList"/>
    <dgm:cxn modelId="{232AFD9C-4402-1848-86C1-CC024614A5A1}" type="presParOf" srcId="{3DFBD4EA-034F-6F4E-9A93-EF0BCAEAFDE3}" destId="{F291DCDA-7EB0-0246-972D-8F461B68856F}" srcOrd="2" destOrd="0" presId="urn:microsoft.com/office/officeart/2008/layout/LinedList"/>
    <dgm:cxn modelId="{2E436A97-7194-E540-9E2D-B83F79C5E0DA}" type="presParOf" srcId="{3DFBD4EA-034F-6F4E-9A93-EF0BCAEAFDE3}" destId="{F9F25625-208D-A940-8978-A8AA30618FF3}" srcOrd="3" destOrd="0" presId="urn:microsoft.com/office/officeart/2008/layout/LinedList"/>
    <dgm:cxn modelId="{D5A34B94-84C6-FC4E-892C-5565303EECA2}" type="presParOf" srcId="{F9F25625-208D-A940-8978-A8AA30618FF3}" destId="{9A96F4FF-0951-7643-A17C-A49020FE3EEF}" srcOrd="0" destOrd="0" presId="urn:microsoft.com/office/officeart/2008/layout/LinedList"/>
    <dgm:cxn modelId="{36F96606-0FA0-CA4F-AC1F-7D9284CE9729}" type="presParOf" srcId="{F9F25625-208D-A940-8978-A8AA30618FF3}" destId="{EF3E7E4F-2642-A746-8FF8-4ABDBB73D44B}" srcOrd="1" destOrd="0" presId="urn:microsoft.com/office/officeart/2008/layout/LinedList"/>
    <dgm:cxn modelId="{9C301232-1C88-7044-8CC7-ADC927F5BA7C}" type="presParOf" srcId="{3DFBD4EA-034F-6F4E-9A93-EF0BCAEAFDE3}" destId="{5BE78CA3-B9A8-C74E-8083-6D51A616FDD1}" srcOrd="4" destOrd="0" presId="urn:microsoft.com/office/officeart/2008/layout/LinedList"/>
    <dgm:cxn modelId="{DAAAC4DF-33BB-1B49-A275-275C9BDCE748}" type="presParOf" srcId="{3DFBD4EA-034F-6F4E-9A93-EF0BCAEAFDE3}" destId="{9AD4938C-725C-6546-ADCA-325C26981B3E}" srcOrd="5" destOrd="0" presId="urn:microsoft.com/office/officeart/2008/layout/LinedList"/>
    <dgm:cxn modelId="{F5E9225B-8E0A-D643-8EC8-702C0D286494}" type="presParOf" srcId="{9AD4938C-725C-6546-ADCA-325C26981B3E}" destId="{4D36F78E-19F3-434D-8282-F29BF256451E}" srcOrd="0" destOrd="0" presId="urn:microsoft.com/office/officeart/2008/layout/LinedList"/>
    <dgm:cxn modelId="{C535A009-1198-2C41-9C5D-C73D24F04DE3}" type="presParOf" srcId="{9AD4938C-725C-6546-ADCA-325C26981B3E}" destId="{22A7886F-7739-7744-BF29-CCF97C6064D3}" srcOrd="1" destOrd="0" presId="urn:microsoft.com/office/officeart/2008/layout/LinedList"/>
    <dgm:cxn modelId="{BD43B776-12E8-2940-B8EE-2041399A6BFA}" type="presParOf" srcId="{3DFBD4EA-034F-6F4E-9A93-EF0BCAEAFDE3}" destId="{E10B72DA-CFA0-6040-810C-2218445E8953}" srcOrd="6" destOrd="0" presId="urn:microsoft.com/office/officeart/2008/layout/LinedList"/>
    <dgm:cxn modelId="{B67448CC-F0EC-8941-9737-EF7D3FF7BC6F}" type="presParOf" srcId="{3DFBD4EA-034F-6F4E-9A93-EF0BCAEAFDE3}" destId="{571F4080-F8FE-8C4E-9BCC-5A220193EBFA}" srcOrd="7" destOrd="0" presId="urn:microsoft.com/office/officeart/2008/layout/LinedList"/>
    <dgm:cxn modelId="{E81F8134-F962-4A45-8A45-B60715D7718D}" type="presParOf" srcId="{571F4080-F8FE-8C4E-9BCC-5A220193EBFA}" destId="{05B611B4-F5E3-A444-9DB3-201867527737}" srcOrd="0" destOrd="0" presId="urn:microsoft.com/office/officeart/2008/layout/LinedList"/>
    <dgm:cxn modelId="{35611836-F5B0-044B-858E-8B1E24ECE647}" type="presParOf" srcId="{571F4080-F8FE-8C4E-9BCC-5A220193EBFA}" destId="{0CC70F25-AA63-BB44-862F-3F2454B8E1F0}" srcOrd="1" destOrd="0" presId="urn:microsoft.com/office/officeart/2008/layout/LinedList"/>
    <dgm:cxn modelId="{CADA3727-B2F5-6447-BA8D-7B981ABBF568}" type="presParOf" srcId="{3DFBD4EA-034F-6F4E-9A93-EF0BCAEAFDE3}" destId="{338310DF-1387-5145-ABF6-9FAA6CEF96E8}" srcOrd="8" destOrd="0" presId="urn:microsoft.com/office/officeart/2008/layout/LinedList"/>
    <dgm:cxn modelId="{A52018DA-0E9F-3B45-AEB9-639858538C9A}" type="presParOf" srcId="{3DFBD4EA-034F-6F4E-9A93-EF0BCAEAFDE3}" destId="{DF87B2C1-1CD4-BE43-9258-DB67D422911E}" srcOrd="9" destOrd="0" presId="urn:microsoft.com/office/officeart/2008/layout/LinedList"/>
    <dgm:cxn modelId="{321EAFC8-0A7D-7C4F-96D2-F17BA7EAA591}" type="presParOf" srcId="{DF87B2C1-1CD4-BE43-9258-DB67D422911E}" destId="{D2D24C47-D64E-F74E-A7B9-7B7EA2D13383}" srcOrd="0" destOrd="0" presId="urn:microsoft.com/office/officeart/2008/layout/LinedList"/>
    <dgm:cxn modelId="{37464C41-7922-784B-AC8F-C40DF75333D6}" type="presParOf" srcId="{DF87B2C1-1CD4-BE43-9258-DB67D422911E}" destId="{ED2C7B2C-49D3-0A47-87C6-9D1A94CBD33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D6A456-9AC2-454C-9801-DA0900D71B8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60E5DB6-2C3B-4473-BDAB-BD1DD9092133}">
      <dgm:prSet custT="1"/>
      <dgm:spPr/>
      <dgm:t>
        <a:bodyPr/>
        <a:lstStyle/>
        <a:p>
          <a:pPr algn="ctr"/>
          <a:r>
            <a:rPr lang="en-US" sz="3200" dirty="0"/>
            <a:t>The power that is near to deliver from physical harm or distress is also near to save from the greater evil [loss of integrity], making it possible for the servant of God to maintain his integrity under all circumstances, and to triumph through divine grace.</a:t>
          </a:r>
        </a:p>
        <a:p>
          <a:pPr algn="ctr"/>
          <a:endParaRPr lang="en-US" sz="3200" dirty="0"/>
        </a:p>
      </dgm:t>
    </dgm:pt>
    <dgm:pt modelId="{C0817601-2AD3-41F9-8079-FDEAA2A3731D}" type="parTrans" cxnId="{1C8F0B07-D21D-4DAB-A390-65371343F872}">
      <dgm:prSet/>
      <dgm:spPr/>
      <dgm:t>
        <a:bodyPr/>
        <a:lstStyle/>
        <a:p>
          <a:endParaRPr lang="en-US"/>
        </a:p>
      </dgm:t>
    </dgm:pt>
    <dgm:pt modelId="{EE0B24F1-3CBF-4F5D-9E6C-C1779C68F6AE}" type="sibTrans" cxnId="{1C8F0B07-D21D-4DAB-A390-65371343F872}">
      <dgm:prSet/>
      <dgm:spPr/>
      <dgm:t>
        <a:bodyPr/>
        <a:lstStyle/>
        <a:p>
          <a:endParaRPr lang="en-US"/>
        </a:p>
      </dgm:t>
    </dgm:pt>
    <dgm:pt modelId="{79AEA4C8-0C06-42E1-BB12-0EDDA165378D}">
      <dgm:prSet custT="1"/>
      <dgm:spPr/>
      <dgm:t>
        <a:bodyPr/>
        <a:lstStyle/>
        <a:p>
          <a:pPr algn="r"/>
          <a:endParaRPr lang="en-US" sz="1600" dirty="0"/>
        </a:p>
        <a:p>
          <a:pPr algn="r"/>
          <a:endParaRPr lang="en-US" sz="1600" dirty="0"/>
        </a:p>
        <a:p>
          <a:pPr algn="r"/>
          <a:r>
            <a:rPr lang="en-US" sz="1600" dirty="0">
              <a:solidFill>
                <a:schemeClr val="tx1"/>
              </a:solidFill>
            </a:rPr>
            <a:t>White, E. G. (1917). </a:t>
          </a:r>
          <a:r>
            <a:rPr lang="en-US" sz="160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The Story of Prophets and Kings as Illustrated in the Captivity and Restoration of Israel</a:t>
          </a:r>
          <a:r>
            <a:rPr lang="en-US" sz="1600" dirty="0">
              <a:solidFill>
                <a:schemeClr val="tx1"/>
              </a:solidFill>
            </a:rPr>
            <a:t> (Vol. 2, pp. 545–547). Pacific Press Publishing Association.</a:t>
          </a:r>
        </a:p>
      </dgm:t>
    </dgm:pt>
    <dgm:pt modelId="{71F3030D-126B-4908-85DF-D4F8154DE156}" type="parTrans" cxnId="{9E6254A2-ED10-40BF-90AF-3796FFA6BFF1}">
      <dgm:prSet/>
      <dgm:spPr/>
      <dgm:t>
        <a:bodyPr/>
        <a:lstStyle/>
        <a:p>
          <a:endParaRPr lang="en-US"/>
        </a:p>
      </dgm:t>
    </dgm:pt>
    <dgm:pt modelId="{48DDDA7D-E1D1-47CA-AE91-F7C8E9C063F1}" type="sibTrans" cxnId="{9E6254A2-ED10-40BF-90AF-3796FFA6BFF1}">
      <dgm:prSet/>
      <dgm:spPr/>
      <dgm:t>
        <a:bodyPr/>
        <a:lstStyle/>
        <a:p>
          <a:endParaRPr lang="en-US"/>
        </a:p>
      </dgm:t>
    </dgm:pt>
    <dgm:pt modelId="{CE534F32-4CB3-DE4B-96B2-649051885E34}" type="pres">
      <dgm:prSet presAssocID="{44D6A456-9AC2-454C-9801-DA0900D71B85}" presName="vert0" presStyleCnt="0">
        <dgm:presLayoutVars>
          <dgm:dir/>
          <dgm:animOne val="branch"/>
          <dgm:animLvl val="lvl"/>
        </dgm:presLayoutVars>
      </dgm:prSet>
      <dgm:spPr/>
    </dgm:pt>
    <dgm:pt modelId="{607007E3-B49A-F347-AE51-579035C6B1CA}" type="pres">
      <dgm:prSet presAssocID="{560E5DB6-2C3B-4473-BDAB-BD1DD9092133}" presName="thickLine" presStyleLbl="alignNode1" presStyleIdx="0" presStyleCnt="2"/>
      <dgm:spPr/>
    </dgm:pt>
    <dgm:pt modelId="{19C0CF34-EC23-AB4E-92B4-48374720EA8F}" type="pres">
      <dgm:prSet presAssocID="{560E5DB6-2C3B-4473-BDAB-BD1DD9092133}" presName="horz1" presStyleCnt="0"/>
      <dgm:spPr/>
    </dgm:pt>
    <dgm:pt modelId="{5E5E8540-43F3-7245-A148-3E3DAAACD29F}" type="pres">
      <dgm:prSet presAssocID="{560E5DB6-2C3B-4473-BDAB-BD1DD9092133}" presName="tx1" presStyleLbl="revTx" presStyleIdx="0" presStyleCnt="2" custScaleY="183064" custLinFactNeighborX="-1433" custLinFactNeighborY="-225"/>
      <dgm:spPr/>
    </dgm:pt>
    <dgm:pt modelId="{CFE20D5B-64B9-6A4B-A8A2-FD6AC7571357}" type="pres">
      <dgm:prSet presAssocID="{560E5DB6-2C3B-4473-BDAB-BD1DD9092133}" presName="vert1" presStyleCnt="0"/>
      <dgm:spPr/>
    </dgm:pt>
    <dgm:pt modelId="{5B8803CF-F090-A346-ACE1-557F47BA4CF9}" type="pres">
      <dgm:prSet presAssocID="{79AEA4C8-0C06-42E1-BB12-0EDDA165378D}" presName="thickLine" presStyleLbl="alignNode1" presStyleIdx="1" presStyleCnt="2"/>
      <dgm:spPr/>
    </dgm:pt>
    <dgm:pt modelId="{F3E22406-FC45-9E4F-AEA7-8049914371C1}" type="pres">
      <dgm:prSet presAssocID="{79AEA4C8-0C06-42E1-BB12-0EDDA165378D}" presName="horz1" presStyleCnt="0"/>
      <dgm:spPr/>
    </dgm:pt>
    <dgm:pt modelId="{B6925B13-950F-4749-9132-7C97636A78F3}" type="pres">
      <dgm:prSet presAssocID="{79AEA4C8-0C06-42E1-BB12-0EDDA165378D}" presName="tx1" presStyleLbl="revTx" presStyleIdx="1" presStyleCnt="2"/>
      <dgm:spPr/>
    </dgm:pt>
    <dgm:pt modelId="{EA2037AB-65C4-714D-A0B5-7B9AD0EF6DEB}" type="pres">
      <dgm:prSet presAssocID="{79AEA4C8-0C06-42E1-BB12-0EDDA165378D}" presName="vert1" presStyleCnt="0"/>
      <dgm:spPr/>
    </dgm:pt>
  </dgm:ptLst>
  <dgm:cxnLst>
    <dgm:cxn modelId="{1C8F0B07-D21D-4DAB-A390-65371343F872}" srcId="{44D6A456-9AC2-454C-9801-DA0900D71B85}" destId="{560E5DB6-2C3B-4473-BDAB-BD1DD9092133}" srcOrd="0" destOrd="0" parTransId="{C0817601-2AD3-41F9-8079-FDEAA2A3731D}" sibTransId="{EE0B24F1-3CBF-4F5D-9E6C-C1779C68F6AE}"/>
    <dgm:cxn modelId="{0AF7102E-203A-634D-91CC-AC082ECBAC45}" type="presOf" srcId="{44D6A456-9AC2-454C-9801-DA0900D71B85}" destId="{CE534F32-4CB3-DE4B-96B2-649051885E34}" srcOrd="0" destOrd="0" presId="urn:microsoft.com/office/officeart/2008/layout/LinedList"/>
    <dgm:cxn modelId="{4960757B-28F1-3D4A-BB45-C74067D825CF}" type="presOf" srcId="{560E5DB6-2C3B-4473-BDAB-BD1DD9092133}" destId="{5E5E8540-43F3-7245-A148-3E3DAAACD29F}" srcOrd="0" destOrd="0" presId="urn:microsoft.com/office/officeart/2008/layout/LinedList"/>
    <dgm:cxn modelId="{9E6254A2-ED10-40BF-90AF-3796FFA6BFF1}" srcId="{44D6A456-9AC2-454C-9801-DA0900D71B85}" destId="{79AEA4C8-0C06-42E1-BB12-0EDDA165378D}" srcOrd="1" destOrd="0" parTransId="{71F3030D-126B-4908-85DF-D4F8154DE156}" sibTransId="{48DDDA7D-E1D1-47CA-AE91-F7C8E9C063F1}"/>
    <dgm:cxn modelId="{975AA1D6-620E-9648-BAB9-B6AC43D5716E}" type="presOf" srcId="{79AEA4C8-0C06-42E1-BB12-0EDDA165378D}" destId="{B6925B13-950F-4749-9132-7C97636A78F3}" srcOrd="0" destOrd="0" presId="urn:microsoft.com/office/officeart/2008/layout/LinedList"/>
    <dgm:cxn modelId="{3383D084-45E8-0A4C-AE28-61785972C064}" type="presParOf" srcId="{CE534F32-4CB3-DE4B-96B2-649051885E34}" destId="{607007E3-B49A-F347-AE51-579035C6B1CA}" srcOrd="0" destOrd="0" presId="urn:microsoft.com/office/officeart/2008/layout/LinedList"/>
    <dgm:cxn modelId="{C45F647C-CAC2-534C-A6C8-F9BCB0BC9E47}" type="presParOf" srcId="{CE534F32-4CB3-DE4B-96B2-649051885E34}" destId="{19C0CF34-EC23-AB4E-92B4-48374720EA8F}" srcOrd="1" destOrd="0" presId="urn:microsoft.com/office/officeart/2008/layout/LinedList"/>
    <dgm:cxn modelId="{EE698936-7A09-6F49-9DED-7EF37CC24E8D}" type="presParOf" srcId="{19C0CF34-EC23-AB4E-92B4-48374720EA8F}" destId="{5E5E8540-43F3-7245-A148-3E3DAAACD29F}" srcOrd="0" destOrd="0" presId="urn:microsoft.com/office/officeart/2008/layout/LinedList"/>
    <dgm:cxn modelId="{3729F6D9-F1D7-FC44-9935-7BEB24E5001B}" type="presParOf" srcId="{19C0CF34-EC23-AB4E-92B4-48374720EA8F}" destId="{CFE20D5B-64B9-6A4B-A8A2-FD6AC7571357}" srcOrd="1" destOrd="0" presId="urn:microsoft.com/office/officeart/2008/layout/LinedList"/>
    <dgm:cxn modelId="{2DE26FB0-0328-334F-8DA2-3CA8375B5745}" type="presParOf" srcId="{CE534F32-4CB3-DE4B-96B2-649051885E34}" destId="{5B8803CF-F090-A346-ACE1-557F47BA4CF9}" srcOrd="2" destOrd="0" presId="urn:microsoft.com/office/officeart/2008/layout/LinedList"/>
    <dgm:cxn modelId="{7DB2C2FD-8955-3343-923F-49D6417D5AE5}" type="presParOf" srcId="{CE534F32-4CB3-DE4B-96B2-649051885E34}" destId="{F3E22406-FC45-9E4F-AEA7-8049914371C1}" srcOrd="3" destOrd="0" presId="urn:microsoft.com/office/officeart/2008/layout/LinedList"/>
    <dgm:cxn modelId="{40EA87F9-C7F7-4048-BE66-A3EFF04040FC}" type="presParOf" srcId="{F3E22406-FC45-9E4F-AEA7-8049914371C1}" destId="{B6925B13-950F-4749-9132-7C97636A78F3}" srcOrd="0" destOrd="0" presId="urn:microsoft.com/office/officeart/2008/layout/LinedList"/>
    <dgm:cxn modelId="{8235DBB7-A30B-B442-9111-FC7684E4AD3B}" type="presParOf" srcId="{F3E22406-FC45-9E4F-AEA7-8049914371C1}" destId="{EA2037AB-65C4-714D-A0B5-7B9AD0EF6DE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1204DB-8EFB-A246-AEAD-9D66F3EEBC9B}">
      <dsp:nvSpPr>
        <dsp:cNvPr id="0" name=""/>
        <dsp:cNvSpPr/>
      </dsp:nvSpPr>
      <dsp:spPr>
        <a:xfrm>
          <a:off x="0" y="1980"/>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B2609D-A861-2346-B9E6-E93837FD431F}">
      <dsp:nvSpPr>
        <dsp:cNvPr id="0" name=""/>
        <dsp:cNvSpPr/>
      </dsp:nvSpPr>
      <dsp:spPr>
        <a:xfrm>
          <a:off x="0" y="1980"/>
          <a:ext cx="7728267" cy="3378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endParaRPr lang="en-US" sz="3200" kern="1200" dirty="0"/>
        </a:p>
        <a:p>
          <a:pPr marL="0" lvl="0" indent="0" algn="l" defTabSz="1422400">
            <a:lnSpc>
              <a:spcPct val="90000"/>
            </a:lnSpc>
            <a:spcBef>
              <a:spcPct val="0"/>
            </a:spcBef>
            <a:spcAft>
              <a:spcPct val="35000"/>
            </a:spcAft>
            <a:buNone/>
          </a:pPr>
          <a:endParaRPr lang="en-US" sz="3200" kern="1200" dirty="0"/>
        </a:p>
        <a:p>
          <a:pPr marL="0" lvl="0" indent="0" algn="l" defTabSz="1422400">
            <a:lnSpc>
              <a:spcPct val="90000"/>
            </a:lnSpc>
            <a:spcBef>
              <a:spcPct val="0"/>
            </a:spcBef>
            <a:spcAft>
              <a:spcPct val="35000"/>
            </a:spcAft>
            <a:buNone/>
          </a:pPr>
          <a:r>
            <a:rPr lang="en-US" sz="3200" kern="1200" dirty="0"/>
            <a:t>A term drawn from Greek philosophy, “ethics,” denotes an effort to present norms of behavior in a systematic way that shows their internal, rational coherence.</a:t>
          </a:r>
        </a:p>
      </dsp:txBody>
      <dsp:txXfrm>
        <a:off x="0" y="1980"/>
        <a:ext cx="7728267" cy="3378301"/>
      </dsp:txXfrm>
    </dsp:sp>
    <dsp:sp modelId="{85BC53CA-363C-3848-A89C-CE6CB0B21663}">
      <dsp:nvSpPr>
        <dsp:cNvPr id="0" name=""/>
        <dsp:cNvSpPr/>
      </dsp:nvSpPr>
      <dsp:spPr>
        <a:xfrm>
          <a:off x="0" y="3380281"/>
          <a:ext cx="7728267" cy="0"/>
        </a:xfrm>
        <a:prstGeom prst="line">
          <a:avLst/>
        </a:prstGeom>
        <a:solidFill>
          <a:schemeClr val="accent2">
            <a:hueOff val="-163190"/>
            <a:satOff val="-9432"/>
            <a:lumOff val="12941"/>
            <a:alphaOff val="0"/>
          </a:schemeClr>
        </a:solidFill>
        <a:ln w="10795" cap="flat" cmpd="sng" algn="ctr">
          <a:solidFill>
            <a:schemeClr val="accent2">
              <a:hueOff val="-163190"/>
              <a:satOff val="-9432"/>
              <a:lumOff val="12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2D259-169A-714A-87E5-3C99623E3B5B}">
      <dsp:nvSpPr>
        <dsp:cNvPr id="0" name=""/>
        <dsp:cNvSpPr/>
      </dsp:nvSpPr>
      <dsp:spPr>
        <a:xfrm>
          <a:off x="0" y="3380281"/>
          <a:ext cx="7728267" cy="1705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r" defTabSz="711200">
            <a:lnSpc>
              <a:spcPct val="90000"/>
            </a:lnSpc>
            <a:spcBef>
              <a:spcPct val="0"/>
            </a:spcBef>
            <a:spcAft>
              <a:spcPct val="35000"/>
            </a:spcAft>
            <a:buNone/>
          </a:pPr>
          <a:endParaRPr lang="en-US" sz="1600" kern="1200" dirty="0"/>
        </a:p>
        <a:p>
          <a:pPr marL="0" lvl="0" indent="0" algn="r" defTabSz="711200">
            <a:lnSpc>
              <a:spcPct val="90000"/>
            </a:lnSpc>
            <a:spcBef>
              <a:spcPct val="0"/>
            </a:spcBef>
            <a:spcAft>
              <a:spcPct val="35000"/>
            </a:spcAft>
            <a:buNone/>
          </a:pPr>
          <a:r>
            <a:rPr lang="en-US" sz="1600" kern="1200" dirty="0"/>
            <a:t>McCarter, P. K. J. (2000). Abraham. In Freedman, et al. (Eds.), </a:t>
          </a:r>
          <a:r>
            <a:rPr lang="en-US" sz="1600" i="1" kern="1200" dirty="0"/>
            <a:t>Eerdmans Dictionary of the Bible</a:t>
          </a:r>
          <a:r>
            <a:rPr lang="en-US" sz="1600" kern="1200" dirty="0"/>
            <a:t> (p. 10). </a:t>
          </a:r>
        </a:p>
      </dsp:txBody>
      <dsp:txXfrm>
        <a:off x="0" y="3380281"/>
        <a:ext cx="7728267" cy="1705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9A012-EA53-E242-AAC7-6BD1C87B940A}">
      <dsp:nvSpPr>
        <dsp:cNvPr id="0" name=""/>
        <dsp:cNvSpPr/>
      </dsp:nvSpPr>
      <dsp:spPr>
        <a:xfrm>
          <a:off x="0" y="2484"/>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7EB25-CCE2-224E-B8F9-FFF18254EC8E}">
      <dsp:nvSpPr>
        <dsp:cNvPr id="0" name=""/>
        <dsp:cNvSpPr/>
      </dsp:nvSpPr>
      <dsp:spPr>
        <a:xfrm>
          <a:off x="0" y="2484"/>
          <a:ext cx="7728267" cy="1694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b="1" kern="1200" dirty="0"/>
            <a:t>Incorruptibility</a:t>
          </a:r>
          <a:endParaRPr lang="en-US" sz="6500" kern="1200" dirty="0"/>
        </a:p>
      </dsp:txBody>
      <dsp:txXfrm>
        <a:off x="0" y="2484"/>
        <a:ext cx="7728267" cy="1694118"/>
      </dsp:txXfrm>
    </dsp:sp>
    <dsp:sp modelId="{4FA009B8-F1E2-C649-A51D-B3E4B86099D4}">
      <dsp:nvSpPr>
        <dsp:cNvPr id="0" name=""/>
        <dsp:cNvSpPr/>
      </dsp:nvSpPr>
      <dsp:spPr>
        <a:xfrm>
          <a:off x="0" y="1696602"/>
          <a:ext cx="7728267"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50964C-2E7D-494F-938E-2BE707DD7D28}">
      <dsp:nvSpPr>
        <dsp:cNvPr id="0" name=""/>
        <dsp:cNvSpPr/>
      </dsp:nvSpPr>
      <dsp:spPr>
        <a:xfrm>
          <a:off x="0" y="1696602"/>
          <a:ext cx="7728267" cy="1694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b="1" kern="1200" dirty="0"/>
            <a:t>Soundness</a:t>
          </a:r>
          <a:endParaRPr lang="en-US" sz="6500" kern="1200" dirty="0"/>
        </a:p>
      </dsp:txBody>
      <dsp:txXfrm>
        <a:off x="0" y="1696602"/>
        <a:ext cx="7728267" cy="1694118"/>
      </dsp:txXfrm>
    </dsp:sp>
    <dsp:sp modelId="{9C73C4FE-BC90-3E4A-A6FC-FA73F1D58A52}">
      <dsp:nvSpPr>
        <dsp:cNvPr id="0" name=""/>
        <dsp:cNvSpPr/>
      </dsp:nvSpPr>
      <dsp:spPr>
        <a:xfrm>
          <a:off x="0" y="3390721"/>
          <a:ext cx="7728267"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9C254-B793-724B-9282-2C51C89A8640}">
      <dsp:nvSpPr>
        <dsp:cNvPr id="0" name=""/>
        <dsp:cNvSpPr/>
      </dsp:nvSpPr>
      <dsp:spPr>
        <a:xfrm>
          <a:off x="0" y="3390721"/>
          <a:ext cx="7728267" cy="1694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b="1" kern="1200" dirty="0"/>
            <a:t>Completeness</a:t>
          </a:r>
        </a:p>
        <a:p>
          <a:pPr marL="0" lvl="0" indent="0" algn="l" defTabSz="2889250">
            <a:lnSpc>
              <a:spcPct val="90000"/>
            </a:lnSpc>
            <a:spcBef>
              <a:spcPct val="0"/>
            </a:spcBef>
            <a:spcAft>
              <a:spcPct val="35000"/>
            </a:spcAft>
            <a:buNone/>
          </a:pPr>
          <a:endParaRPr lang="en-US" sz="2400" b="1" kern="1200" dirty="0"/>
        </a:p>
        <a:p>
          <a:pPr marL="0" lvl="0" indent="0" algn="r" defTabSz="2889250">
            <a:lnSpc>
              <a:spcPct val="90000"/>
            </a:lnSpc>
            <a:spcBef>
              <a:spcPct val="0"/>
            </a:spcBef>
            <a:spcAft>
              <a:spcPct val="35000"/>
            </a:spcAft>
            <a:buNone/>
          </a:pPr>
          <a:r>
            <a:rPr lang="en-US" sz="1400" kern="1200" dirty="0">
              <a:solidFill>
                <a:schemeClr val="tx1"/>
              </a:solidFill>
            </a:rPr>
            <a:t>Merriam-Webster, I. (2003). </a:t>
          </a:r>
          <a:r>
            <a:rPr lang="en-US" sz="14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Merriam-Webster’s collegiate dictionary.</a:t>
          </a:r>
          <a:r>
            <a:rPr lang="en-US" sz="1400" kern="1200" dirty="0">
              <a:solidFill>
                <a:schemeClr val="tx1"/>
              </a:solidFill>
            </a:rPr>
            <a:t> (Eleventh ed.). Springfield, MA: Merriam-Webster, Inc.</a:t>
          </a:r>
          <a:endParaRPr lang="en-US" sz="1400" kern="1200" dirty="0"/>
        </a:p>
      </dsp:txBody>
      <dsp:txXfrm>
        <a:off x="0" y="3390721"/>
        <a:ext cx="7728267" cy="1694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6C617-EBD6-4948-8701-810829BA6834}">
      <dsp:nvSpPr>
        <dsp:cNvPr id="0" name=""/>
        <dsp:cNvSpPr/>
      </dsp:nvSpPr>
      <dsp:spPr>
        <a:xfrm>
          <a:off x="0" y="0"/>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D8060-A52C-DF4C-9B10-68F0DEAC4462}">
      <dsp:nvSpPr>
        <dsp:cNvPr id="0" name=""/>
        <dsp:cNvSpPr/>
      </dsp:nvSpPr>
      <dsp:spPr>
        <a:xfrm>
          <a:off x="0" y="0"/>
          <a:ext cx="7728267" cy="1271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An honest man, according to Christ’s measurement, is one who will manifest unbending integrity.</a:t>
          </a:r>
        </a:p>
      </dsp:txBody>
      <dsp:txXfrm>
        <a:off x="0" y="0"/>
        <a:ext cx="7728267" cy="1271831"/>
      </dsp:txXfrm>
    </dsp:sp>
    <dsp:sp modelId="{54710A34-9944-2040-AE65-125616F9CDAC}">
      <dsp:nvSpPr>
        <dsp:cNvPr id="0" name=""/>
        <dsp:cNvSpPr/>
      </dsp:nvSpPr>
      <dsp:spPr>
        <a:xfrm>
          <a:off x="0" y="1271831"/>
          <a:ext cx="7728267" cy="0"/>
        </a:xfrm>
        <a:prstGeom prst="line">
          <a:avLst/>
        </a:prstGeom>
        <a:solidFill>
          <a:schemeClr val="accent2">
            <a:hueOff val="-54397"/>
            <a:satOff val="-3144"/>
            <a:lumOff val="4314"/>
            <a:alphaOff val="0"/>
          </a:schemeClr>
        </a:solidFill>
        <a:ln w="10795" cap="flat" cmpd="sng" algn="ctr">
          <a:solidFill>
            <a:schemeClr val="accent2">
              <a:hueOff val="-54397"/>
              <a:satOff val="-3144"/>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0A000C-1941-2A49-BEE7-9675CB0C9E33}">
      <dsp:nvSpPr>
        <dsp:cNvPr id="0" name=""/>
        <dsp:cNvSpPr/>
      </dsp:nvSpPr>
      <dsp:spPr>
        <a:xfrm>
          <a:off x="0" y="1271831"/>
          <a:ext cx="7728267" cy="1271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Deceitful weights and false balances, with which many seek to advance their interests in the world, are abomination in the sight of God.…</a:t>
          </a:r>
        </a:p>
      </dsp:txBody>
      <dsp:txXfrm>
        <a:off x="0" y="1271831"/>
        <a:ext cx="7728267" cy="1271831"/>
      </dsp:txXfrm>
    </dsp:sp>
    <dsp:sp modelId="{7C104AA6-77F4-C041-8378-0501132E175C}">
      <dsp:nvSpPr>
        <dsp:cNvPr id="0" name=""/>
        <dsp:cNvSpPr/>
      </dsp:nvSpPr>
      <dsp:spPr>
        <a:xfrm>
          <a:off x="0" y="2543662"/>
          <a:ext cx="7728267" cy="0"/>
        </a:xfrm>
        <a:prstGeom prst="line">
          <a:avLst/>
        </a:prstGeom>
        <a:solidFill>
          <a:schemeClr val="accent2">
            <a:hueOff val="-108793"/>
            <a:satOff val="-6288"/>
            <a:lumOff val="8627"/>
            <a:alphaOff val="0"/>
          </a:schemeClr>
        </a:solidFill>
        <a:ln w="10795" cap="flat" cmpd="sng" algn="ctr">
          <a:solidFill>
            <a:schemeClr val="accent2">
              <a:hueOff val="-108793"/>
              <a:satOff val="-6288"/>
              <a:lumOff val="86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A4C95B-4623-2E4E-AF02-FC0212C82014}">
      <dsp:nvSpPr>
        <dsp:cNvPr id="0" name=""/>
        <dsp:cNvSpPr/>
      </dsp:nvSpPr>
      <dsp:spPr>
        <a:xfrm>
          <a:off x="0" y="2543662"/>
          <a:ext cx="7728267" cy="1271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Firm integrity shines forth as gold amid the dross and rubbish of the world.</a:t>
          </a:r>
        </a:p>
      </dsp:txBody>
      <dsp:txXfrm>
        <a:off x="0" y="2543662"/>
        <a:ext cx="7728267" cy="1271831"/>
      </dsp:txXfrm>
    </dsp:sp>
    <dsp:sp modelId="{C5BDB2BB-BDD9-5949-8DE5-F5D341C5F839}">
      <dsp:nvSpPr>
        <dsp:cNvPr id="0" name=""/>
        <dsp:cNvSpPr/>
      </dsp:nvSpPr>
      <dsp:spPr>
        <a:xfrm>
          <a:off x="0" y="3815493"/>
          <a:ext cx="7728267" cy="0"/>
        </a:xfrm>
        <a:prstGeom prst="line">
          <a:avLst/>
        </a:prstGeom>
        <a:solidFill>
          <a:schemeClr val="accent2">
            <a:hueOff val="-163190"/>
            <a:satOff val="-9432"/>
            <a:lumOff val="12941"/>
            <a:alphaOff val="0"/>
          </a:schemeClr>
        </a:solidFill>
        <a:ln w="10795" cap="flat" cmpd="sng" algn="ctr">
          <a:solidFill>
            <a:schemeClr val="accent2">
              <a:hueOff val="-163190"/>
              <a:satOff val="-9432"/>
              <a:lumOff val="12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234B6-F3C9-B94D-BF0B-49DB9EF218F8}">
      <dsp:nvSpPr>
        <dsp:cNvPr id="0" name=""/>
        <dsp:cNvSpPr/>
      </dsp:nvSpPr>
      <dsp:spPr>
        <a:xfrm>
          <a:off x="0" y="3815493"/>
          <a:ext cx="7728267" cy="1271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a:lnSpc>
              <a:spcPct val="90000"/>
            </a:lnSpc>
            <a:spcBef>
              <a:spcPct val="0"/>
            </a:spcBef>
            <a:spcAft>
              <a:spcPct val="35000"/>
            </a:spcAft>
            <a:buNone/>
          </a:pPr>
          <a:r>
            <a:rPr lang="en-US" sz="1400" kern="1200" dirty="0">
              <a:solidFill>
                <a:schemeClr val="tx1"/>
              </a:solidFill>
            </a:rPr>
            <a:t>White, E. G. (1954). Honesty and Integrity  </a:t>
          </a:r>
          <a:r>
            <a:rPr lang="en-US" sz="14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Child Guidance</a:t>
          </a:r>
          <a:r>
            <a:rPr lang="en-US" sz="1400" kern="1200" dirty="0">
              <a:solidFill>
                <a:schemeClr val="tx1"/>
              </a:solidFill>
            </a:rPr>
            <a:t> (pp. 152–155). Review and Herald Publishing Association.</a:t>
          </a:r>
        </a:p>
      </dsp:txBody>
      <dsp:txXfrm>
        <a:off x="0" y="3815493"/>
        <a:ext cx="7728267" cy="1271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7638A-C4AD-4843-9DAA-BF9DECE24D31}">
      <dsp:nvSpPr>
        <dsp:cNvPr id="0" name=""/>
        <dsp:cNvSpPr/>
      </dsp:nvSpPr>
      <dsp:spPr>
        <a:xfrm>
          <a:off x="0" y="1847"/>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AA9DB5-2464-3F48-9808-B0A4754CC039}">
      <dsp:nvSpPr>
        <dsp:cNvPr id="0" name=""/>
        <dsp:cNvSpPr/>
      </dsp:nvSpPr>
      <dsp:spPr>
        <a:xfrm>
          <a:off x="0" y="1847"/>
          <a:ext cx="7720719" cy="153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kern="1200" dirty="0">
            <a:solidFill>
              <a:schemeClr val="tx1"/>
            </a:solidFill>
          </a:endParaRPr>
        </a:p>
        <a:p>
          <a:pPr marL="0" lvl="0" indent="0" algn="l" defTabSz="1244600">
            <a:lnSpc>
              <a:spcPct val="90000"/>
            </a:lnSpc>
            <a:spcBef>
              <a:spcPct val="0"/>
            </a:spcBef>
            <a:spcAft>
              <a:spcPct val="35000"/>
            </a:spcAft>
            <a:buNone/>
          </a:pPr>
          <a:r>
            <a:rPr lang="en-US" sz="2800" kern="1200" dirty="0">
              <a:solidFill>
                <a:schemeClr val="tx1"/>
              </a:solidFill>
            </a:rPr>
            <a:t>Christian integrity is opposed to all deception and pretense.</a:t>
          </a:r>
        </a:p>
      </dsp:txBody>
      <dsp:txXfrm>
        <a:off x="0" y="1847"/>
        <a:ext cx="7720719" cy="1538760"/>
      </dsp:txXfrm>
    </dsp:sp>
    <dsp:sp modelId="{E1405FCF-BCFB-8E4B-B2AB-6AF6FBD432D3}">
      <dsp:nvSpPr>
        <dsp:cNvPr id="0" name=""/>
        <dsp:cNvSpPr/>
      </dsp:nvSpPr>
      <dsp:spPr>
        <a:xfrm>
          <a:off x="0" y="1540608"/>
          <a:ext cx="7728267"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C70772-7A29-2042-B329-054CBC4D96CE}">
      <dsp:nvSpPr>
        <dsp:cNvPr id="0" name=""/>
        <dsp:cNvSpPr/>
      </dsp:nvSpPr>
      <dsp:spPr>
        <a:xfrm>
          <a:off x="0" y="1540608"/>
          <a:ext cx="7720719" cy="239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kern="1200" dirty="0">
            <a:solidFill>
              <a:schemeClr val="tx1"/>
            </a:solidFill>
          </a:endParaRPr>
        </a:p>
        <a:p>
          <a:pPr marL="0" lvl="0" indent="0" algn="l" defTabSz="1244600">
            <a:lnSpc>
              <a:spcPct val="90000"/>
            </a:lnSpc>
            <a:spcBef>
              <a:spcPct val="0"/>
            </a:spcBef>
            <a:spcAft>
              <a:spcPct val="35000"/>
            </a:spcAft>
            <a:buNone/>
          </a:pPr>
          <a:r>
            <a:rPr lang="en-US" sz="2800" kern="1200" dirty="0">
              <a:solidFill>
                <a:schemeClr val="tx1"/>
              </a:solidFill>
            </a:rPr>
            <a:t>The man who cherishes the most of Christ’s love in the soul, who reflects the </a:t>
          </a:r>
          <a:r>
            <a:rPr lang="en-US" sz="2800" kern="1200" dirty="0" err="1">
              <a:solidFill>
                <a:schemeClr val="tx1"/>
              </a:solidFill>
            </a:rPr>
            <a:t>Saviour’s</a:t>
          </a:r>
          <a:r>
            <a:rPr lang="en-US" sz="2800" kern="1200" dirty="0">
              <a:solidFill>
                <a:schemeClr val="tx1"/>
              </a:solidFill>
            </a:rPr>
            <a:t> image most perfectly, is in the sight of God the truest, most noble, most honorable man upon the earth.</a:t>
          </a:r>
        </a:p>
        <a:p>
          <a:pPr marL="0" lvl="0" indent="0" algn="l" defTabSz="1244600">
            <a:lnSpc>
              <a:spcPct val="90000"/>
            </a:lnSpc>
            <a:spcBef>
              <a:spcPct val="0"/>
            </a:spcBef>
            <a:spcAft>
              <a:spcPct val="35000"/>
            </a:spcAft>
            <a:buNone/>
          </a:pPr>
          <a:endParaRPr lang="en-US" sz="2800" kern="1200" dirty="0">
            <a:solidFill>
              <a:schemeClr val="tx1"/>
            </a:solidFill>
          </a:endParaRPr>
        </a:p>
        <a:p>
          <a:pPr marL="0" lvl="0" indent="0" algn="l" defTabSz="1244600">
            <a:lnSpc>
              <a:spcPct val="90000"/>
            </a:lnSpc>
            <a:spcBef>
              <a:spcPct val="0"/>
            </a:spcBef>
            <a:spcAft>
              <a:spcPct val="35000"/>
            </a:spcAft>
            <a:buNone/>
          </a:pPr>
          <a:endParaRPr lang="en-US" sz="2800" kern="1200" dirty="0">
            <a:solidFill>
              <a:schemeClr val="tx1"/>
            </a:solidFill>
          </a:endParaRPr>
        </a:p>
      </dsp:txBody>
      <dsp:txXfrm>
        <a:off x="0" y="1540608"/>
        <a:ext cx="7720719" cy="2398481"/>
      </dsp:txXfrm>
    </dsp:sp>
    <dsp:sp modelId="{F377C9B6-B607-7949-BD1B-9F44FE2DFA7B}">
      <dsp:nvSpPr>
        <dsp:cNvPr id="0" name=""/>
        <dsp:cNvSpPr/>
      </dsp:nvSpPr>
      <dsp:spPr>
        <a:xfrm>
          <a:off x="0" y="3939089"/>
          <a:ext cx="7728267"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3B38A-59CC-6245-BA48-690B596DBBAA}">
      <dsp:nvSpPr>
        <dsp:cNvPr id="0" name=""/>
        <dsp:cNvSpPr/>
      </dsp:nvSpPr>
      <dsp:spPr>
        <a:xfrm>
          <a:off x="0" y="3939089"/>
          <a:ext cx="7728267" cy="1146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a:lnSpc>
              <a:spcPct val="90000"/>
            </a:lnSpc>
            <a:spcBef>
              <a:spcPct val="0"/>
            </a:spcBef>
            <a:spcAft>
              <a:spcPct val="35000"/>
            </a:spcAft>
            <a:buNone/>
          </a:pPr>
          <a:endParaRPr lang="en-US" sz="14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endParaRPr>
        </a:p>
        <a:p>
          <a:pPr marL="0" lvl="0" indent="0" algn="r" defTabSz="622300">
            <a:lnSpc>
              <a:spcPct val="90000"/>
            </a:lnSpc>
            <a:spcBef>
              <a:spcPct val="0"/>
            </a:spcBef>
            <a:spcAft>
              <a:spcPct val="35000"/>
            </a:spcAft>
            <a:buNone/>
          </a:pPr>
          <a:endParaRPr lang="en-US" sz="14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endParaRPr>
        </a:p>
        <a:p>
          <a:pPr marL="0" lvl="0" indent="0" algn="r" defTabSz="622300">
            <a:lnSpc>
              <a:spcPct val="90000"/>
            </a:lnSpc>
            <a:spcBef>
              <a:spcPct val="0"/>
            </a:spcBef>
            <a:spcAft>
              <a:spcPct val="35000"/>
            </a:spcAft>
            <a:buNone/>
          </a:pPr>
          <a:r>
            <a:rPr lang="en-US" sz="14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Testimonies for the Church</a:t>
          </a:r>
          <a:r>
            <a:rPr lang="en-US" sz="1400" kern="1200" dirty="0">
              <a:solidFill>
                <a:schemeClr val="tx1"/>
              </a:solidFill>
            </a:rPr>
            <a:t>. (1855). (Vol. 5, pp. 235–236). Pacific Press Publishing Association.</a:t>
          </a:r>
        </a:p>
      </dsp:txBody>
      <dsp:txXfrm>
        <a:off x="0" y="3939089"/>
        <a:ext cx="7728267" cy="11463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7D0D5-198D-7041-9506-63ADBC135295}">
      <dsp:nvSpPr>
        <dsp:cNvPr id="0" name=""/>
        <dsp:cNvSpPr/>
      </dsp:nvSpPr>
      <dsp:spPr>
        <a:xfrm>
          <a:off x="0" y="0"/>
          <a:ext cx="774229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860E6F-C1A2-2A43-86DA-8ABB9B48AF95}">
      <dsp:nvSpPr>
        <dsp:cNvPr id="0" name=""/>
        <dsp:cNvSpPr/>
      </dsp:nvSpPr>
      <dsp:spPr>
        <a:xfrm>
          <a:off x="0" y="0"/>
          <a:ext cx="7742293" cy="2543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endParaRPr lang="en-US" sz="4000" kern="1200" dirty="0"/>
        </a:p>
        <a:p>
          <a:pPr marL="0" lvl="0" indent="0" algn="ctr" defTabSz="1778000">
            <a:lnSpc>
              <a:spcPct val="90000"/>
            </a:lnSpc>
            <a:spcBef>
              <a:spcPct val="0"/>
            </a:spcBef>
            <a:spcAft>
              <a:spcPct val="35000"/>
            </a:spcAft>
            <a:buNone/>
          </a:pPr>
          <a:r>
            <a:rPr lang="en-US" sz="4000" kern="1200" dirty="0"/>
            <a:t>Integrity, justice, and Christian kindness, blended, make a beautiful combination.</a:t>
          </a:r>
        </a:p>
      </dsp:txBody>
      <dsp:txXfrm>
        <a:off x="0" y="0"/>
        <a:ext cx="7742293" cy="2543662"/>
      </dsp:txXfrm>
    </dsp:sp>
    <dsp:sp modelId="{32D7EBF8-56A9-5D46-86BD-AF1772F4044D}">
      <dsp:nvSpPr>
        <dsp:cNvPr id="0" name=""/>
        <dsp:cNvSpPr/>
      </dsp:nvSpPr>
      <dsp:spPr>
        <a:xfrm>
          <a:off x="0" y="2543662"/>
          <a:ext cx="774229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AAB37C-802A-634D-901F-59616195A231}">
      <dsp:nvSpPr>
        <dsp:cNvPr id="0" name=""/>
        <dsp:cNvSpPr/>
      </dsp:nvSpPr>
      <dsp:spPr>
        <a:xfrm>
          <a:off x="0" y="2543662"/>
          <a:ext cx="7742293" cy="2543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a:lnSpc>
              <a:spcPct val="90000"/>
            </a:lnSpc>
            <a:spcBef>
              <a:spcPct val="0"/>
            </a:spcBef>
            <a:spcAft>
              <a:spcPct val="35000"/>
            </a:spcAft>
            <a:buNone/>
          </a:pPr>
          <a:endParaRPr lang="en-US" sz="1800" kern="1200" dirty="0"/>
        </a:p>
        <a:p>
          <a:pPr marL="0" lvl="0" indent="0" algn="r" defTabSz="800100">
            <a:lnSpc>
              <a:spcPct val="90000"/>
            </a:lnSpc>
            <a:spcBef>
              <a:spcPct val="0"/>
            </a:spcBef>
            <a:spcAft>
              <a:spcPct val="35000"/>
            </a:spcAft>
            <a:buNone/>
          </a:pPr>
          <a:endParaRPr lang="en-US" sz="1800" kern="1200" dirty="0"/>
        </a:p>
        <a:p>
          <a:pPr marL="0" lvl="0" indent="0" algn="r" defTabSz="800100">
            <a:lnSpc>
              <a:spcPct val="90000"/>
            </a:lnSpc>
            <a:spcBef>
              <a:spcPct val="0"/>
            </a:spcBef>
            <a:spcAft>
              <a:spcPct val="35000"/>
            </a:spcAft>
            <a:buNone/>
          </a:pPr>
          <a:endParaRPr lang="en-US" sz="1800" kern="1200" dirty="0"/>
        </a:p>
        <a:p>
          <a:pPr marL="0" lvl="0" indent="0" algn="r" defTabSz="800100">
            <a:lnSpc>
              <a:spcPct val="90000"/>
            </a:lnSpc>
            <a:spcBef>
              <a:spcPct val="0"/>
            </a:spcBef>
            <a:spcAft>
              <a:spcPct val="35000"/>
            </a:spcAft>
            <a:buNone/>
          </a:pPr>
          <a:r>
            <a:rPr lang="en-US" sz="1600" kern="1200" dirty="0">
              <a:solidFill>
                <a:schemeClr val="tx1"/>
              </a:solidFill>
            </a:rPr>
            <a:t>White, E. G. (1961). </a:t>
          </a:r>
          <a:r>
            <a:rPr lang="en-US" sz="1600" i="1" u="sng"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Our High Calling</a:t>
          </a:r>
          <a:r>
            <a:rPr lang="en-US" sz="1600" kern="1200" dirty="0">
              <a:solidFill>
                <a:schemeClr val="tx1"/>
              </a:solidFill>
            </a:rPr>
            <a:t> (p. 229). Review and Herald Publishing Association</a:t>
          </a:r>
          <a:r>
            <a:rPr lang="en-US" sz="1800" kern="1200" dirty="0"/>
            <a:t>.</a:t>
          </a:r>
        </a:p>
      </dsp:txBody>
      <dsp:txXfrm>
        <a:off x="0" y="2543662"/>
        <a:ext cx="7742293" cy="25436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0B3A5-2A14-8848-8E3E-2A84E2096C7D}">
      <dsp:nvSpPr>
        <dsp:cNvPr id="0" name=""/>
        <dsp:cNvSpPr/>
      </dsp:nvSpPr>
      <dsp:spPr>
        <a:xfrm>
          <a:off x="0" y="1408"/>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823C0C-0A04-F049-99E4-E5DC6E490EE5}">
      <dsp:nvSpPr>
        <dsp:cNvPr id="0" name=""/>
        <dsp:cNvSpPr/>
      </dsp:nvSpPr>
      <dsp:spPr>
        <a:xfrm>
          <a:off x="0" y="1408"/>
          <a:ext cx="7728267" cy="1058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kern="1200" dirty="0"/>
        </a:p>
        <a:p>
          <a:pPr marL="0" lvl="0" indent="0" algn="l" defTabSz="622300">
            <a:lnSpc>
              <a:spcPct val="90000"/>
            </a:lnSpc>
            <a:spcBef>
              <a:spcPct val="0"/>
            </a:spcBef>
            <a:spcAft>
              <a:spcPct val="35000"/>
            </a:spcAft>
            <a:buNone/>
          </a:pPr>
          <a:r>
            <a:rPr lang="en-US" sz="2400" kern="1200" dirty="0"/>
            <a:t>In every business transaction a Christian will be just what he wants his brethren to think he is.</a:t>
          </a:r>
        </a:p>
      </dsp:txBody>
      <dsp:txXfrm>
        <a:off x="0" y="1408"/>
        <a:ext cx="7728267" cy="1058203"/>
      </dsp:txXfrm>
    </dsp:sp>
    <dsp:sp modelId="{F291DCDA-7EB0-0246-972D-8F461B68856F}">
      <dsp:nvSpPr>
        <dsp:cNvPr id="0" name=""/>
        <dsp:cNvSpPr/>
      </dsp:nvSpPr>
      <dsp:spPr>
        <a:xfrm>
          <a:off x="0" y="1059611"/>
          <a:ext cx="7728267" cy="0"/>
        </a:xfrm>
        <a:prstGeom prst="line">
          <a:avLst/>
        </a:prstGeom>
        <a:solidFill>
          <a:schemeClr val="accent2">
            <a:hueOff val="-40798"/>
            <a:satOff val="-2358"/>
            <a:lumOff val="3235"/>
            <a:alphaOff val="0"/>
          </a:schemeClr>
        </a:solidFill>
        <a:ln w="10795" cap="flat" cmpd="sng" algn="ctr">
          <a:solidFill>
            <a:schemeClr val="accent2">
              <a:hueOff val="-40798"/>
              <a:satOff val="-2358"/>
              <a:lumOff val="3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6F4FF-0951-7643-A17C-A49020FE3EEF}">
      <dsp:nvSpPr>
        <dsp:cNvPr id="0" name=""/>
        <dsp:cNvSpPr/>
      </dsp:nvSpPr>
      <dsp:spPr>
        <a:xfrm>
          <a:off x="0" y="1059611"/>
          <a:ext cx="7728267" cy="851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kern="1200" dirty="0"/>
        </a:p>
        <a:p>
          <a:pPr marL="0" lvl="0" indent="0" algn="l" defTabSz="622300">
            <a:lnSpc>
              <a:spcPct val="90000"/>
            </a:lnSpc>
            <a:spcBef>
              <a:spcPct val="0"/>
            </a:spcBef>
            <a:spcAft>
              <a:spcPct val="35000"/>
            </a:spcAft>
            <a:buNone/>
          </a:pPr>
          <a:r>
            <a:rPr lang="en-US" sz="2400" kern="1200" dirty="0"/>
            <a:t>His course of action is guided by underlying principles.</a:t>
          </a:r>
        </a:p>
        <a:p>
          <a:pPr marL="0" lvl="0" indent="0" algn="l" defTabSz="622300">
            <a:lnSpc>
              <a:spcPct val="90000"/>
            </a:lnSpc>
            <a:spcBef>
              <a:spcPct val="0"/>
            </a:spcBef>
            <a:spcAft>
              <a:spcPct val="35000"/>
            </a:spcAft>
            <a:buNone/>
          </a:pPr>
          <a:endParaRPr lang="en-US" sz="1400" kern="1200" dirty="0"/>
        </a:p>
      </dsp:txBody>
      <dsp:txXfrm>
        <a:off x="0" y="1059611"/>
        <a:ext cx="7728267" cy="851694"/>
      </dsp:txXfrm>
    </dsp:sp>
    <dsp:sp modelId="{5BE78CA3-B9A8-C74E-8083-6D51A616FDD1}">
      <dsp:nvSpPr>
        <dsp:cNvPr id="0" name=""/>
        <dsp:cNvSpPr/>
      </dsp:nvSpPr>
      <dsp:spPr>
        <a:xfrm>
          <a:off x="0" y="1911306"/>
          <a:ext cx="7728267" cy="0"/>
        </a:xfrm>
        <a:prstGeom prst="line">
          <a:avLst/>
        </a:prstGeom>
        <a:solidFill>
          <a:schemeClr val="accent2">
            <a:hueOff val="-81595"/>
            <a:satOff val="-4716"/>
            <a:lumOff val="6471"/>
            <a:alphaOff val="0"/>
          </a:schemeClr>
        </a:solidFill>
        <a:ln w="10795" cap="flat" cmpd="sng" algn="ctr">
          <a:solidFill>
            <a:schemeClr val="accent2">
              <a:hueOff val="-81595"/>
              <a:satOff val="-4716"/>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36F78E-19F3-434D-8282-F29BF256451E}">
      <dsp:nvSpPr>
        <dsp:cNvPr id="0" name=""/>
        <dsp:cNvSpPr/>
      </dsp:nvSpPr>
      <dsp:spPr>
        <a:xfrm>
          <a:off x="0" y="1911306"/>
          <a:ext cx="7728267" cy="1058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He does not scheme; therefore he has nothing to conceal, nothing to gloss over.</a:t>
          </a:r>
        </a:p>
        <a:p>
          <a:pPr marL="0" lvl="0" indent="0" algn="l" defTabSz="1066800">
            <a:lnSpc>
              <a:spcPct val="90000"/>
            </a:lnSpc>
            <a:spcBef>
              <a:spcPct val="0"/>
            </a:spcBef>
            <a:spcAft>
              <a:spcPct val="35000"/>
            </a:spcAft>
            <a:buNone/>
          </a:pPr>
          <a:endParaRPr lang="en-US" sz="2400" kern="1200" dirty="0"/>
        </a:p>
      </dsp:txBody>
      <dsp:txXfrm>
        <a:off x="0" y="1911306"/>
        <a:ext cx="7728267" cy="1058203"/>
      </dsp:txXfrm>
    </dsp:sp>
    <dsp:sp modelId="{E10B72DA-CFA0-6040-810C-2218445E8953}">
      <dsp:nvSpPr>
        <dsp:cNvPr id="0" name=""/>
        <dsp:cNvSpPr/>
      </dsp:nvSpPr>
      <dsp:spPr>
        <a:xfrm>
          <a:off x="0" y="2969509"/>
          <a:ext cx="7728267" cy="0"/>
        </a:xfrm>
        <a:prstGeom prst="line">
          <a:avLst/>
        </a:prstGeom>
        <a:solidFill>
          <a:schemeClr val="accent2">
            <a:hueOff val="-122393"/>
            <a:satOff val="-7074"/>
            <a:lumOff val="9706"/>
            <a:alphaOff val="0"/>
          </a:schemeClr>
        </a:solidFill>
        <a:ln w="10795" cap="flat" cmpd="sng" algn="ctr">
          <a:solidFill>
            <a:schemeClr val="accent2">
              <a:hueOff val="-122393"/>
              <a:satOff val="-7074"/>
              <a:lumOff val="9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B611B4-F5E3-A444-9DB3-201867527737}">
      <dsp:nvSpPr>
        <dsp:cNvPr id="0" name=""/>
        <dsp:cNvSpPr/>
      </dsp:nvSpPr>
      <dsp:spPr>
        <a:xfrm>
          <a:off x="0" y="2969509"/>
          <a:ext cx="7728267" cy="1058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He may be criticized, he may be tested, but his unbending integrity will shine forth like pure gold.</a:t>
          </a:r>
        </a:p>
      </dsp:txBody>
      <dsp:txXfrm>
        <a:off x="0" y="2969509"/>
        <a:ext cx="7728267" cy="1058203"/>
      </dsp:txXfrm>
    </dsp:sp>
    <dsp:sp modelId="{338310DF-1387-5145-ABF6-9FAA6CEF96E8}">
      <dsp:nvSpPr>
        <dsp:cNvPr id="0" name=""/>
        <dsp:cNvSpPr/>
      </dsp:nvSpPr>
      <dsp:spPr>
        <a:xfrm>
          <a:off x="0" y="4027712"/>
          <a:ext cx="7728267" cy="0"/>
        </a:xfrm>
        <a:prstGeom prst="line">
          <a:avLst/>
        </a:prstGeom>
        <a:solidFill>
          <a:schemeClr val="accent2">
            <a:hueOff val="-163190"/>
            <a:satOff val="-9432"/>
            <a:lumOff val="12941"/>
            <a:alphaOff val="0"/>
          </a:schemeClr>
        </a:solidFill>
        <a:ln w="10795" cap="flat" cmpd="sng" algn="ctr">
          <a:solidFill>
            <a:schemeClr val="accent2">
              <a:hueOff val="-163190"/>
              <a:satOff val="-9432"/>
              <a:lumOff val="12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D24C47-D64E-F74E-A7B9-7B7EA2D13383}">
      <dsp:nvSpPr>
        <dsp:cNvPr id="0" name=""/>
        <dsp:cNvSpPr/>
      </dsp:nvSpPr>
      <dsp:spPr>
        <a:xfrm>
          <a:off x="0" y="4027712"/>
          <a:ext cx="7728267" cy="1058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a:lnSpc>
              <a:spcPct val="90000"/>
            </a:lnSpc>
            <a:spcBef>
              <a:spcPct val="0"/>
            </a:spcBef>
            <a:spcAft>
              <a:spcPct val="35000"/>
            </a:spcAft>
            <a:buNone/>
          </a:pPr>
          <a:endParaRPr lang="en-US" sz="1400" kern="1200" dirty="0"/>
        </a:p>
        <a:p>
          <a:pPr marL="0" lvl="0" indent="0" algn="r" defTabSz="622300">
            <a:lnSpc>
              <a:spcPct val="90000"/>
            </a:lnSpc>
            <a:spcBef>
              <a:spcPct val="0"/>
            </a:spcBef>
            <a:spcAft>
              <a:spcPct val="35000"/>
            </a:spcAft>
            <a:buNone/>
          </a:pPr>
          <a:endParaRPr lang="en-US" sz="1400" kern="1200" dirty="0"/>
        </a:p>
        <a:p>
          <a:pPr marL="0" lvl="0" indent="0" algn="r" defTabSz="622300">
            <a:lnSpc>
              <a:spcPct val="90000"/>
            </a:lnSpc>
            <a:spcBef>
              <a:spcPct val="0"/>
            </a:spcBef>
            <a:spcAft>
              <a:spcPct val="35000"/>
            </a:spcAft>
            <a:buNone/>
          </a:pPr>
          <a:r>
            <a:rPr lang="en-US" sz="1400" kern="1200" dirty="0"/>
            <a:t>White, E. G. (1954). </a:t>
          </a:r>
          <a:r>
            <a:rPr lang="en-US" sz="1400" i="1" kern="1200" dirty="0">
              <a:hlinkClick xmlns:r="http://schemas.openxmlformats.org/officeDocument/2006/relationships" r:id="rId1">
                <a:extLst>
                  <a:ext uri="{A12FA001-AC4F-418D-AE19-62706E023703}">
                    <ahyp:hlinkClr xmlns:ahyp="http://schemas.microsoft.com/office/drawing/2018/hyperlinkcolor" val="tx"/>
                  </a:ext>
                </a:extLst>
              </a:hlinkClick>
            </a:rPr>
            <a:t>Child Guidance</a:t>
          </a:r>
          <a:r>
            <a:rPr lang="en-US" sz="1400" kern="1200" dirty="0"/>
            <a:t> (pp. 152–155). Review and Herald Publishing Association.</a:t>
          </a:r>
        </a:p>
      </dsp:txBody>
      <dsp:txXfrm>
        <a:off x="0" y="4027712"/>
        <a:ext cx="7728267" cy="10582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07E3-B49A-F347-AE51-579035C6B1CA}">
      <dsp:nvSpPr>
        <dsp:cNvPr id="0" name=""/>
        <dsp:cNvSpPr/>
      </dsp:nvSpPr>
      <dsp:spPr>
        <a:xfrm>
          <a:off x="0" y="1797"/>
          <a:ext cx="7758336"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5E8540-43F3-7245-A148-3E3DAAACD29F}">
      <dsp:nvSpPr>
        <dsp:cNvPr id="0" name=""/>
        <dsp:cNvSpPr/>
      </dsp:nvSpPr>
      <dsp:spPr>
        <a:xfrm>
          <a:off x="0" y="0"/>
          <a:ext cx="7750759" cy="3287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The power that is near to deliver from physical harm or distress is also near to save from the greater evil [loss of integrity], making it possible for the servant of God to maintain his integrity under all circumstances, and to triumph through divine grace.</a:t>
          </a:r>
        </a:p>
        <a:p>
          <a:pPr marL="0" lvl="0" indent="0" algn="ctr" defTabSz="1422400">
            <a:lnSpc>
              <a:spcPct val="90000"/>
            </a:lnSpc>
            <a:spcBef>
              <a:spcPct val="0"/>
            </a:spcBef>
            <a:spcAft>
              <a:spcPct val="35000"/>
            </a:spcAft>
            <a:buNone/>
          </a:pPr>
          <a:endParaRPr lang="en-US" sz="3200" kern="1200" dirty="0"/>
        </a:p>
      </dsp:txBody>
      <dsp:txXfrm>
        <a:off x="0" y="0"/>
        <a:ext cx="7750759" cy="3287764"/>
      </dsp:txXfrm>
    </dsp:sp>
    <dsp:sp modelId="{5B8803CF-F090-A346-ACE1-557F47BA4CF9}">
      <dsp:nvSpPr>
        <dsp:cNvPr id="0" name=""/>
        <dsp:cNvSpPr/>
      </dsp:nvSpPr>
      <dsp:spPr>
        <a:xfrm>
          <a:off x="0" y="3289561"/>
          <a:ext cx="7758336"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925B13-950F-4749-9132-7C97636A78F3}">
      <dsp:nvSpPr>
        <dsp:cNvPr id="0" name=""/>
        <dsp:cNvSpPr/>
      </dsp:nvSpPr>
      <dsp:spPr>
        <a:xfrm>
          <a:off x="0" y="3289561"/>
          <a:ext cx="7758336" cy="1795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r" defTabSz="711200">
            <a:lnSpc>
              <a:spcPct val="90000"/>
            </a:lnSpc>
            <a:spcBef>
              <a:spcPct val="0"/>
            </a:spcBef>
            <a:spcAft>
              <a:spcPct val="35000"/>
            </a:spcAft>
            <a:buNone/>
          </a:pPr>
          <a:endParaRPr lang="en-US" sz="1600" kern="1200" dirty="0"/>
        </a:p>
        <a:p>
          <a:pPr marL="0" lvl="0" indent="0" algn="r" defTabSz="711200">
            <a:lnSpc>
              <a:spcPct val="90000"/>
            </a:lnSpc>
            <a:spcBef>
              <a:spcPct val="0"/>
            </a:spcBef>
            <a:spcAft>
              <a:spcPct val="35000"/>
            </a:spcAft>
            <a:buNone/>
          </a:pPr>
          <a:endParaRPr lang="en-US" sz="1600" kern="1200" dirty="0"/>
        </a:p>
        <a:p>
          <a:pPr marL="0" lvl="0" indent="0" algn="r" defTabSz="711200">
            <a:lnSpc>
              <a:spcPct val="90000"/>
            </a:lnSpc>
            <a:spcBef>
              <a:spcPct val="0"/>
            </a:spcBef>
            <a:spcAft>
              <a:spcPct val="35000"/>
            </a:spcAft>
            <a:buNone/>
          </a:pPr>
          <a:r>
            <a:rPr lang="en-US" sz="1600" kern="1200" dirty="0">
              <a:solidFill>
                <a:schemeClr val="tx1"/>
              </a:solidFill>
            </a:rPr>
            <a:t>White, E. G. (1917). </a:t>
          </a:r>
          <a:r>
            <a:rPr lang="en-US" sz="160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The Story of Prophets and Kings as Illustrated in the Captivity and Restoration of Israel</a:t>
          </a:r>
          <a:r>
            <a:rPr lang="en-US" sz="1600" kern="1200" dirty="0">
              <a:solidFill>
                <a:schemeClr val="tx1"/>
              </a:solidFill>
            </a:rPr>
            <a:t> (Vol. 2, pp. 545–547). Pacific Press Publishing Association.</a:t>
          </a:r>
        </a:p>
      </dsp:txBody>
      <dsp:txXfrm>
        <a:off x="0" y="3289561"/>
        <a:ext cx="7758336" cy="17959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ED7F4-9E28-5A4A-A3F8-C8CDF3FA6850}"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CDA32-6A8E-EF43-9F3E-8FED714B4CB3}" type="slidenum">
              <a:rPr lang="en-US" smtClean="0"/>
              <a:t>‹#›</a:t>
            </a:fld>
            <a:endParaRPr lang="en-US"/>
          </a:p>
        </p:txBody>
      </p:sp>
    </p:spTree>
    <p:extLst>
      <p:ext uri="{BB962C8B-B14F-4D97-AF65-F5344CB8AC3E}">
        <p14:creationId xmlns:p14="http://schemas.microsoft.com/office/powerpoint/2010/main" val="2880662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B310F-776E-4446-A5AF-BBA5581C9E16}" type="datetime1">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715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D26268-DFDA-FD4F-9DE1-6C2630339DB8}" type="datetime1">
              <a:rPr lang="en-US" smtClean="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592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2386E0-FAD1-6E47-9B31-A8B257F084A6}" type="datetime1">
              <a:rPr lang="en-US" smtClean="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504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B8FFD-3056-FF4D-87A1-65AD77A009D7}" type="datetime1">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826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5E41DD-4E91-3945-A220-89B2BC52A7EC}" type="datetime1">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409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2046DFE-9D64-874E-89FA-F8A8E8B94AA0}" type="datetime1">
              <a:rPr lang="en-US" smtClean="0"/>
              <a:t>1/12/2022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197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8627228-601C-2641-91A5-15D8A20CA372}" type="datetime1">
              <a:rPr lang="en-US" smtClean="0"/>
              <a:t>1/12/2022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329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B301FA01-1F1B-484F-B8B8-ECE907F87BF9}" type="datetime1">
              <a:rPr lang="en-US" smtClean="0"/>
              <a:t>1/12/2022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151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32E67F-6E2C-F242-871B-32FF7AE5BE5D}" type="datetime1">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06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58431D4-7743-A440-B9CF-1B25975F2995}" type="datetime1">
              <a:rPr lang="en-US" smtClean="0"/>
              <a:t>1/12/2022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259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1FC4A02-CAD0-5C4D-A4D9-FD762B7696C0}" type="datetime1">
              <a:rPr lang="en-US" smtClean="0"/>
              <a:t>1/12/2022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624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F8D40A69-9411-314C-AA11-84A846DA1A8B}" type="datetime1">
              <a:rPr lang="en-US" smtClean="0"/>
              <a:t>1/12/2022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4814241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f.ly/logosres/iv-ml?ref=DayOfYear.Nov+23&amp;off=0&amp;ctx=as+a+man+of+honor.+%0a~With+Truthfulness%2c+N" TargetMode="Externa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hyperlink" Target="https://ref.ly/logosres/iv-pp?ref=Page.p+574&amp;off=536&amp;ctx=d%E2%80%99s+will+in+heaven.%0a~Success+in+this+lif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ref.ly/logosres/iv-mh?ref=Page.p+497&amp;off=1342&amp;ctx=e+a+positive+power.%0a~Some+have+no+firmn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f.ly/logosres/iv-5t?ref=Page.p+706&amp;off=158&amp;ctx=+the+wisdom+of+God.+~It+is+our+duty+to+r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ref.ly/logosres/iv-pp?ref=Page.p+574&amp;off=536&amp;ctx=d%E2%80%99s+will+in+heaven.%0a~Success+in+this+lif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ref.ly/logosres/iv-mh?ref=Page.p+497&amp;off=1342&amp;ctx=e+a+positive+power.%0a~Some+have+no+firmn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f.ly/logosres/iv-5t?ref=Page.p+297&amp;off=239&amp;ctx=s+dormant+energies.%0a~Some+men+have+no+f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ref.ly/logosres/iv-pp?ref=Page.p+557&amp;off=82&amp;ctx=n%E2%80%99s+lawful+children.~+When+men+cast+off+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ref.ly/logosres/iv-2t?ref=Page.p+335&amp;off=294&amp;ctx=e+truth+from+them.+%0a~Sanctification+of+h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ef.ly/logosres/iv-gw?ref=Page.p+141&amp;off=744&amp;ctx=+Healing%2c+163%2c+164.%0a~Integrity%0aMen+of+tr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f.ly/logosres/iv-vol3?ref=Bible.So8.14&amp;off=12242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ref.ly/logosres/iv-fe?ref=Page.p+82&amp;off=1153&amp;ctx=reach+the+standard.%0a~The+fear+of+the+Lord"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ef.ly/logosres/iv-ohc?ref=DayOfYear.Sep+17&amp;off=1729&amp;ctx=th+go+hand+in+hand.%0a~The+least+departure+"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2" Type="http://schemas.openxmlformats.org/officeDocument/2006/relationships/hyperlink" Target="https://ref.ly/logosres/iv-ohc?ref=DayOfYear.Oct+19&amp;off=957&amp;ctx=e+and+improve+them.+~In+the+humblest+sit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ref.ly/logosres/iv-ohc?ref=DayOfYear.Mar+29&amp;off=711&amp;ctx=+assaults+of+Satan.%0a~When+you+lose+your+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ref.ly/logosres/iv-fe?ref=Page.p+351&amp;off=1428&amp;ctx=s+will+be+revealed.%0a~But+if+the+body+is+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ref.ly/logosres/iv-4t?ref=Page.p+63&amp;off=538&amp;ctx=+angels+and+of+God.%0a~As+far+as+possible%2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ref.ly/logosres/iv-4t?ref=Page.p+655&amp;off=1693&amp;ctx=y+may+be+conquered.%0a~In+order+to+form+co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ref.ly/logosres/iv-ct?ref=Page.p+225&amp;off=1087&amp;ctx=he+sure+foundation.%0a~It+rests+with+you%2c+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ref.ly/logosres/iv-chl?ref=Page.p+16&amp;off=389&amp;ctx=+Workers%2c+356%2c+357.%0a~Integrity+Preserve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ref.ly/logosres/iv-chl?ref=Page.p+17&amp;off=0&amp;ctx=rald%2c+May+14%2c+1895.%0a~Moral+Integrity+Mus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ref.ly/logosres/iv-chl?ref=Page.p+17&amp;off=1052&amp;ctx=or+the+Church+3:23.%0a~Unbending+Integrity%E2%80%9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ref.ly/logosres/iv-chl?ref=Page.p+55&amp;off=1095&amp;ctx=e.%E2%80%94Letter+64%2c+1886.%0a~President+Educates+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ref.ly/logosres/iv-chl?ref=Page.p+56&amp;off=972&amp;ctx=%2c+December+1%2c+1904.%0a~Leaders+Afraid+to+T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ref.ly/logosres/hlmnillbbldict?ref=Page.p+827&amp;off=434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hyperlink" Target="https://ref.ly/logosres/hlmnillbbldict?ref=Page.p+827&amp;off=434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ref.ly/logosres/iv-pk?ref=Page.p+545&amp;off=540&amp;ctx=+not+be+destroyed.%E2%80%9D%0a~From+the+story+of+Da"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ref.ly/logosres/iv-chl?ref=Page.p+15&amp;off=1501&amp;ctx=ttle+Creek+Church).%0a~Position+Does+Not+Ma"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ref.ly/logosres/iv-chl?ref=Page.p+77&amp;off=780&amp;ctx=t.%E2%80%94Letter+41%2c+1892.%0a~Looking+Constantly+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ef.ly/logosres/coed11?hw=Integr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ef.ly/logosres/mwdict11?hw=Integrity&amp;off=195&amp;ctx=ntire%5d+14th+century%0a~1:+firm+adherence+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f.ly/logosres/iv-chl?ref=Page.p+15&amp;off=1501&amp;ctx=ttle+Creek+Church).%0a~Position+Does+Not+Ma" TargetMode="Externa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hyperlink" Target="https://ref.ly/logosres/iv-cg?ref=Page.p+152&amp;off=0&amp;ctx=to+tell+the+truth.5%0a~Chapter+29%E2%80%94Honesty+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9A49E69-ED7C-CF48-8DE8-CEC37305E419}"/>
              </a:ext>
            </a:extLst>
          </p:cNvPr>
          <p:cNvSpPr>
            <a:spLocks noGrp="1"/>
          </p:cNvSpPr>
          <p:nvPr>
            <p:ph type="ctrTitle"/>
          </p:nvPr>
        </p:nvSpPr>
        <p:spPr>
          <a:xfrm>
            <a:off x="3514725" y="1298448"/>
            <a:ext cx="8501063" cy="2951819"/>
          </a:xfrm>
        </p:spPr>
        <p:txBody>
          <a:bodyPr anchor="b">
            <a:normAutofit fontScale="90000"/>
          </a:bodyPr>
          <a:lstStyle/>
          <a:p>
            <a:pPr algn="ctr"/>
            <a:r>
              <a:rPr lang="en-US" sz="3600" i="1" dirty="0">
                <a:solidFill>
                  <a:schemeClr val="tx1"/>
                </a:solidFill>
              </a:rPr>
              <a:t>Comprehensive Study of Spirit of Prophecy and Integrity in Leadership </a:t>
            </a:r>
            <a:br>
              <a:rPr lang="en-US" sz="2800" dirty="0">
                <a:solidFill>
                  <a:schemeClr val="tx1"/>
                </a:solidFill>
              </a:rPr>
            </a:br>
            <a:br>
              <a:rPr lang="en-US" sz="2800" dirty="0">
                <a:solidFill>
                  <a:schemeClr val="tx1"/>
                </a:solidFill>
              </a:rPr>
            </a:br>
            <a:r>
              <a:rPr lang="en-US" sz="2800" dirty="0">
                <a:solidFill>
                  <a:schemeClr val="tx1"/>
                </a:solidFill>
              </a:rPr>
              <a:t>Leadership &amp; Accountability, Transparency, Integrity and Loyalty </a:t>
            </a:r>
            <a:br>
              <a:rPr lang="en-US" sz="2800" dirty="0">
                <a:solidFill>
                  <a:schemeClr val="tx1"/>
                </a:solidFill>
              </a:rPr>
            </a:br>
            <a:r>
              <a:rPr lang="en-US" sz="2800" dirty="0">
                <a:solidFill>
                  <a:schemeClr val="tx1"/>
                </a:solidFill>
              </a:rPr>
              <a:t>Vital Spiritual Elements for God’s Last-Day Church and its Message</a:t>
            </a:r>
            <a:br>
              <a:rPr lang="en-US" sz="2800" dirty="0">
                <a:solidFill>
                  <a:schemeClr val="tx1"/>
                </a:solidFill>
              </a:rPr>
            </a:br>
            <a:br>
              <a:rPr lang="en-US" sz="2800" dirty="0">
                <a:solidFill>
                  <a:schemeClr val="tx1"/>
                </a:solidFill>
              </a:rPr>
            </a:br>
            <a:r>
              <a:rPr lang="en-US" sz="2800" dirty="0">
                <a:solidFill>
                  <a:schemeClr val="tx1"/>
                </a:solidFill>
              </a:rPr>
              <a:t>The 13</a:t>
            </a:r>
            <a:r>
              <a:rPr lang="en-US" sz="2800" baseline="30000" dirty="0">
                <a:solidFill>
                  <a:schemeClr val="tx1"/>
                </a:solidFill>
              </a:rPr>
              <a:t>th</a:t>
            </a:r>
            <a:r>
              <a:rPr lang="en-US" sz="2800" dirty="0">
                <a:solidFill>
                  <a:schemeClr val="tx1"/>
                </a:solidFill>
              </a:rPr>
              <a:t> Global Leadership Summit</a:t>
            </a:r>
            <a:br>
              <a:rPr lang="en-US" sz="2800" dirty="0"/>
            </a:br>
            <a:endParaRPr lang="en-US" sz="2800" dirty="0"/>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B8AA1B8B-9A5F-D944-9ED1-4DBA952C86C7}"/>
              </a:ext>
            </a:extLst>
          </p:cNvPr>
          <p:cNvSpPr>
            <a:spLocks noGrp="1"/>
          </p:cNvSpPr>
          <p:nvPr>
            <p:ph type="subTitle" idx="1"/>
          </p:nvPr>
        </p:nvSpPr>
        <p:spPr>
          <a:xfrm>
            <a:off x="3514725" y="5006151"/>
            <a:ext cx="8501063" cy="923162"/>
          </a:xfrm>
        </p:spPr>
        <p:txBody>
          <a:bodyPr anchor="t">
            <a:normAutofit/>
          </a:bodyPr>
          <a:lstStyle/>
          <a:p>
            <a:pPr algn="ctr"/>
            <a:r>
              <a:rPr lang="en-US" sz="2000" b="1" dirty="0">
                <a:solidFill>
                  <a:schemeClr val="accent1"/>
                </a:solidFill>
              </a:rPr>
              <a:t>Dr. Ella Smith Simmons</a:t>
            </a:r>
            <a:br>
              <a:rPr lang="en-US" sz="2000" b="1" dirty="0">
                <a:solidFill>
                  <a:schemeClr val="accent1"/>
                </a:solidFill>
              </a:rPr>
            </a:br>
            <a:r>
              <a:rPr lang="en-US" sz="2000" b="1" dirty="0">
                <a:solidFill>
                  <a:schemeClr val="accent1"/>
                </a:solidFill>
              </a:rPr>
              <a:t>Cape Town, South Africa</a:t>
            </a:r>
            <a:br>
              <a:rPr lang="en-US" sz="2000" b="1" dirty="0">
                <a:solidFill>
                  <a:schemeClr val="accent1"/>
                </a:solidFill>
              </a:rPr>
            </a:br>
            <a:r>
              <a:rPr lang="en-US" sz="2000" b="1" dirty="0">
                <a:solidFill>
                  <a:schemeClr val="accent1"/>
                </a:solidFill>
              </a:rPr>
              <a:t>February 4, 2020</a:t>
            </a:r>
          </a:p>
        </p:txBody>
      </p:sp>
    </p:spTree>
    <p:extLst>
      <p:ext uri="{BB962C8B-B14F-4D97-AF65-F5344CB8AC3E}">
        <p14:creationId xmlns:p14="http://schemas.microsoft.com/office/powerpoint/2010/main" val="3705737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8F6DC1F-9116-4111-8F58-6FEE4E71C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E4B1AE-C79F-4C53-9482-446EC01BC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AAC5AE-099B-DE41-9FFA-B50AA801B757}"/>
              </a:ext>
            </a:extLst>
          </p:cNvPr>
          <p:cNvSpPr>
            <a:spLocks noGrp="1"/>
          </p:cNvSpPr>
          <p:nvPr>
            <p:ph type="title"/>
          </p:nvPr>
        </p:nvSpPr>
        <p:spPr>
          <a:xfrm>
            <a:off x="252919" y="1123837"/>
            <a:ext cx="2947482" cy="4601183"/>
          </a:xfrm>
        </p:spPr>
        <p:txBody>
          <a:bodyPr>
            <a:normAutofit/>
          </a:bodyPr>
          <a:lstStyle/>
          <a:p>
            <a:pPr algn="ctr"/>
            <a:r>
              <a:rPr lang="en-US" sz="4400" dirty="0"/>
              <a:t>Attribute of God</a:t>
            </a:r>
          </a:p>
        </p:txBody>
      </p:sp>
      <p:sp>
        <p:nvSpPr>
          <p:cNvPr id="3" name="Content Placeholder 2">
            <a:extLst>
              <a:ext uri="{FF2B5EF4-FFF2-40B4-BE49-F238E27FC236}">
                <a16:creationId xmlns:a16="http://schemas.microsoft.com/office/drawing/2014/main" id="{F90C0A5D-8BD6-3E49-9AE5-CBCE73555C3F}"/>
              </a:ext>
            </a:extLst>
          </p:cNvPr>
          <p:cNvSpPr>
            <a:spLocks noGrp="1"/>
          </p:cNvSpPr>
          <p:nvPr>
            <p:ph idx="1"/>
          </p:nvPr>
        </p:nvSpPr>
        <p:spPr>
          <a:xfrm>
            <a:off x="3577389" y="224589"/>
            <a:ext cx="4749747" cy="6496885"/>
          </a:xfrm>
        </p:spPr>
        <p:txBody>
          <a:bodyPr>
            <a:normAutofit/>
          </a:bodyPr>
          <a:lstStyle/>
          <a:p>
            <a:r>
              <a:rPr lang="en-US" sz="3600" dirty="0">
                <a:solidFill>
                  <a:schemeClr val="tx1"/>
                </a:solidFill>
              </a:rPr>
              <a:t>Truthfulness and integrity are attributes of God,</a:t>
            </a:r>
          </a:p>
          <a:p>
            <a:endParaRPr lang="en-US" sz="200" dirty="0">
              <a:solidFill>
                <a:schemeClr val="tx1"/>
              </a:solidFill>
            </a:endParaRPr>
          </a:p>
          <a:p>
            <a:pPr lvl="1"/>
            <a:r>
              <a:rPr lang="en-US" sz="3600" dirty="0">
                <a:solidFill>
                  <a:schemeClr val="tx1"/>
                </a:solidFill>
              </a:rPr>
              <a:t>and he who possesses these qualities possesses a power that is invincible.</a:t>
            </a:r>
          </a:p>
          <a:p>
            <a:pPr marL="0" indent="0">
              <a:buNone/>
            </a:pPr>
            <a:endParaRPr lang="en-US" dirty="0">
              <a:solidFill>
                <a:schemeClr val="tx1"/>
              </a:solidFill>
            </a:endParaRPr>
          </a:p>
          <a:p>
            <a:pPr marL="0" indent="0" algn="r">
              <a:buNone/>
            </a:pPr>
            <a:r>
              <a:rPr lang="en-US" sz="1400" dirty="0">
                <a:solidFill>
                  <a:schemeClr val="tx1"/>
                </a:solidFill>
              </a:rPr>
              <a:t>White, E. G. (1952). With Truthfulness, November 23, I Too May Conquer, </a:t>
            </a:r>
            <a:r>
              <a:rPr lang="en-US" sz="1400" i="1" dirty="0">
                <a:solidFill>
                  <a:schemeClr val="tx1"/>
                </a:solidFill>
                <a:hlinkClick r:id="rId2">
                  <a:extLst>
                    <a:ext uri="{A12FA001-AC4F-418D-AE19-62706E023703}">
                      <ahyp:hlinkClr xmlns:ahyp="http://schemas.microsoft.com/office/drawing/2018/hyperlinkcolor" val="tx"/>
                    </a:ext>
                  </a:extLst>
                </a:hlinkClick>
              </a:rPr>
              <a:t>My Life Today</a:t>
            </a:r>
            <a:r>
              <a:rPr lang="en-US" sz="1400" dirty="0">
                <a:solidFill>
                  <a:schemeClr val="tx1"/>
                </a:solidFill>
              </a:rPr>
              <a:t> (p. 331). Review and Herald Publishing Association.</a:t>
            </a:r>
          </a:p>
        </p:txBody>
      </p:sp>
      <p:pic>
        <p:nvPicPr>
          <p:cNvPr id="7" name="Graphic 6" descr="Error">
            <a:extLst>
              <a:ext uri="{FF2B5EF4-FFF2-40B4-BE49-F238E27FC236}">
                <a16:creationId xmlns:a16="http://schemas.microsoft.com/office/drawing/2014/main" id="{E1F9059C-1611-4270-A9E7-60A0DA8272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7136" y="1687068"/>
            <a:ext cx="3474720" cy="3474720"/>
          </a:xfrm>
          <a:prstGeom prst="rect">
            <a:avLst/>
          </a:prstGeom>
        </p:spPr>
      </p:pic>
      <p:sp>
        <p:nvSpPr>
          <p:cNvPr id="14" name="Rectangle 13">
            <a:extLst>
              <a:ext uri="{FF2B5EF4-FFF2-40B4-BE49-F238E27FC236}">
                <a16:creationId xmlns:a16="http://schemas.microsoft.com/office/drawing/2014/main" id="{7B9BC52A-979C-4CAD-A00D-2D6E821B2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39ACC298-2CB3-674E-804E-2541A5F5E57F}"/>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48145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5079-AC93-BE42-855C-CD3749FF6D92}"/>
              </a:ext>
            </a:extLst>
          </p:cNvPr>
          <p:cNvSpPr>
            <a:spLocks noGrp="1"/>
          </p:cNvSpPr>
          <p:nvPr>
            <p:ph type="title"/>
          </p:nvPr>
        </p:nvSpPr>
        <p:spPr>
          <a:xfrm>
            <a:off x="252919" y="1123837"/>
            <a:ext cx="2947482" cy="4601183"/>
          </a:xfrm>
        </p:spPr>
        <p:txBody>
          <a:bodyPr>
            <a:normAutofit/>
          </a:bodyPr>
          <a:lstStyle/>
          <a:p>
            <a:pPr lvl="0" algn="ctr"/>
            <a:r>
              <a:rPr lang="en-US" sz="4800" dirty="0">
                <a:solidFill>
                  <a:schemeClr val="bg1"/>
                </a:solidFill>
              </a:rPr>
              <a:t>Unbending Integrity</a:t>
            </a:r>
          </a:p>
        </p:txBody>
      </p:sp>
      <p:graphicFrame>
        <p:nvGraphicFramePr>
          <p:cNvPr id="5" name="Content Placeholder 2">
            <a:extLst>
              <a:ext uri="{FF2B5EF4-FFF2-40B4-BE49-F238E27FC236}">
                <a16:creationId xmlns:a16="http://schemas.microsoft.com/office/drawing/2014/main" id="{A239DE40-47C7-4BC0-8C0C-A7098067B59F}"/>
              </a:ext>
            </a:extLst>
          </p:cNvPr>
          <p:cNvGraphicFramePr>
            <a:graphicFrameLocks noGrp="1"/>
          </p:cNvGraphicFramePr>
          <p:nvPr>
            <p:ph idx="1"/>
            <p:extLst>
              <p:ext uri="{D42A27DB-BD31-4B8C-83A1-F6EECF244321}">
                <p14:modId xmlns:p14="http://schemas.microsoft.com/office/powerpoint/2010/main" val="147664945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50DBF9EA-AB00-0743-BEF3-4D87EE24BB85}"/>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997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1AD8-0211-4B4B-AE71-C1C7652F4E61}"/>
              </a:ext>
            </a:extLst>
          </p:cNvPr>
          <p:cNvSpPr>
            <a:spLocks noGrp="1"/>
          </p:cNvSpPr>
          <p:nvPr>
            <p:ph type="title"/>
          </p:nvPr>
        </p:nvSpPr>
        <p:spPr/>
        <p:txBody>
          <a:bodyPr>
            <a:normAutofit/>
          </a:bodyPr>
          <a:lstStyle/>
          <a:p>
            <a:pPr algn="ctr"/>
            <a:r>
              <a:rPr lang="en-US" sz="4800" dirty="0">
                <a:solidFill>
                  <a:schemeClr val="bg1"/>
                </a:solidFill>
              </a:rPr>
              <a:t>Christian Integrity</a:t>
            </a:r>
          </a:p>
        </p:txBody>
      </p:sp>
      <p:sp>
        <p:nvSpPr>
          <p:cNvPr id="3" name="Content Placeholder 2">
            <a:extLst>
              <a:ext uri="{FF2B5EF4-FFF2-40B4-BE49-F238E27FC236}">
                <a16:creationId xmlns:a16="http://schemas.microsoft.com/office/drawing/2014/main" id="{BC641392-32B0-2441-84DD-5A16EB9314BB}"/>
              </a:ext>
            </a:extLst>
          </p:cNvPr>
          <p:cNvSpPr>
            <a:spLocks noGrp="1"/>
          </p:cNvSpPr>
          <p:nvPr>
            <p:ph idx="1"/>
          </p:nvPr>
        </p:nvSpPr>
        <p:spPr>
          <a:xfrm>
            <a:off x="3869268" y="481263"/>
            <a:ext cx="7315200" cy="6376737"/>
          </a:xfrm>
        </p:spPr>
        <p:txBody>
          <a:bodyPr>
            <a:normAutofit/>
          </a:bodyPr>
          <a:lstStyle/>
          <a:p>
            <a:r>
              <a:rPr lang="en-US" sz="2800" dirty="0">
                <a:solidFill>
                  <a:schemeClr val="tx1"/>
                </a:solidFill>
              </a:rPr>
              <a:t>Integrity in little things, the performance of little acts of fidelity and little deeds of kindness, will gladden the path of life;</a:t>
            </a:r>
          </a:p>
          <a:p>
            <a:endParaRPr lang="en-US" sz="100" dirty="0">
              <a:solidFill>
                <a:schemeClr val="tx1"/>
              </a:solidFill>
            </a:endParaRPr>
          </a:p>
          <a:p>
            <a:pPr lvl="1"/>
            <a:r>
              <a:rPr lang="en-US" sz="2800" dirty="0">
                <a:solidFill>
                  <a:schemeClr val="tx1"/>
                </a:solidFill>
              </a:rPr>
              <a:t>and when our work on earth is ended, it will be found that every one of the little duties faithfully performed has exerted an influence for good—an influence that can never perish.</a:t>
            </a:r>
          </a:p>
          <a:p>
            <a:pPr lvl="1"/>
            <a:endParaRPr lang="en-US" sz="400" dirty="0">
              <a:solidFill>
                <a:schemeClr val="tx1"/>
              </a:solidFill>
            </a:endParaRPr>
          </a:p>
          <a:p>
            <a:r>
              <a:rPr lang="en-US" sz="2800" dirty="0">
                <a:solidFill>
                  <a:schemeClr val="tx1"/>
                </a:solidFill>
              </a:rPr>
              <a:t>By faithfully maintaining their Christian integrity, they may exert a strong influence in the work of reform.</a:t>
            </a:r>
          </a:p>
          <a:p>
            <a:pPr marL="0" indent="0">
              <a:buNone/>
            </a:pPr>
            <a:endParaRPr lang="en-US" sz="100" dirty="0">
              <a:solidFill>
                <a:schemeClr val="tx1"/>
              </a:solidFill>
            </a:endParaRPr>
          </a:p>
          <a:p>
            <a:pPr marL="0" indent="0" algn="r">
              <a:buNone/>
            </a:pPr>
            <a:r>
              <a:rPr lang="en-US" sz="1400" dirty="0">
                <a:solidFill>
                  <a:schemeClr val="tx1"/>
                </a:solidFill>
              </a:rPr>
              <a:t>White, E. G. (1890). </a:t>
            </a:r>
            <a:r>
              <a:rPr lang="en-US" sz="1400" i="1" dirty="0">
                <a:solidFill>
                  <a:schemeClr val="tx1"/>
                </a:solidFill>
                <a:hlinkClick r:id="rId2">
                  <a:extLst>
                    <a:ext uri="{A12FA001-AC4F-418D-AE19-62706E023703}">
                      <ahyp:hlinkClr xmlns:ahyp="http://schemas.microsoft.com/office/drawing/2018/hyperlinkcolor" val="tx"/>
                    </a:ext>
                  </a:extLst>
                </a:hlinkClick>
              </a:rPr>
              <a:t>The Story of Patriarchs and Prophets as Illustrated in the Lives of Holy Men of Old</a:t>
            </a:r>
            <a:r>
              <a:rPr lang="en-US" sz="1400" dirty="0">
                <a:solidFill>
                  <a:schemeClr val="tx1"/>
                </a:solidFill>
              </a:rPr>
              <a:t> (Vol. 1, p. 574). Pacific Press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4A2D0717-BF8F-2445-8233-1E6FFD026405}"/>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01693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A2E9-E29B-994C-AAC5-68BA5423839C}"/>
              </a:ext>
            </a:extLst>
          </p:cNvPr>
          <p:cNvSpPr>
            <a:spLocks noGrp="1"/>
          </p:cNvSpPr>
          <p:nvPr>
            <p:ph type="title"/>
          </p:nvPr>
        </p:nvSpPr>
        <p:spPr>
          <a:xfrm>
            <a:off x="252919" y="1123837"/>
            <a:ext cx="2947482" cy="4601183"/>
          </a:xfrm>
        </p:spPr>
        <p:txBody>
          <a:bodyPr>
            <a:normAutofit/>
          </a:bodyPr>
          <a:lstStyle/>
          <a:p>
            <a:pPr algn="ctr"/>
            <a:r>
              <a:rPr lang="en-US" sz="4800" dirty="0"/>
              <a:t>Christian Integrity</a:t>
            </a:r>
          </a:p>
        </p:txBody>
      </p:sp>
      <p:sp>
        <p:nvSpPr>
          <p:cNvPr id="4" name="Slide Number Placeholder 3">
            <a:extLst>
              <a:ext uri="{FF2B5EF4-FFF2-40B4-BE49-F238E27FC236}">
                <a16:creationId xmlns:a16="http://schemas.microsoft.com/office/drawing/2014/main" id="{0AE68996-7D27-2C4B-B6D3-FEF207CAC7B2}"/>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13</a:t>
            </a:fld>
            <a:endParaRPr lang="en-US"/>
          </a:p>
        </p:txBody>
      </p:sp>
      <p:graphicFrame>
        <p:nvGraphicFramePr>
          <p:cNvPr id="6" name="Content Placeholder 2">
            <a:extLst>
              <a:ext uri="{FF2B5EF4-FFF2-40B4-BE49-F238E27FC236}">
                <a16:creationId xmlns:a16="http://schemas.microsoft.com/office/drawing/2014/main" id="{D17A1BC0-1AC7-4AE5-BA76-71C158C5CCBD}"/>
              </a:ext>
            </a:extLst>
          </p:cNvPr>
          <p:cNvGraphicFramePr>
            <a:graphicFrameLocks noGrp="1"/>
          </p:cNvGraphicFramePr>
          <p:nvPr>
            <p:ph idx="1"/>
            <p:extLst>
              <p:ext uri="{D42A27DB-BD31-4B8C-83A1-F6EECF244321}">
                <p14:modId xmlns:p14="http://schemas.microsoft.com/office/powerpoint/2010/main" val="364013043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878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2D63-26C9-324B-82FB-6DF0D172D98B}"/>
              </a:ext>
            </a:extLst>
          </p:cNvPr>
          <p:cNvSpPr>
            <a:spLocks noGrp="1"/>
          </p:cNvSpPr>
          <p:nvPr>
            <p:ph type="title"/>
          </p:nvPr>
        </p:nvSpPr>
        <p:spPr/>
        <p:txBody>
          <a:bodyPr>
            <a:normAutofit/>
          </a:bodyPr>
          <a:lstStyle/>
          <a:p>
            <a:pPr algn="ctr"/>
            <a:r>
              <a:rPr lang="en-US" sz="4400" i="1" dirty="0">
                <a:solidFill>
                  <a:schemeClr val="bg1"/>
                </a:solidFill>
              </a:rPr>
              <a:t>The Greatest Want of the World</a:t>
            </a:r>
            <a:endParaRPr lang="en-US" sz="4400" dirty="0">
              <a:solidFill>
                <a:schemeClr val="bg1"/>
              </a:solidFill>
            </a:endParaRPr>
          </a:p>
        </p:txBody>
      </p:sp>
      <p:sp>
        <p:nvSpPr>
          <p:cNvPr id="6" name="Content Placeholder 5">
            <a:extLst>
              <a:ext uri="{FF2B5EF4-FFF2-40B4-BE49-F238E27FC236}">
                <a16:creationId xmlns:a16="http://schemas.microsoft.com/office/drawing/2014/main" id="{386D8D9B-EE26-794C-91B0-81C91B4F87D0}"/>
              </a:ext>
            </a:extLst>
          </p:cNvPr>
          <p:cNvSpPr>
            <a:spLocks noGrp="1"/>
          </p:cNvSpPr>
          <p:nvPr>
            <p:ph idx="1"/>
          </p:nvPr>
        </p:nvSpPr>
        <p:spPr/>
        <p:txBody>
          <a:bodyPr/>
          <a:lstStyle/>
          <a:p>
            <a:pPr marL="0" indent="0">
              <a:buNone/>
            </a:pPr>
            <a:r>
              <a:rPr lang="en-US" sz="3200" i="1" dirty="0">
                <a:solidFill>
                  <a:schemeClr val="tx1"/>
                </a:solidFill>
              </a:rPr>
              <a:t>The greatest want of the world is the want of men—men who will not be bought or sold, men who in their inmost souls are true and honest, men who do not fear to call sin by its right name, men whose conscience is as true to duty as the needle to the pole, men who will stand for the right though the heavens fall.</a:t>
            </a:r>
            <a:r>
              <a:rPr lang="en-US" dirty="0"/>
              <a:t> </a:t>
            </a:r>
          </a:p>
          <a:p>
            <a:pPr marL="0" indent="0">
              <a:buNone/>
            </a:pPr>
            <a:endParaRPr lang="en-US" dirty="0"/>
          </a:p>
          <a:p>
            <a:pPr marL="0" indent="0" algn="r">
              <a:buNone/>
            </a:pPr>
            <a:r>
              <a:rPr lang="en-US" dirty="0"/>
              <a:t>Education, p. 57</a:t>
            </a:r>
          </a:p>
        </p:txBody>
      </p:sp>
      <p:sp>
        <p:nvSpPr>
          <p:cNvPr id="7" name="Slide Number Placeholder 6">
            <a:extLst>
              <a:ext uri="{FF2B5EF4-FFF2-40B4-BE49-F238E27FC236}">
                <a16:creationId xmlns:a16="http://schemas.microsoft.com/office/drawing/2014/main" id="{4E3AA747-F8EE-6B4B-94DC-8BFE012A5792}"/>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541777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41F2-0DC3-A042-BF87-38FE51CEC0BB}"/>
              </a:ext>
            </a:extLst>
          </p:cNvPr>
          <p:cNvSpPr>
            <a:spLocks noGrp="1"/>
          </p:cNvSpPr>
          <p:nvPr>
            <p:ph type="title"/>
          </p:nvPr>
        </p:nvSpPr>
        <p:spPr/>
        <p:txBody>
          <a:bodyPr>
            <a:normAutofit/>
          </a:bodyPr>
          <a:lstStyle/>
          <a:p>
            <a:pPr algn="ctr"/>
            <a:r>
              <a:rPr lang="en-US" sz="4800" dirty="0">
                <a:solidFill>
                  <a:schemeClr val="bg1"/>
                </a:solidFill>
              </a:rPr>
              <a:t>Christian Character</a:t>
            </a:r>
          </a:p>
        </p:txBody>
      </p:sp>
      <p:sp>
        <p:nvSpPr>
          <p:cNvPr id="3" name="Content Placeholder 2">
            <a:extLst>
              <a:ext uri="{FF2B5EF4-FFF2-40B4-BE49-F238E27FC236}">
                <a16:creationId xmlns:a16="http://schemas.microsoft.com/office/drawing/2014/main" id="{0B83EA83-2447-5F45-BD3D-B27409FEF9B2}"/>
              </a:ext>
            </a:extLst>
          </p:cNvPr>
          <p:cNvSpPr>
            <a:spLocks noGrp="1"/>
          </p:cNvSpPr>
          <p:nvPr>
            <p:ph idx="1"/>
          </p:nvPr>
        </p:nvSpPr>
        <p:spPr>
          <a:xfrm>
            <a:off x="3869268" y="1123837"/>
            <a:ext cx="7315200" cy="4601183"/>
          </a:xfrm>
        </p:spPr>
        <p:txBody>
          <a:bodyPr>
            <a:normAutofit/>
          </a:bodyPr>
          <a:lstStyle/>
          <a:p>
            <a:r>
              <a:rPr lang="en-US" sz="2800" dirty="0">
                <a:solidFill>
                  <a:schemeClr val="tx1"/>
                </a:solidFill>
              </a:rPr>
              <a:t>There is in true Christian character an indomitableness that cannot be molded or subdued by adverse circumstances.</a:t>
            </a:r>
          </a:p>
          <a:p>
            <a:endParaRPr lang="en-US" sz="600" dirty="0">
              <a:solidFill>
                <a:schemeClr val="tx1"/>
              </a:solidFill>
            </a:endParaRPr>
          </a:p>
          <a:p>
            <a:r>
              <a:rPr lang="en-US" sz="2800" dirty="0">
                <a:solidFill>
                  <a:schemeClr val="tx1"/>
                </a:solidFill>
              </a:rPr>
              <a:t>We must have moral backbone, an integrity that cannot be flattered, bribed, or terrified.</a:t>
            </a:r>
          </a:p>
          <a:p>
            <a:pPr marL="0" indent="0">
              <a:buNone/>
            </a:pPr>
            <a:endParaRPr lang="en-US" sz="100" dirty="0">
              <a:solidFill>
                <a:schemeClr val="tx1"/>
              </a:solidFill>
            </a:endParaRPr>
          </a:p>
          <a:p>
            <a:pPr marL="0" indent="0" algn="r">
              <a:buNone/>
            </a:pPr>
            <a:r>
              <a:rPr lang="en-US" sz="1400" dirty="0">
                <a:solidFill>
                  <a:schemeClr val="tx1"/>
                </a:solidFill>
              </a:rPr>
              <a:t>White, E. G. (1905). </a:t>
            </a:r>
            <a:r>
              <a:rPr lang="en-US" sz="1400" i="1" dirty="0">
                <a:solidFill>
                  <a:schemeClr val="tx1"/>
                </a:solidFill>
                <a:hlinkClick r:id="rId2">
                  <a:extLst>
                    <a:ext uri="{A12FA001-AC4F-418D-AE19-62706E023703}">
                      <ahyp:hlinkClr xmlns:ahyp="http://schemas.microsoft.com/office/drawing/2018/hyperlinkcolor" val="tx"/>
                    </a:ext>
                  </a:extLst>
                </a:hlinkClick>
              </a:rPr>
              <a:t>The Ministry of Healing</a:t>
            </a:r>
            <a:r>
              <a:rPr lang="en-US" sz="1400" dirty="0">
                <a:solidFill>
                  <a:schemeClr val="tx1"/>
                </a:solidFill>
              </a:rPr>
              <a:t> (pp. 498–499). Pacific Press Publishing Association.</a:t>
            </a:r>
          </a:p>
          <a:p>
            <a:endParaRPr lang="en-US" dirty="0"/>
          </a:p>
        </p:txBody>
      </p:sp>
      <p:sp>
        <p:nvSpPr>
          <p:cNvPr id="4" name="Slide Number Placeholder 3">
            <a:extLst>
              <a:ext uri="{FF2B5EF4-FFF2-40B4-BE49-F238E27FC236}">
                <a16:creationId xmlns:a16="http://schemas.microsoft.com/office/drawing/2014/main" id="{B6E41AA8-D523-D749-B716-4AD23A8D7D62}"/>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57602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3AE7-4A95-2C48-8935-2C4087DB1DB4}"/>
              </a:ext>
            </a:extLst>
          </p:cNvPr>
          <p:cNvSpPr>
            <a:spLocks noGrp="1"/>
          </p:cNvSpPr>
          <p:nvPr>
            <p:ph type="title"/>
          </p:nvPr>
        </p:nvSpPr>
        <p:spPr>
          <a:xfrm>
            <a:off x="252919" y="1123837"/>
            <a:ext cx="2947482" cy="4601183"/>
          </a:xfrm>
        </p:spPr>
        <p:txBody>
          <a:bodyPr>
            <a:normAutofit/>
          </a:bodyPr>
          <a:lstStyle/>
          <a:p>
            <a:pPr algn="ctr"/>
            <a:r>
              <a:rPr lang="en-US" sz="4800" dirty="0">
                <a:solidFill>
                  <a:schemeClr val="bg1"/>
                </a:solidFill>
              </a:rPr>
              <a:t>Godliness</a:t>
            </a:r>
          </a:p>
        </p:txBody>
      </p:sp>
      <p:sp>
        <p:nvSpPr>
          <p:cNvPr id="3" name="Content Placeholder 2">
            <a:extLst>
              <a:ext uri="{FF2B5EF4-FFF2-40B4-BE49-F238E27FC236}">
                <a16:creationId xmlns:a16="http://schemas.microsoft.com/office/drawing/2014/main" id="{0D28FA83-8927-504B-9739-23E5E1B9002D}"/>
              </a:ext>
            </a:extLst>
          </p:cNvPr>
          <p:cNvSpPr>
            <a:spLocks noGrp="1"/>
          </p:cNvSpPr>
          <p:nvPr>
            <p:ph idx="1"/>
          </p:nvPr>
        </p:nvSpPr>
        <p:spPr>
          <a:xfrm>
            <a:off x="3869268" y="864108"/>
            <a:ext cx="7315200" cy="5492242"/>
          </a:xfrm>
        </p:spPr>
        <p:txBody>
          <a:bodyPr>
            <a:normAutofit/>
          </a:bodyPr>
          <a:lstStyle/>
          <a:p>
            <a:r>
              <a:rPr lang="en-US" sz="2800" dirty="0">
                <a:solidFill>
                  <a:schemeClr val="tx1"/>
                </a:solidFill>
              </a:rPr>
              <a:t>Thus it will be evident to the world that we have a connection with God and implicit confidence in His word.</a:t>
            </a:r>
          </a:p>
          <a:p>
            <a:endParaRPr lang="en-US" sz="100" dirty="0">
              <a:solidFill>
                <a:schemeClr val="tx1"/>
              </a:solidFill>
            </a:endParaRPr>
          </a:p>
          <a:p>
            <a:r>
              <a:rPr lang="en-US" sz="2800" dirty="0">
                <a:solidFill>
                  <a:schemeClr val="tx1"/>
                </a:solidFill>
              </a:rPr>
              <a:t>A life of godliness, a daily example of integrity, meekness, and unselfish love, will be a living exemplification of the teaching of God’s word, and it will be an argument in favor of the Bible which few will be able to resist.</a:t>
            </a:r>
          </a:p>
          <a:p>
            <a:endParaRPr lang="en-US" sz="100" dirty="0">
              <a:solidFill>
                <a:schemeClr val="tx1"/>
              </a:solidFill>
            </a:endParaRPr>
          </a:p>
          <a:p>
            <a:r>
              <a:rPr lang="en-US" sz="2800" dirty="0">
                <a:solidFill>
                  <a:schemeClr val="tx1"/>
                </a:solidFill>
              </a:rPr>
              <a:t>This will prove the most effectual check to the prevailing tendency to skepticism and infidelity.</a:t>
            </a:r>
          </a:p>
          <a:p>
            <a:pPr marL="0" indent="0" algn="r">
              <a:buNone/>
            </a:pPr>
            <a:r>
              <a:rPr lang="en-US" sz="1400" i="1" dirty="0">
                <a:solidFill>
                  <a:schemeClr val="tx1"/>
                </a:solidFill>
                <a:hlinkClick r:id="rId2">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5, p. 706). Pacific Press Publishing Association.</a:t>
            </a:r>
          </a:p>
          <a:p>
            <a:endParaRPr lang="en-US" dirty="0"/>
          </a:p>
        </p:txBody>
      </p:sp>
      <p:sp>
        <p:nvSpPr>
          <p:cNvPr id="4" name="Slide Number Placeholder 3">
            <a:extLst>
              <a:ext uri="{FF2B5EF4-FFF2-40B4-BE49-F238E27FC236}">
                <a16:creationId xmlns:a16="http://schemas.microsoft.com/office/drawing/2014/main" id="{32B798BF-75D6-FA4A-8EE2-7B81D3F9FEC3}"/>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64945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1AD8-0211-4B4B-AE71-C1C7652F4E61}"/>
              </a:ext>
            </a:extLst>
          </p:cNvPr>
          <p:cNvSpPr>
            <a:spLocks noGrp="1"/>
          </p:cNvSpPr>
          <p:nvPr>
            <p:ph type="title"/>
          </p:nvPr>
        </p:nvSpPr>
        <p:spPr/>
        <p:txBody>
          <a:bodyPr>
            <a:normAutofit/>
          </a:bodyPr>
          <a:lstStyle/>
          <a:p>
            <a:pPr algn="ctr"/>
            <a:r>
              <a:rPr lang="en-US" sz="4800" dirty="0">
                <a:solidFill>
                  <a:schemeClr val="bg1"/>
                </a:solidFill>
              </a:rPr>
              <a:t>Christian Integrity</a:t>
            </a:r>
          </a:p>
        </p:txBody>
      </p:sp>
      <p:sp>
        <p:nvSpPr>
          <p:cNvPr id="3" name="Content Placeholder 2">
            <a:extLst>
              <a:ext uri="{FF2B5EF4-FFF2-40B4-BE49-F238E27FC236}">
                <a16:creationId xmlns:a16="http://schemas.microsoft.com/office/drawing/2014/main" id="{BC641392-32B0-2441-84DD-5A16EB9314BB}"/>
              </a:ext>
            </a:extLst>
          </p:cNvPr>
          <p:cNvSpPr>
            <a:spLocks noGrp="1"/>
          </p:cNvSpPr>
          <p:nvPr>
            <p:ph idx="1"/>
          </p:nvPr>
        </p:nvSpPr>
        <p:spPr>
          <a:xfrm>
            <a:off x="3869268" y="481263"/>
            <a:ext cx="7315200" cy="6376737"/>
          </a:xfrm>
        </p:spPr>
        <p:txBody>
          <a:bodyPr>
            <a:normAutofit/>
          </a:bodyPr>
          <a:lstStyle/>
          <a:p>
            <a:r>
              <a:rPr lang="en-US" sz="2800" dirty="0">
                <a:solidFill>
                  <a:schemeClr val="tx1"/>
                </a:solidFill>
              </a:rPr>
              <a:t>Integrity in little things, the performance of little acts of fidelity and little deeds of kindness, will gladden the path of life;</a:t>
            </a:r>
          </a:p>
          <a:p>
            <a:endParaRPr lang="en-US" sz="100" dirty="0">
              <a:solidFill>
                <a:schemeClr val="tx1"/>
              </a:solidFill>
            </a:endParaRPr>
          </a:p>
          <a:p>
            <a:pPr lvl="1"/>
            <a:r>
              <a:rPr lang="en-US" sz="2800" dirty="0">
                <a:solidFill>
                  <a:schemeClr val="tx1"/>
                </a:solidFill>
              </a:rPr>
              <a:t>and when our work on earth is ended, it will be found that every one of the little duties faithfully performed has exerted an influence for good—an influence that can never perish.</a:t>
            </a:r>
          </a:p>
          <a:p>
            <a:pPr lvl="1"/>
            <a:endParaRPr lang="en-US" sz="400" dirty="0">
              <a:solidFill>
                <a:schemeClr val="tx1"/>
              </a:solidFill>
            </a:endParaRPr>
          </a:p>
          <a:p>
            <a:r>
              <a:rPr lang="en-US" sz="2800" dirty="0">
                <a:solidFill>
                  <a:schemeClr val="tx1"/>
                </a:solidFill>
              </a:rPr>
              <a:t>By faithfully maintaining their Christian integrity, they may exert a strong influence in the work of reform.</a:t>
            </a:r>
          </a:p>
          <a:p>
            <a:pPr marL="0" indent="0">
              <a:buNone/>
            </a:pPr>
            <a:endParaRPr lang="en-US" sz="100" dirty="0">
              <a:solidFill>
                <a:schemeClr val="tx1"/>
              </a:solidFill>
            </a:endParaRPr>
          </a:p>
          <a:p>
            <a:pPr marL="0" indent="0" algn="r">
              <a:buNone/>
            </a:pPr>
            <a:r>
              <a:rPr lang="en-US" sz="1400" dirty="0">
                <a:solidFill>
                  <a:schemeClr val="tx1"/>
                </a:solidFill>
              </a:rPr>
              <a:t>White, E. G. (1890). </a:t>
            </a:r>
            <a:r>
              <a:rPr lang="en-US" sz="1400" i="1" dirty="0">
                <a:solidFill>
                  <a:schemeClr val="tx1"/>
                </a:solidFill>
                <a:hlinkClick r:id="rId2">
                  <a:extLst>
                    <a:ext uri="{A12FA001-AC4F-418D-AE19-62706E023703}">
                      <ahyp:hlinkClr xmlns:ahyp="http://schemas.microsoft.com/office/drawing/2018/hyperlinkcolor" val="tx"/>
                    </a:ext>
                  </a:extLst>
                </a:hlinkClick>
              </a:rPr>
              <a:t>The Story of Patriarchs and Prophets as Illustrated in the Lives of Holy Men of Old</a:t>
            </a:r>
            <a:r>
              <a:rPr lang="en-US" sz="1400" dirty="0">
                <a:solidFill>
                  <a:schemeClr val="tx1"/>
                </a:solidFill>
              </a:rPr>
              <a:t> (Vol. 1, p. 574). Pacific Press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4A2D0717-BF8F-2445-8233-1E6FFD026405}"/>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9191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93854-76A3-914F-A288-8041553FA264}"/>
              </a:ext>
            </a:extLst>
          </p:cNvPr>
          <p:cNvSpPr>
            <a:spLocks noGrp="1"/>
          </p:cNvSpPr>
          <p:nvPr>
            <p:ph type="title"/>
          </p:nvPr>
        </p:nvSpPr>
        <p:spPr/>
        <p:txBody>
          <a:bodyPr>
            <a:normAutofit/>
          </a:bodyPr>
          <a:lstStyle/>
          <a:p>
            <a:pPr algn="ctr"/>
            <a:r>
              <a:rPr lang="en-US" sz="4400" dirty="0">
                <a:solidFill>
                  <a:schemeClr val="bg1"/>
                </a:solidFill>
              </a:rPr>
              <a:t>Diligence in Duty</a:t>
            </a:r>
          </a:p>
        </p:txBody>
      </p:sp>
      <p:sp>
        <p:nvSpPr>
          <p:cNvPr id="3" name="Content Placeholder 2">
            <a:extLst>
              <a:ext uri="{FF2B5EF4-FFF2-40B4-BE49-F238E27FC236}">
                <a16:creationId xmlns:a16="http://schemas.microsoft.com/office/drawing/2014/main" id="{A4689A0A-ABFC-404A-86CA-F9C96979C386}"/>
              </a:ext>
            </a:extLst>
          </p:cNvPr>
          <p:cNvSpPr>
            <a:spLocks noGrp="1"/>
          </p:cNvSpPr>
          <p:nvPr>
            <p:ph idx="1"/>
          </p:nvPr>
        </p:nvSpPr>
        <p:spPr/>
        <p:txBody>
          <a:bodyPr/>
          <a:lstStyle/>
          <a:p>
            <a:r>
              <a:rPr lang="en-US" sz="2800" dirty="0">
                <a:solidFill>
                  <a:schemeClr val="tx1"/>
                </a:solidFill>
              </a:rPr>
              <a:t>Self-interest is the ruling motive.</a:t>
            </a:r>
          </a:p>
          <a:p>
            <a:endParaRPr lang="en-US" sz="200" dirty="0">
              <a:solidFill>
                <a:schemeClr val="tx1"/>
              </a:solidFill>
            </a:endParaRPr>
          </a:p>
          <a:p>
            <a:r>
              <a:rPr lang="en-US" sz="2800" dirty="0">
                <a:solidFill>
                  <a:schemeClr val="tx1"/>
                </a:solidFill>
              </a:rPr>
              <a:t>Those who need to be watched and who work only as every duty is specified to them, are not the ones who will be pronounced good and faithful.</a:t>
            </a:r>
          </a:p>
          <a:p>
            <a:endParaRPr lang="en-US" sz="200" dirty="0">
              <a:solidFill>
                <a:schemeClr val="tx1"/>
              </a:solidFill>
            </a:endParaRPr>
          </a:p>
          <a:p>
            <a:r>
              <a:rPr lang="en-US" sz="2800" dirty="0">
                <a:solidFill>
                  <a:schemeClr val="tx1"/>
                </a:solidFill>
              </a:rPr>
              <a:t>Workers are needed who manifest energy, integrity, diligence, those who are willing to do anything that needs to be done.</a:t>
            </a:r>
          </a:p>
          <a:p>
            <a:endParaRPr lang="en-US" dirty="0"/>
          </a:p>
          <a:p>
            <a:pPr marL="0" indent="0" algn="r">
              <a:buNone/>
            </a:pPr>
            <a:r>
              <a:rPr lang="en-US" sz="1400" dirty="0">
                <a:solidFill>
                  <a:schemeClr val="tx1"/>
                </a:solidFill>
              </a:rPr>
              <a:t>White, E. G. (1905). </a:t>
            </a:r>
            <a:r>
              <a:rPr lang="en-US" sz="1400" i="1" dirty="0">
                <a:solidFill>
                  <a:schemeClr val="tx1"/>
                </a:solidFill>
                <a:hlinkClick r:id="rId2">
                  <a:extLst>
                    <a:ext uri="{A12FA001-AC4F-418D-AE19-62706E023703}">
                      <ahyp:hlinkClr xmlns:ahyp="http://schemas.microsoft.com/office/drawing/2018/hyperlinkcolor" val="tx"/>
                    </a:ext>
                  </a:extLst>
                </a:hlinkClick>
              </a:rPr>
              <a:t>The Ministry of Healing</a:t>
            </a:r>
            <a:r>
              <a:rPr lang="en-US" sz="1400" dirty="0">
                <a:solidFill>
                  <a:schemeClr val="tx1"/>
                </a:solidFill>
              </a:rPr>
              <a:t> (pp. 498–499). Pacific Press Publishing Association.</a:t>
            </a:r>
          </a:p>
        </p:txBody>
      </p:sp>
      <p:sp>
        <p:nvSpPr>
          <p:cNvPr id="4" name="Slide Number Placeholder 3">
            <a:extLst>
              <a:ext uri="{FF2B5EF4-FFF2-40B4-BE49-F238E27FC236}">
                <a16:creationId xmlns:a16="http://schemas.microsoft.com/office/drawing/2014/main" id="{7A247138-ADE4-8E40-8BB6-6D17F5EC7A85}"/>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051954049"/>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87C99-5F9F-2047-8090-7AC6E884DFE2}"/>
              </a:ext>
            </a:extLst>
          </p:cNvPr>
          <p:cNvSpPr>
            <a:spLocks noGrp="1"/>
          </p:cNvSpPr>
          <p:nvPr>
            <p:ph type="title"/>
          </p:nvPr>
        </p:nvSpPr>
        <p:spPr/>
        <p:txBody>
          <a:bodyPr>
            <a:normAutofit/>
          </a:bodyPr>
          <a:lstStyle/>
          <a:p>
            <a:pPr algn="ctr"/>
            <a:r>
              <a:rPr lang="en-US" sz="4800" dirty="0">
                <a:solidFill>
                  <a:schemeClr val="bg1"/>
                </a:solidFill>
              </a:rPr>
              <a:t>Moral Backbone</a:t>
            </a:r>
          </a:p>
        </p:txBody>
      </p:sp>
      <p:sp>
        <p:nvSpPr>
          <p:cNvPr id="3" name="Content Placeholder 2">
            <a:extLst>
              <a:ext uri="{FF2B5EF4-FFF2-40B4-BE49-F238E27FC236}">
                <a16:creationId xmlns:a16="http://schemas.microsoft.com/office/drawing/2014/main" id="{B898AF1D-D4C5-0D4F-8113-D40E7E0B933E}"/>
              </a:ext>
            </a:extLst>
          </p:cNvPr>
          <p:cNvSpPr>
            <a:spLocks noGrp="1"/>
          </p:cNvSpPr>
          <p:nvPr>
            <p:ph idx="1"/>
          </p:nvPr>
        </p:nvSpPr>
        <p:spPr>
          <a:xfrm>
            <a:off x="3869268" y="136525"/>
            <a:ext cx="7315200" cy="6219825"/>
          </a:xfrm>
        </p:spPr>
        <p:txBody>
          <a:bodyPr>
            <a:normAutofit/>
          </a:bodyPr>
          <a:lstStyle/>
          <a:p>
            <a:r>
              <a:rPr lang="en-US" sz="2800" dirty="0">
                <a:solidFill>
                  <a:schemeClr val="tx1"/>
                </a:solidFill>
              </a:rPr>
              <a:t>Some men have no firmness of character. They are like a ball of putty and can be pressed into any conceivable shape.</a:t>
            </a:r>
          </a:p>
          <a:p>
            <a:pPr marL="0" indent="0">
              <a:buNone/>
            </a:pPr>
            <a:endParaRPr lang="en-US" sz="100" dirty="0">
              <a:solidFill>
                <a:schemeClr val="tx1"/>
              </a:solidFill>
            </a:endParaRPr>
          </a:p>
          <a:p>
            <a:r>
              <a:rPr lang="en-US" sz="2800" dirty="0">
                <a:solidFill>
                  <a:schemeClr val="tx1"/>
                </a:solidFill>
              </a:rPr>
              <a:t>This weakness, indecision, and inefficiency must be overcome.</a:t>
            </a:r>
          </a:p>
          <a:p>
            <a:pPr marL="0" indent="0">
              <a:buNone/>
            </a:pPr>
            <a:endParaRPr lang="en-US" sz="100" dirty="0">
              <a:solidFill>
                <a:schemeClr val="tx1"/>
              </a:solidFill>
            </a:endParaRPr>
          </a:p>
          <a:p>
            <a:r>
              <a:rPr lang="en-US" sz="2800" dirty="0">
                <a:solidFill>
                  <a:schemeClr val="tx1"/>
                </a:solidFill>
              </a:rPr>
              <a:t>There is an indomitableness about true Christian character which cannot be molded or subdued by adverse circumstances.</a:t>
            </a:r>
          </a:p>
          <a:p>
            <a:pPr marL="0" indent="0">
              <a:buNone/>
            </a:pPr>
            <a:endParaRPr lang="en-US" sz="100" dirty="0">
              <a:solidFill>
                <a:schemeClr val="tx1"/>
              </a:solidFill>
            </a:endParaRPr>
          </a:p>
          <a:p>
            <a:r>
              <a:rPr lang="en-US" sz="2800" dirty="0">
                <a:solidFill>
                  <a:schemeClr val="tx1"/>
                </a:solidFill>
              </a:rPr>
              <a:t>Men must have moral backbone, an integrity which cannot be flattered, bribed, or terrified.</a:t>
            </a:r>
          </a:p>
          <a:p>
            <a:pPr marL="0" indent="0">
              <a:buNone/>
            </a:pPr>
            <a:endParaRPr lang="en-US" sz="200" dirty="0">
              <a:solidFill>
                <a:schemeClr val="tx1"/>
              </a:solidFill>
            </a:endParaRPr>
          </a:p>
          <a:p>
            <a:pPr marL="0" indent="0" algn="r">
              <a:buNone/>
            </a:pPr>
            <a:r>
              <a:rPr lang="en-US" sz="1400" i="1" dirty="0">
                <a:solidFill>
                  <a:schemeClr val="tx1"/>
                </a:solidFill>
                <a:hlinkClick r:id="rId2">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5, p. 297). Pacific Press Publishing Association.</a:t>
            </a:r>
          </a:p>
        </p:txBody>
      </p:sp>
      <p:sp>
        <p:nvSpPr>
          <p:cNvPr id="4" name="Slide Number Placeholder 3">
            <a:extLst>
              <a:ext uri="{FF2B5EF4-FFF2-40B4-BE49-F238E27FC236}">
                <a16:creationId xmlns:a16="http://schemas.microsoft.com/office/drawing/2014/main" id="{DB4C62C7-8A9E-984E-BBB4-D98343DB6CF4}"/>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15549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CD3A-3FA8-654A-82BE-3293F41BD1C5}"/>
              </a:ext>
            </a:extLst>
          </p:cNvPr>
          <p:cNvSpPr>
            <a:spLocks noGrp="1"/>
          </p:cNvSpPr>
          <p:nvPr>
            <p:ph type="title"/>
          </p:nvPr>
        </p:nvSpPr>
        <p:spPr>
          <a:xfrm>
            <a:off x="252919" y="1123837"/>
            <a:ext cx="2947482" cy="4601183"/>
          </a:xfrm>
        </p:spPr>
        <p:txBody>
          <a:bodyPr>
            <a:normAutofit/>
          </a:bodyPr>
          <a:lstStyle/>
          <a:p>
            <a:pPr algn="ctr"/>
            <a:r>
              <a:rPr lang="en-US" sz="4800" dirty="0"/>
              <a:t>Job 31:6 </a:t>
            </a:r>
            <a:r>
              <a:rPr lang="en-US" dirty="0"/>
              <a:t>NKJV</a:t>
            </a:r>
            <a:br>
              <a:rPr lang="en-US" dirty="0"/>
            </a:br>
            <a:endParaRPr lang="en-US" dirty="0"/>
          </a:p>
        </p:txBody>
      </p:sp>
      <p:sp>
        <p:nvSpPr>
          <p:cNvPr id="3" name="Content Placeholder 2">
            <a:extLst>
              <a:ext uri="{FF2B5EF4-FFF2-40B4-BE49-F238E27FC236}">
                <a16:creationId xmlns:a16="http://schemas.microsoft.com/office/drawing/2014/main" id="{66D6BDB6-C2FD-F74F-B0D6-C5F1606119CA}"/>
              </a:ext>
            </a:extLst>
          </p:cNvPr>
          <p:cNvSpPr>
            <a:spLocks noGrp="1"/>
          </p:cNvSpPr>
          <p:nvPr>
            <p:ph idx="1"/>
          </p:nvPr>
        </p:nvSpPr>
        <p:spPr>
          <a:xfrm>
            <a:off x="3869267" y="864108"/>
            <a:ext cx="4374621" cy="5120640"/>
          </a:xfrm>
        </p:spPr>
        <p:txBody>
          <a:bodyPr>
            <a:normAutofit/>
          </a:bodyPr>
          <a:lstStyle/>
          <a:p>
            <a:pPr marL="0" indent="0" algn="ctr">
              <a:buNone/>
            </a:pPr>
            <a:r>
              <a:rPr lang="en-US" sz="4400" dirty="0">
                <a:solidFill>
                  <a:schemeClr val="tx1"/>
                </a:solidFill>
              </a:rPr>
              <a:t>“Let me be weighed on honest scales, That God may know my integrity.”</a:t>
            </a:r>
          </a:p>
        </p:txBody>
      </p:sp>
      <p:pic>
        <p:nvPicPr>
          <p:cNvPr id="7" name="Graphic 6" descr="Venn Diagram">
            <a:extLst>
              <a:ext uri="{FF2B5EF4-FFF2-40B4-BE49-F238E27FC236}">
                <a16:creationId xmlns:a16="http://schemas.microsoft.com/office/drawing/2014/main" id="{0EBCC035-7F47-4FEF-A01E-FCF5D6CA57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89370" y="1687068"/>
            <a:ext cx="3585890" cy="3474720"/>
          </a:xfrm>
          <a:prstGeom prst="rect">
            <a:avLst/>
          </a:prstGeom>
        </p:spPr>
      </p:pic>
      <p:sp>
        <p:nvSpPr>
          <p:cNvPr id="4" name="Slide Number Placeholder 3">
            <a:extLst>
              <a:ext uri="{FF2B5EF4-FFF2-40B4-BE49-F238E27FC236}">
                <a16:creationId xmlns:a16="http://schemas.microsoft.com/office/drawing/2014/main" id="{BA1D313E-B939-5940-8692-B39DAAC89576}"/>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52872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1BAD-03FA-A442-ABA6-D5F7F0F14E36}"/>
              </a:ext>
            </a:extLst>
          </p:cNvPr>
          <p:cNvSpPr>
            <a:spLocks noGrp="1"/>
          </p:cNvSpPr>
          <p:nvPr>
            <p:ph type="title"/>
          </p:nvPr>
        </p:nvSpPr>
        <p:spPr/>
        <p:txBody>
          <a:bodyPr>
            <a:normAutofit/>
          </a:bodyPr>
          <a:lstStyle/>
          <a:p>
            <a:pPr algn="ctr"/>
            <a:r>
              <a:rPr lang="en-US" sz="4800" dirty="0"/>
              <a:t>Binding</a:t>
            </a:r>
            <a:br>
              <a:rPr lang="en-US" sz="4800" dirty="0"/>
            </a:br>
            <a:r>
              <a:rPr lang="en-US" sz="4800" dirty="0"/>
              <a:t>Integrity</a:t>
            </a:r>
          </a:p>
        </p:txBody>
      </p:sp>
      <p:sp>
        <p:nvSpPr>
          <p:cNvPr id="3" name="Content Placeholder 2">
            <a:extLst>
              <a:ext uri="{FF2B5EF4-FFF2-40B4-BE49-F238E27FC236}">
                <a16:creationId xmlns:a16="http://schemas.microsoft.com/office/drawing/2014/main" id="{CCC3B433-74DA-7C45-9D90-26B3D89CAC13}"/>
              </a:ext>
            </a:extLst>
          </p:cNvPr>
          <p:cNvSpPr>
            <a:spLocks noGrp="1"/>
          </p:cNvSpPr>
          <p:nvPr>
            <p:ph idx="1"/>
          </p:nvPr>
        </p:nvSpPr>
        <p:spPr/>
        <p:txBody>
          <a:bodyPr>
            <a:normAutofit/>
          </a:bodyPr>
          <a:lstStyle/>
          <a:p>
            <a:r>
              <a:rPr lang="en-US" sz="2800" dirty="0">
                <a:solidFill>
                  <a:schemeClr val="tx1"/>
                </a:solidFill>
              </a:rPr>
              <a:t>When men cast off the fear of God they are not long in departing from honor and integrity.</a:t>
            </a:r>
          </a:p>
          <a:p>
            <a:endParaRPr lang="en-US" sz="200" dirty="0">
              <a:solidFill>
                <a:schemeClr val="tx1"/>
              </a:solidFill>
            </a:endParaRPr>
          </a:p>
          <a:p>
            <a:r>
              <a:rPr lang="en-US" sz="2800" dirty="0">
                <a:solidFill>
                  <a:schemeClr val="tx1"/>
                </a:solidFill>
              </a:rPr>
              <a:t>Honesty and integrity must bind us up with God to fulfill His word to the letter.</a:t>
            </a:r>
          </a:p>
          <a:p>
            <a:endParaRPr lang="en-US" sz="200" dirty="0">
              <a:solidFill>
                <a:schemeClr val="tx1"/>
              </a:solidFill>
            </a:endParaRPr>
          </a:p>
          <a:p>
            <a:r>
              <a:rPr lang="en-US" sz="2800" dirty="0">
                <a:solidFill>
                  <a:schemeClr val="tx1"/>
                </a:solidFill>
              </a:rPr>
              <a:t>Let those who hear the message God sends today beware, lest they follow the example of the self-exalted Jews.</a:t>
            </a:r>
          </a:p>
          <a:p>
            <a:endParaRPr lang="en-US" dirty="0"/>
          </a:p>
          <a:p>
            <a:pPr marL="0" indent="0" algn="r">
              <a:buNone/>
            </a:pPr>
            <a:r>
              <a:rPr lang="en-US" sz="1400" dirty="0">
                <a:solidFill>
                  <a:schemeClr val="tx1"/>
                </a:solidFill>
              </a:rPr>
              <a:t>White, E. G. (1890). </a:t>
            </a:r>
            <a:r>
              <a:rPr lang="en-US" sz="1400" i="1" dirty="0">
                <a:solidFill>
                  <a:schemeClr val="tx1"/>
                </a:solidFill>
                <a:hlinkClick r:id="rId2">
                  <a:extLst>
                    <a:ext uri="{A12FA001-AC4F-418D-AE19-62706E023703}">
                      <ahyp:hlinkClr xmlns:ahyp="http://schemas.microsoft.com/office/drawing/2018/hyperlinkcolor" val="tx"/>
                    </a:ext>
                  </a:extLst>
                </a:hlinkClick>
              </a:rPr>
              <a:t>The Story of Patriarchs and Prophets as Illustrated in the Lives of Holy Men of Old</a:t>
            </a:r>
            <a:r>
              <a:rPr lang="en-US" sz="1400" dirty="0">
                <a:solidFill>
                  <a:schemeClr val="tx1"/>
                </a:solidFill>
              </a:rPr>
              <a:t> (Vol. 1, p. 557). Pacific Press Publishing Association.</a:t>
            </a:r>
          </a:p>
          <a:p>
            <a:endParaRPr lang="en-US" dirty="0"/>
          </a:p>
        </p:txBody>
      </p:sp>
      <p:sp>
        <p:nvSpPr>
          <p:cNvPr id="4" name="Slide Number Placeholder 3">
            <a:extLst>
              <a:ext uri="{FF2B5EF4-FFF2-40B4-BE49-F238E27FC236}">
                <a16:creationId xmlns:a16="http://schemas.microsoft.com/office/drawing/2014/main" id="{00596EB5-B591-314C-B2F0-FD4DE5C698CA}"/>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86333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ED88-46BC-B84E-8E7B-97ECBC955E7D}"/>
              </a:ext>
            </a:extLst>
          </p:cNvPr>
          <p:cNvSpPr>
            <a:spLocks noGrp="1"/>
          </p:cNvSpPr>
          <p:nvPr>
            <p:ph type="title"/>
          </p:nvPr>
        </p:nvSpPr>
        <p:spPr/>
        <p:txBody>
          <a:bodyPr>
            <a:normAutofit/>
          </a:bodyPr>
          <a:lstStyle/>
          <a:p>
            <a:pPr algn="ctr"/>
            <a:r>
              <a:rPr lang="en-US" sz="4800" dirty="0">
                <a:solidFill>
                  <a:schemeClr val="bg1"/>
                </a:solidFill>
              </a:rPr>
              <a:t>Integrity of Soul</a:t>
            </a:r>
          </a:p>
        </p:txBody>
      </p:sp>
      <p:sp>
        <p:nvSpPr>
          <p:cNvPr id="3" name="Content Placeholder 2">
            <a:extLst>
              <a:ext uri="{FF2B5EF4-FFF2-40B4-BE49-F238E27FC236}">
                <a16:creationId xmlns:a16="http://schemas.microsoft.com/office/drawing/2014/main" id="{1984437C-F7E2-694E-8AA6-FBC566A7B4CB}"/>
              </a:ext>
            </a:extLst>
          </p:cNvPr>
          <p:cNvSpPr>
            <a:spLocks noGrp="1"/>
          </p:cNvSpPr>
          <p:nvPr>
            <p:ph idx="1"/>
          </p:nvPr>
        </p:nvSpPr>
        <p:spPr/>
        <p:txBody>
          <a:bodyPr>
            <a:normAutofit/>
          </a:bodyPr>
          <a:lstStyle/>
          <a:p>
            <a:r>
              <a:rPr lang="en-US" sz="2800" dirty="0">
                <a:solidFill>
                  <a:schemeClr val="tx1"/>
                </a:solidFill>
              </a:rPr>
              <a:t>“Cleanse your hands, ye sinners; and purify your hearts, ye double-minded.”</a:t>
            </a:r>
          </a:p>
          <a:p>
            <a:endParaRPr lang="en-US" sz="200" dirty="0">
              <a:solidFill>
                <a:schemeClr val="tx1"/>
              </a:solidFill>
            </a:endParaRPr>
          </a:p>
          <a:p>
            <a:r>
              <a:rPr lang="en-US" sz="2800" dirty="0">
                <a:solidFill>
                  <a:schemeClr val="tx1"/>
                </a:solidFill>
              </a:rPr>
              <a:t>“Be ye clean, that bear the vessels of the Lord.”</a:t>
            </a:r>
          </a:p>
          <a:p>
            <a:endParaRPr lang="en-US" sz="200" dirty="0">
              <a:solidFill>
                <a:schemeClr val="tx1"/>
              </a:solidFill>
            </a:endParaRPr>
          </a:p>
          <a:p>
            <a:r>
              <a:rPr lang="en-US" sz="2800" dirty="0">
                <a:solidFill>
                  <a:schemeClr val="tx1"/>
                </a:solidFill>
              </a:rPr>
              <a:t>God calls for integrity of soul; for truth in the inward parts, transforming the entire man by the renewing of the mind through the influences of the divine Spirit.</a:t>
            </a:r>
          </a:p>
          <a:p>
            <a:pPr marL="0" indent="0">
              <a:buNone/>
            </a:pPr>
            <a:endParaRPr lang="en-US" sz="100" dirty="0">
              <a:solidFill>
                <a:schemeClr val="tx1"/>
              </a:solidFill>
            </a:endParaRPr>
          </a:p>
          <a:p>
            <a:pPr marL="0" indent="0" algn="r">
              <a:buNone/>
            </a:pPr>
            <a:r>
              <a:rPr lang="en-US" sz="1400" i="1" dirty="0">
                <a:solidFill>
                  <a:schemeClr val="tx1"/>
                </a:solidFill>
                <a:hlinkClick r:id="rId2">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2, p. 335). Pacific Press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D5666ACA-4364-4F43-978F-6990C068C616}"/>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428706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E54A-31C0-D343-BD12-0A0FC140C1CF}"/>
              </a:ext>
            </a:extLst>
          </p:cNvPr>
          <p:cNvSpPr>
            <a:spLocks noGrp="1"/>
          </p:cNvSpPr>
          <p:nvPr>
            <p:ph type="title"/>
          </p:nvPr>
        </p:nvSpPr>
        <p:spPr/>
        <p:txBody>
          <a:bodyPr>
            <a:normAutofit/>
          </a:bodyPr>
          <a:lstStyle/>
          <a:p>
            <a:pPr algn="ctr"/>
            <a:r>
              <a:rPr lang="en-US" sz="4800" dirty="0">
                <a:solidFill>
                  <a:schemeClr val="bg1"/>
                </a:solidFill>
              </a:rPr>
              <a:t>Strong Integrity</a:t>
            </a:r>
            <a:br>
              <a:rPr lang="en-US" sz="4800" dirty="0">
                <a:solidFill>
                  <a:schemeClr val="bg1"/>
                </a:solidFill>
              </a:rPr>
            </a:br>
            <a:r>
              <a:rPr lang="en-US" sz="4800" dirty="0">
                <a:solidFill>
                  <a:schemeClr val="bg1"/>
                </a:solidFill>
              </a:rPr>
              <a:t>Needed</a:t>
            </a:r>
          </a:p>
        </p:txBody>
      </p:sp>
      <p:sp>
        <p:nvSpPr>
          <p:cNvPr id="3" name="Content Placeholder 2">
            <a:extLst>
              <a:ext uri="{FF2B5EF4-FFF2-40B4-BE49-F238E27FC236}">
                <a16:creationId xmlns:a16="http://schemas.microsoft.com/office/drawing/2014/main" id="{02BF49DD-95D7-AB43-8F01-71AF2B52286B}"/>
              </a:ext>
            </a:extLst>
          </p:cNvPr>
          <p:cNvSpPr>
            <a:spLocks noGrp="1"/>
          </p:cNvSpPr>
          <p:nvPr>
            <p:ph idx="1"/>
          </p:nvPr>
        </p:nvSpPr>
        <p:spPr/>
        <p:txBody>
          <a:bodyPr>
            <a:normAutofit/>
          </a:bodyPr>
          <a:lstStyle/>
          <a:p>
            <a:r>
              <a:rPr lang="en-US" sz="3200" dirty="0">
                <a:solidFill>
                  <a:schemeClr val="tx1"/>
                </a:solidFill>
              </a:rPr>
              <a:t>Men of tried courage and strong integrity are needed for this time, men who are not afraid to lift their voices for the right.</a:t>
            </a:r>
          </a:p>
          <a:p>
            <a:endParaRPr lang="en-US" sz="400" dirty="0">
              <a:solidFill>
                <a:schemeClr val="tx1"/>
              </a:solidFill>
            </a:endParaRPr>
          </a:p>
          <a:p>
            <a:r>
              <a:rPr lang="en-US" sz="3200" dirty="0">
                <a:solidFill>
                  <a:schemeClr val="tx1"/>
                </a:solidFill>
              </a:rPr>
              <a:t>To every laborer . . ., let integrity characterize each act.</a:t>
            </a:r>
          </a:p>
          <a:p>
            <a:endParaRPr lang="en-US" sz="2800" dirty="0">
              <a:solidFill>
                <a:schemeClr val="tx1"/>
              </a:solidFill>
            </a:endParaRPr>
          </a:p>
          <a:p>
            <a:pPr marL="0" indent="0" algn="r">
              <a:buNone/>
            </a:pPr>
            <a:r>
              <a:rPr lang="en-US" sz="1400" dirty="0">
                <a:solidFill>
                  <a:schemeClr val="tx1"/>
                </a:solidFill>
              </a:rPr>
              <a:t>White, E. G. (1915). </a:t>
            </a:r>
            <a:r>
              <a:rPr lang="en-US" sz="1400" i="1" dirty="0">
                <a:solidFill>
                  <a:schemeClr val="tx1"/>
                </a:solidFill>
                <a:hlinkClick r:id="rId2">
                  <a:extLst>
                    <a:ext uri="{A12FA001-AC4F-418D-AE19-62706E023703}">
                      <ahyp:hlinkClr xmlns:ahyp="http://schemas.microsoft.com/office/drawing/2018/hyperlinkcolor" val="tx"/>
                    </a:ext>
                  </a:extLst>
                </a:hlinkClick>
              </a:rPr>
              <a:t>Gospel Workers</a:t>
            </a:r>
            <a:r>
              <a:rPr lang="en-US" sz="1400" dirty="0">
                <a:solidFill>
                  <a:schemeClr val="tx1"/>
                </a:solidFill>
              </a:rPr>
              <a:t> (p. 141). Review and Herald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102D4739-D0E5-384D-A73B-CA93097B3DD8}"/>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143276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7F3D-DCE8-B14E-909E-656F7F41E6D5}"/>
              </a:ext>
            </a:extLst>
          </p:cNvPr>
          <p:cNvSpPr>
            <a:spLocks noGrp="1"/>
          </p:cNvSpPr>
          <p:nvPr>
            <p:ph type="title"/>
          </p:nvPr>
        </p:nvSpPr>
        <p:spPr/>
        <p:txBody>
          <a:bodyPr>
            <a:normAutofit/>
          </a:bodyPr>
          <a:lstStyle/>
          <a:p>
            <a:pPr algn="ctr"/>
            <a:r>
              <a:rPr lang="en-US" sz="4000" b="1" dirty="0"/>
              <a:t>Moral Integrity</a:t>
            </a:r>
            <a:endParaRPr lang="en-US" sz="4000" dirty="0"/>
          </a:p>
        </p:txBody>
      </p:sp>
      <p:sp>
        <p:nvSpPr>
          <p:cNvPr id="3" name="Content Placeholder 2">
            <a:extLst>
              <a:ext uri="{FF2B5EF4-FFF2-40B4-BE49-F238E27FC236}">
                <a16:creationId xmlns:a16="http://schemas.microsoft.com/office/drawing/2014/main" id="{F7747D86-A659-3045-8DD1-33B899BD6450}"/>
              </a:ext>
            </a:extLst>
          </p:cNvPr>
          <p:cNvSpPr>
            <a:spLocks noGrp="1"/>
          </p:cNvSpPr>
          <p:nvPr>
            <p:ph idx="1"/>
          </p:nvPr>
        </p:nvSpPr>
        <p:spPr/>
        <p:txBody>
          <a:bodyPr>
            <a:normAutofit/>
          </a:bodyPr>
          <a:lstStyle/>
          <a:p>
            <a:r>
              <a:rPr lang="en-US" sz="2800" dirty="0">
                <a:solidFill>
                  <a:schemeClr val="tx1"/>
                </a:solidFill>
              </a:rPr>
              <a:t>The very first step in the path to life is to keep the mind stayed on God, to have His fear continually before the eyes.</a:t>
            </a:r>
          </a:p>
          <a:p>
            <a:r>
              <a:rPr lang="en-US" sz="2800" dirty="0">
                <a:solidFill>
                  <a:schemeClr val="tx1"/>
                </a:solidFill>
              </a:rPr>
              <a:t>A single departure from moral integrity blunts the conscience and opens the door to the next temptation.</a:t>
            </a:r>
          </a:p>
          <a:p>
            <a:r>
              <a:rPr lang="en-US" sz="2800" dirty="0">
                <a:solidFill>
                  <a:schemeClr val="tx1"/>
                </a:solidFill>
              </a:rPr>
              <a:t>“He that walketh uprightly walketh surely; but he that </a:t>
            </a:r>
            <a:r>
              <a:rPr lang="en-US" sz="2800" dirty="0" err="1">
                <a:solidFill>
                  <a:schemeClr val="tx1"/>
                </a:solidFill>
              </a:rPr>
              <a:t>perverteth</a:t>
            </a:r>
            <a:r>
              <a:rPr lang="en-US" sz="2800" dirty="0">
                <a:solidFill>
                  <a:schemeClr val="tx1"/>
                </a:solidFill>
              </a:rPr>
              <a:t> his way shall be known.” [Prov. 10:9.]</a:t>
            </a:r>
          </a:p>
          <a:p>
            <a:pPr marL="0" indent="0">
              <a:buNone/>
            </a:pPr>
            <a:endParaRPr lang="en-US" sz="100" dirty="0">
              <a:solidFill>
                <a:schemeClr val="tx1"/>
              </a:solidFill>
            </a:endParaRPr>
          </a:p>
          <a:p>
            <a:pPr marL="0" indent="0" algn="r">
              <a:buNone/>
            </a:pPr>
            <a:r>
              <a:rPr lang="en-US" sz="1400" dirty="0">
                <a:solidFill>
                  <a:schemeClr val="tx1"/>
                </a:solidFill>
              </a:rPr>
              <a:t>Nichol, F. D. (Ed.). (1977). </a:t>
            </a:r>
            <a:r>
              <a:rPr lang="en-US" sz="1400" i="1" dirty="0">
                <a:solidFill>
                  <a:schemeClr val="tx1"/>
                </a:solidFill>
                <a:hlinkClick r:id="rId2">
                  <a:extLst>
                    <a:ext uri="{A12FA001-AC4F-418D-AE19-62706E023703}">
                      <ahyp:hlinkClr xmlns:ahyp="http://schemas.microsoft.com/office/drawing/2018/hyperlinkcolor" val="tx"/>
                    </a:ext>
                  </a:extLst>
                </a:hlinkClick>
              </a:rPr>
              <a:t>The Seventh-day Adventist Bible Commentary</a:t>
            </a:r>
            <a:r>
              <a:rPr lang="en-US" sz="1400" dirty="0">
                <a:solidFill>
                  <a:schemeClr val="tx1"/>
                </a:solidFill>
              </a:rPr>
              <a:t> (Vol. 3, p. 1158). Review and Herald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31EA81A0-198A-1447-BA33-E0B29DDEBD8D}"/>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74314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8F6DC1F-9116-4111-8F58-6FEE4E71C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6E4B1AE-C79F-4C53-9482-446EC01BC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EC12ED6-6BB9-6E4A-B7E2-646268E7FCB7}"/>
              </a:ext>
            </a:extLst>
          </p:cNvPr>
          <p:cNvSpPr>
            <a:spLocks noGrp="1"/>
          </p:cNvSpPr>
          <p:nvPr>
            <p:ph type="title"/>
          </p:nvPr>
        </p:nvSpPr>
        <p:spPr>
          <a:xfrm>
            <a:off x="252919" y="1123837"/>
            <a:ext cx="2947482" cy="4601183"/>
          </a:xfrm>
        </p:spPr>
        <p:txBody>
          <a:bodyPr>
            <a:normAutofit/>
          </a:bodyPr>
          <a:lstStyle/>
          <a:p>
            <a:pPr algn="ctr"/>
            <a:r>
              <a:rPr lang="en-US" sz="4400" dirty="0"/>
              <a:t>Unswerving Integrity</a:t>
            </a:r>
          </a:p>
        </p:txBody>
      </p:sp>
      <p:sp>
        <p:nvSpPr>
          <p:cNvPr id="3" name="Content Placeholder 2">
            <a:extLst>
              <a:ext uri="{FF2B5EF4-FFF2-40B4-BE49-F238E27FC236}">
                <a16:creationId xmlns:a16="http://schemas.microsoft.com/office/drawing/2014/main" id="{3008DC5F-730D-2F42-ABDC-F546999DC109}"/>
              </a:ext>
            </a:extLst>
          </p:cNvPr>
          <p:cNvSpPr>
            <a:spLocks noGrp="1"/>
          </p:cNvSpPr>
          <p:nvPr>
            <p:ph idx="1"/>
          </p:nvPr>
        </p:nvSpPr>
        <p:spPr>
          <a:xfrm>
            <a:off x="3869267" y="864108"/>
            <a:ext cx="3948852" cy="5120640"/>
          </a:xfrm>
        </p:spPr>
        <p:txBody>
          <a:bodyPr>
            <a:normAutofit/>
          </a:bodyPr>
          <a:lstStyle/>
          <a:p>
            <a:r>
              <a:rPr lang="en-US" sz="2800" dirty="0">
                <a:solidFill>
                  <a:schemeClr val="tx1"/>
                </a:solidFill>
              </a:rPr>
              <a:t>The fear of the Lord lies at the foundation of all true greatness.</a:t>
            </a:r>
          </a:p>
          <a:p>
            <a:r>
              <a:rPr lang="en-US" sz="2800" dirty="0">
                <a:solidFill>
                  <a:schemeClr val="tx1"/>
                </a:solidFill>
              </a:rPr>
              <a:t>Integrity, unswerving integrity, is the principle that you need to carry with you into all the relations of life.</a:t>
            </a:r>
          </a:p>
          <a:p>
            <a:endParaRPr lang="en-US" dirty="0">
              <a:solidFill>
                <a:schemeClr val="tx1"/>
              </a:solidFill>
            </a:endParaRPr>
          </a:p>
          <a:p>
            <a:pPr marL="0" indent="0" algn="r">
              <a:buNone/>
            </a:pPr>
            <a:r>
              <a:rPr lang="en-US" sz="1400" dirty="0">
                <a:solidFill>
                  <a:schemeClr val="tx1"/>
                </a:solidFill>
              </a:rPr>
              <a:t>White, E. G. (1923). </a:t>
            </a:r>
            <a:r>
              <a:rPr lang="en-US" sz="1400" i="1" dirty="0">
                <a:solidFill>
                  <a:schemeClr val="tx1"/>
                </a:solidFill>
                <a:hlinkClick r:id="rId2">
                  <a:extLst>
                    <a:ext uri="{A12FA001-AC4F-418D-AE19-62706E023703}">
                      <ahyp:hlinkClr xmlns:ahyp="http://schemas.microsoft.com/office/drawing/2018/hyperlinkcolor" val="tx"/>
                    </a:ext>
                  </a:extLst>
                </a:hlinkClick>
              </a:rPr>
              <a:t>Fundamentals of Christian Education, Instruction for the Home, the School, and the Church</a:t>
            </a:r>
            <a:r>
              <a:rPr lang="en-US" sz="1400" dirty="0">
                <a:solidFill>
                  <a:schemeClr val="tx1"/>
                </a:solidFill>
              </a:rPr>
              <a:t> (pp. 82–83). Southern Publishing Association.</a:t>
            </a:r>
          </a:p>
        </p:txBody>
      </p:sp>
      <p:pic>
        <p:nvPicPr>
          <p:cNvPr id="19" name="Graphic 18" descr="Books">
            <a:extLst>
              <a:ext uri="{FF2B5EF4-FFF2-40B4-BE49-F238E27FC236}">
                <a16:creationId xmlns:a16="http://schemas.microsoft.com/office/drawing/2014/main" id="{0608276B-6C72-4A47-9EFE-117A9AAD6F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120" y="1691640"/>
            <a:ext cx="3474720" cy="3474720"/>
          </a:xfrm>
          <a:prstGeom prst="rect">
            <a:avLst/>
          </a:prstGeom>
        </p:spPr>
      </p:pic>
      <p:sp>
        <p:nvSpPr>
          <p:cNvPr id="26" name="Rectangle 25">
            <a:extLst>
              <a:ext uri="{FF2B5EF4-FFF2-40B4-BE49-F238E27FC236}">
                <a16:creationId xmlns:a16="http://schemas.microsoft.com/office/drawing/2014/main" id="{7B9BC52A-979C-4CAD-A00D-2D6E821B2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ABEFDF5A-708A-844A-BE0D-38EFA3A5AE26}"/>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24</a:t>
            </a:fld>
            <a:endParaRPr lang="en-US"/>
          </a:p>
        </p:txBody>
      </p:sp>
    </p:spTree>
    <p:extLst>
      <p:ext uri="{BB962C8B-B14F-4D97-AF65-F5344CB8AC3E}">
        <p14:creationId xmlns:p14="http://schemas.microsoft.com/office/powerpoint/2010/main" val="10030014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8F6DC1F-9116-4111-8F58-6FEE4E71C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E4B1AE-C79F-4C53-9482-446EC01BC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13B6590-D762-954D-A017-08E350A96528}"/>
              </a:ext>
            </a:extLst>
          </p:cNvPr>
          <p:cNvSpPr>
            <a:spLocks noGrp="1"/>
          </p:cNvSpPr>
          <p:nvPr>
            <p:ph type="title"/>
          </p:nvPr>
        </p:nvSpPr>
        <p:spPr>
          <a:xfrm>
            <a:off x="252919" y="1123837"/>
            <a:ext cx="2947482" cy="4601183"/>
          </a:xfrm>
        </p:spPr>
        <p:txBody>
          <a:bodyPr>
            <a:normAutofit/>
          </a:bodyPr>
          <a:lstStyle/>
          <a:p>
            <a:pPr algn="ctr"/>
            <a:r>
              <a:rPr lang="en-US" sz="4800" dirty="0">
                <a:solidFill>
                  <a:schemeClr val="bg1"/>
                </a:solidFill>
              </a:rPr>
              <a:t>Strictest Integrity</a:t>
            </a:r>
          </a:p>
        </p:txBody>
      </p:sp>
      <p:sp>
        <p:nvSpPr>
          <p:cNvPr id="3" name="Content Placeholder 2">
            <a:extLst>
              <a:ext uri="{FF2B5EF4-FFF2-40B4-BE49-F238E27FC236}">
                <a16:creationId xmlns:a16="http://schemas.microsoft.com/office/drawing/2014/main" id="{ED9D340F-0490-2343-BF23-2F61B89CF3D1}"/>
              </a:ext>
            </a:extLst>
          </p:cNvPr>
          <p:cNvSpPr>
            <a:spLocks noGrp="1"/>
          </p:cNvSpPr>
          <p:nvPr>
            <p:ph idx="1"/>
          </p:nvPr>
        </p:nvSpPr>
        <p:spPr>
          <a:xfrm>
            <a:off x="3869266" y="864108"/>
            <a:ext cx="5242649" cy="5120640"/>
          </a:xfrm>
        </p:spPr>
        <p:txBody>
          <a:bodyPr>
            <a:normAutofit/>
          </a:bodyPr>
          <a:lstStyle/>
          <a:p>
            <a:pPr marL="0" indent="0">
              <a:buNone/>
            </a:pPr>
            <a:r>
              <a:rPr lang="en-US" sz="3200" dirty="0">
                <a:solidFill>
                  <a:schemeClr val="tx1"/>
                </a:solidFill>
              </a:rPr>
              <a:t>The least departure from the strictest integrity under any circumstances because it is convenient, will harden the conscience and prepare the way for the violation of moral obligations in other ways.</a:t>
            </a:r>
          </a:p>
          <a:p>
            <a:endParaRPr lang="en-US" dirty="0"/>
          </a:p>
          <a:p>
            <a:pPr marL="0" indent="0" algn="r">
              <a:buNone/>
            </a:pPr>
            <a:r>
              <a:rPr lang="en-US" dirty="0"/>
              <a:t> </a:t>
            </a:r>
            <a:r>
              <a:rPr lang="en-US" sz="1400" dirty="0">
                <a:solidFill>
                  <a:schemeClr val="tx1"/>
                </a:solidFill>
              </a:rPr>
              <a:t>White, E. G. (1961). </a:t>
            </a:r>
            <a:r>
              <a:rPr lang="en-US" sz="1400" i="1" u="sng" dirty="0">
                <a:solidFill>
                  <a:schemeClr val="tx1"/>
                </a:solidFill>
                <a:hlinkClick r:id="rId2">
                  <a:extLst>
                    <a:ext uri="{A12FA001-AC4F-418D-AE19-62706E023703}">
                      <ahyp:hlinkClr xmlns:ahyp="http://schemas.microsoft.com/office/drawing/2018/hyperlinkcolor" val="tx"/>
                    </a:ext>
                  </a:extLst>
                </a:hlinkClick>
              </a:rPr>
              <a:t>Our High Calling</a:t>
            </a:r>
            <a:r>
              <a:rPr lang="en-US" sz="1400" dirty="0">
                <a:solidFill>
                  <a:schemeClr val="tx1"/>
                </a:solidFill>
              </a:rPr>
              <a:t> (p. 266). Review and Herald Publishing Association.</a:t>
            </a:r>
            <a:endParaRPr lang="en-US" dirty="0">
              <a:solidFill>
                <a:schemeClr val="tx1"/>
              </a:solidFill>
            </a:endParaRPr>
          </a:p>
        </p:txBody>
      </p:sp>
      <p:pic>
        <p:nvPicPr>
          <p:cNvPr id="8" name="Graphic 7" descr="Fingerprint">
            <a:extLst>
              <a:ext uri="{FF2B5EF4-FFF2-40B4-BE49-F238E27FC236}">
                <a16:creationId xmlns:a16="http://schemas.microsoft.com/office/drawing/2014/main" id="{ED8573D2-EDDA-4B34-9F5A-67BA387CA7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1895" y="1209294"/>
            <a:ext cx="3474720" cy="3474720"/>
          </a:xfrm>
          <a:prstGeom prst="rect">
            <a:avLst/>
          </a:prstGeom>
        </p:spPr>
      </p:pic>
      <p:sp>
        <p:nvSpPr>
          <p:cNvPr id="15" name="Rectangle 14">
            <a:extLst>
              <a:ext uri="{FF2B5EF4-FFF2-40B4-BE49-F238E27FC236}">
                <a16:creationId xmlns:a16="http://schemas.microsoft.com/office/drawing/2014/main" id="{7B9BC52A-979C-4CAD-A00D-2D6E821B2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07DFEC17-F61E-B84F-A8C1-EB288CEA0B6E}"/>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25</a:t>
            </a:fld>
            <a:endParaRPr lang="en-US"/>
          </a:p>
        </p:txBody>
      </p:sp>
    </p:spTree>
    <p:extLst>
      <p:ext uri="{BB962C8B-B14F-4D97-AF65-F5344CB8AC3E}">
        <p14:creationId xmlns:p14="http://schemas.microsoft.com/office/powerpoint/2010/main" val="1274130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841CE-9FF7-724B-9BCA-FF6C8CED4B35}"/>
              </a:ext>
            </a:extLst>
          </p:cNvPr>
          <p:cNvSpPr>
            <a:spLocks noGrp="1"/>
          </p:cNvSpPr>
          <p:nvPr>
            <p:ph type="title"/>
          </p:nvPr>
        </p:nvSpPr>
        <p:spPr/>
        <p:txBody>
          <a:bodyPr>
            <a:normAutofit/>
          </a:bodyPr>
          <a:lstStyle/>
          <a:p>
            <a:pPr algn="ctr"/>
            <a:r>
              <a:rPr lang="en-US" sz="4800" dirty="0">
                <a:solidFill>
                  <a:schemeClr val="bg1"/>
                </a:solidFill>
              </a:rPr>
              <a:t>Firm Integrity</a:t>
            </a:r>
          </a:p>
        </p:txBody>
      </p:sp>
      <p:sp>
        <p:nvSpPr>
          <p:cNvPr id="3" name="Content Placeholder 2">
            <a:extLst>
              <a:ext uri="{FF2B5EF4-FFF2-40B4-BE49-F238E27FC236}">
                <a16:creationId xmlns:a16="http://schemas.microsoft.com/office/drawing/2014/main" id="{0C96A318-E3D3-7D45-B040-CBC1E5F6C5AC}"/>
              </a:ext>
            </a:extLst>
          </p:cNvPr>
          <p:cNvSpPr>
            <a:spLocks noGrp="1"/>
          </p:cNvSpPr>
          <p:nvPr>
            <p:ph idx="1"/>
          </p:nvPr>
        </p:nvSpPr>
        <p:spPr/>
        <p:txBody>
          <a:bodyPr/>
          <a:lstStyle/>
          <a:p>
            <a:r>
              <a:rPr lang="en-US" sz="3200" dirty="0">
                <a:solidFill>
                  <a:schemeClr val="tx1"/>
                </a:solidFill>
              </a:rPr>
              <a:t>In the humblest situations you will find occasions for the exercise of firm integrity and fidelity;</a:t>
            </a:r>
          </a:p>
          <a:p>
            <a:endParaRPr lang="en-US" sz="300" dirty="0">
              <a:solidFill>
                <a:schemeClr val="tx1"/>
              </a:solidFill>
            </a:endParaRPr>
          </a:p>
          <a:p>
            <a:r>
              <a:rPr lang="en-US" sz="3200" dirty="0">
                <a:solidFill>
                  <a:schemeClr val="tx1"/>
                </a:solidFill>
              </a:rPr>
              <a:t>and if faithful in serving God in the lowest place, you will be entrusted with higher responsibilities</a:t>
            </a:r>
          </a:p>
          <a:p>
            <a:pPr marL="0" indent="0" algn="r">
              <a:buNone/>
            </a:pPr>
            <a:endParaRPr lang="en-US" sz="1400" dirty="0">
              <a:solidFill>
                <a:schemeClr val="tx1"/>
              </a:solidFill>
            </a:endParaRPr>
          </a:p>
          <a:p>
            <a:pPr marL="0" indent="0" algn="r">
              <a:buNone/>
            </a:pPr>
            <a:r>
              <a:rPr lang="en-US" sz="1400" dirty="0">
                <a:solidFill>
                  <a:schemeClr val="tx1"/>
                </a:solidFill>
              </a:rPr>
              <a:t>White, E. G. (1961). </a:t>
            </a:r>
            <a:r>
              <a:rPr lang="en-US" sz="1400" i="1" u="sng" dirty="0">
                <a:solidFill>
                  <a:schemeClr val="tx1"/>
                </a:solidFill>
                <a:hlinkClick r:id="rId2">
                  <a:extLst>
                    <a:ext uri="{A12FA001-AC4F-418D-AE19-62706E023703}">
                      <ahyp:hlinkClr xmlns:ahyp="http://schemas.microsoft.com/office/drawing/2018/hyperlinkcolor" val="tx"/>
                    </a:ext>
                  </a:extLst>
                </a:hlinkClick>
              </a:rPr>
              <a:t>Our High Calling</a:t>
            </a:r>
            <a:r>
              <a:rPr lang="en-US" sz="1400" dirty="0">
                <a:solidFill>
                  <a:schemeClr val="tx1"/>
                </a:solidFill>
              </a:rPr>
              <a:t> (p. 298). Review and Herald Publishing Association.</a:t>
            </a:r>
          </a:p>
        </p:txBody>
      </p:sp>
      <p:sp>
        <p:nvSpPr>
          <p:cNvPr id="4" name="Slide Number Placeholder 3">
            <a:extLst>
              <a:ext uri="{FF2B5EF4-FFF2-40B4-BE49-F238E27FC236}">
                <a16:creationId xmlns:a16="http://schemas.microsoft.com/office/drawing/2014/main" id="{FBEC6B08-C2D1-844C-8E0E-82A53BD1A4A3}"/>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418670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6F03-4B78-C64D-85D4-4926AF8DC719}"/>
              </a:ext>
            </a:extLst>
          </p:cNvPr>
          <p:cNvSpPr>
            <a:spLocks noGrp="1"/>
          </p:cNvSpPr>
          <p:nvPr>
            <p:ph type="title"/>
          </p:nvPr>
        </p:nvSpPr>
        <p:spPr/>
        <p:txBody>
          <a:bodyPr>
            <a:normAutofit/>
          </a:bodyPr>
          <a:lstStyle/>
          <a:p>
            <a:pPr algn="ctr"/>
            <a:r>
              <a:rPr lang="en-US" sz="4800" dirty="0">
                <a:solidFill>
                  <a:schemeClr val="bg1"/>
                </a:solidFill>
              </a:rPr>
              <a:t>Conscious Integrity</a:t>
            </a:r>
          </a:p>
        </p:txBody>
      </p:sp>
      <p:sp>
        <p:nvSpPr>
          <p:cNvPr id="3" name="Content Placeholder 2">
            <a:extLst>
              <a:ext uri="{FF2B5EF4-FFF2-40B4-BE49-F238E27FC236}">
                <a16:creationId xmlns:a16="http://schemas.microsoft.com/office/drawing/2014/main" id="{56AE0E9D-70B3-3A40-ACD4-62CBE0E4B76F}"/>
              </a:ext>
            </a:extLst>
          </p:cNvPr>
          <p:cNvSpPr>
            <a:spLocks noGrp="1"/>
          </p:cNvSpPr>
          <p:nvPr>
            <p:ph idx="1"/>
          </p:nvPr>
        </p:nvSpPr>
        <p:spPr>
          <a:xfrm>
            <a:off x="3869268" y="231647"/>
            <a:ext cx="7315200" cy="6489827"/>
          </a:xfrm>
        </p:spPr>
        <p:txBody>
          <a:bodyPr>
            <a:normAutofit/>
          </a:bodyPr>
          <a:lstStyle/>
          <a:p>
            <a:r>
              <a:rPr lang="en-US" sz="2600" dirty="0">
                <a:solidFill>
                  <a:schemeClr val="tx1"/>
                </a:solidFill>
              </a:rPr>
              <a:t>When you lose your conscious integrity, your soul becomes a battlefield for Satan; you have doubts and fears enough to paralyze your energies and drive you to discouragement.…</a:t>
            </a:r>
          </a:p>
          <a:p>
            <a:r>
              <a:rPr lang="en-US" sz="2600" dirty="0">
                <a:solidFill>
                  <a:schemeClr val="tx1"/>
                </a:solidFill>
              </a:rPr>
              <a:t>Remember that however trying the circumstances in which a man may be placed, nothing can really weaken his soul so long as he does not yield to temptation but maintains his own integrity.</a:t>
            </a:r>
          </a:p>
          <a:p>
            <a:r>
              <a:rPr lang="en-US" sz="2600" dirty="0">
                <a:solidFill>
                  <a:schemeClr val="tx1"/>
                </a:solidFill>
              </a:rPr>
              <a:t>The interests most vital to you individually are in your own keeping. No one can damage them without your consent.</a:t>
            </a:r>
          </a:p>
          <a:p>
            <a:r>
              <a:rPr lang="en-US" sz="2600" dirty="0">
                <a:solidFill>
                  <a:schemeClr val="tx1"/>
                </a:solidFill>
              </a:rPr>
              <a:t>If there is not pollution of mind in yourself, all the surrounding pollution cannot taint or defile you.</a:t>
            </a:r>
            <a:br>
              <a:rPr lang="en-US" dirty="0"/>
            </a:br>
            <a:endParaRPr lang="en-US" dirty="0"/>
          </a:p>
          <a:p>
            <a:pPr marL="0" indent="0" algn="r">
              <a:buNone/>
            </a:pPr>
            <a:r>
              <a:rPr lang="en-US" sz="1400" dirty="0">
                <a:solidFill>
                  <a:schemeClr val="tx1"/>
                </a:solidFill>
              </a:rPr>
              <a:t>White, E. G. (1961). </a:t>
            </a:r>
            <a:r>
              <a:rPr lang="en-US" sz="1400" i="1" u="sng" dirty="0">
                <a:solidFill>
                  <a:schemeClr val="tx1"/>
                </a:solidFill>
                <a:hlinkClick r:id="rId2">
                  <a:extLst>
                    <a:ext uri="{A12FA001-AC4F-418D-AE19-62706E023703}">
                      <ahyp:hlinkClr xmlns:ahyp="http://schemas.microsoft.com/office/drawing/2018/hyperlinkcolor" val="tx"/>
                    </a:ext>
                  </a:extLst>
                </a:hlinkClick>
              </a:rPr>
              <a:t>Our High Calling</a:t>
            </a:r>
            <a:r>
              <a:rPr lang="en-US" sz="1400" dirty="0">
                <a:solidFill>
                  <a:schemeClr val="tx1"/>
                </a:solidFill>
              </a:rPr>
              <a:t> (p. 94). Review and Herald Publishing Association.</a:t>
            </a:r>
            <a:endParaRPr lang="en-US" dirty="0">
              <a:solidFill>
                <a:schemeClr val="tx1"/>
              </a:solidFill>
            </a:endParaRPr>
          </a:p>
        </p:txBody>
      </p:sp>
      <p:sp>
        <p:nvSpPr>
          <p:cNvPr id="4" name="Slide Number Placeholder 3">
            <a:extLst>
              <a:ext uri="{FF2B5EF4-FFF2-40B4-BE49-F238E27FC236}">
                <a16:creationId xmlns:a16="http://schemas.microsoft.com/office/drawing/2014/main" id="{0C7E8852-6BF9-2540-BD50-342D7CD7E13D}"/>
              </a:ext>
            </a:extLst>
          </p:cNvPr>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5861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F551E-7B83-464F-A079-30E225CA01AB}"/>
              </a:ext>
            </a:extLst>
          </p:cNvPr>
          <p:cNvSpPr>
            <a:spLocks noGrp="1"/>
          </p:cNvSpPr>
          <p:nvPr>
            <p:ph type="title"/>
          </p:nvPr>
        </p:nvSpPr>
        <p:spPr/>
        <p:txBody>
          <a:bodyPr>
            <a:normAutofit/>
          </a:bodyPr>
          <a:lstStyle/>
          <a:p>
            <a:pPr algn="ctr"/>
            <a:r>
              <a:rPr lang="en-US" dirty="0">
                <a:solidFill>
                  <a:schemeClr val="bg1"/>
                </a:solidFill>
              </a:rPr>
              <a:t>Result of the Way of Righteousness</a:t>
            </a:r>
          </a:p>
        </p:txBody>
      </p:sp>
      <p:sp>
        <p:nvSpPr>
          <p:cNvPr id="3" name="Content Placeholder 2">
            <a:extLst>
              <a:ext uri="{FF2B5EF4-FFF2-40B4-BE49-F238E27FC236}">
                <a16:creationId xmlns:a16="http://schemas.microsoft.com/office/drawing/2014/main" id="{80D0F7AA-6AFE-ED4C-AF35-A71B369DCAAF}"/>
              </a:ext>
            </a:extLst>
          </p:cNvPr>
          <p:cNvSpPr>
            <a:spLocks noGrp="1"/>
          </p:cNvSpPr>
          <p:nvPr>
            <p:ph idx="1"/>
          </p:nvPr>
        </p:nvSpPr>
        <p:spPr>
          <a:xfrm>
            <a:off x="3869268" y="136525"/>
            <a:ext cx="7315200" cy="6584949"/>
          </a:xfrm>
        </p:spPr>
        <p:txBody>
          <a:bodyPr>
            <a:normAutofit/>
          </a:bodyPr>
          <a:lstStyle/>
          <a:p>
            <a:r>
              <a:rPr lang="en-US" sz="2800" dirty="0">
                <a:solidFill>
                  <a:schemeClr val="tx1"/>
                </a:solidFill>
              </a:rPr>
              <a:t>The minds of many need to be renewed, transformed, and molded after God’s plan.</a:t>
            </a:r>
          </a:p>
          <a:p>
            <a:endParaRPr lang="en-US" sz="100" dirty="0">
              <a:solidFill>
                <a:schemeClr val="tx1"/>
              </a:solidFill>
            </a:endParaRPr>
          </a:p>
          <a:p>
            <a:r>
              <a:rPr lang="en-US" sz="2800" dirty="0">
                <a:solidFill>
                  <a:schemeClr val="tx1"/>
                </a:solidFill>
              </a:rPr>
              <a:t>They are losing their desire to learn, in the school of Christ, lessons of meekness and lowliness of heart.</a:t>
            </a:r>
          </a:p>
          <a:p>
            <a:endParaRPr lang="en-US" sz="100" dirty="0">
              <a:solidFill>
                <a:schemeClr val="tx1"/>
              </a:solidFill>
            </a:endParaRPr>
          </a:p>
          <a:p>
            <a:r>
              <a:rPr lang="en-US" sz="2800" dirty="0">
                <a:solidFill>
                  <a:schemeClr val="tx1"/>
                </a:solidFill>
              </a:rPr>
              <a:t>Every moment that passes is fraught with eternal results.</a:t>
            </a:r>
          </a:p>
          <a:p>
            <a:endParaRPr lang="en-US" sz="100" dirty="0">
              <a:solidFill>
                <a:schemeClr val="tx1"/>
              </a:solidFill>
            </a:endParaRPr>
          </a:p>
          <a:p>
            <a:r>
              <a:rPr lang="en-US" sz="2800" dirty="0">
                <a:solidFill>
                  <a:schemeClr val="tx1"/>
                </a:solidFill>
              </a:rPr>
              <a:t>Integrity will be the sure result of following in the way of righteousness.</a:t>
            </a:r>
          </a:p>
          <a:p>
            <a:pPr marL="0" indent="0">
              <a:buNone/>
            </a:pPr>
            <a:endParaRPr lang="en-US" sz="100" dirty="0">
              <a:solidFill>
                <a:schemeClr val="tx1"/>
              </a:solidFill>
            </a:endParaRPr>
          </a:p>
          <a:p>
            <a:pPr marL="0" indent="0" algn="r">
              <a:buNone/>
            </a:pPr>
            <a:r>
              <a:rPr lang="en-US" sz="1400" dirty="0">
                <a:solidFill>
                  <a:schemeClr val="tx1"/>
                </a:solidFill>
              </a:rPr>
              <a:t>White, E. G. (1923). </a:t>
            </a:r>
            <a:r>
              <a:rPr lang="en-US" sz="1400" i="1" dirty="0">
                <a:solidFill>
                  <a:schemeClr val="tx1"/>
                </a:solidFill>
                <a:hlinkClick r:id="rId2">
                  <a:extLst>
                    <a:ext uri="{A12FA001-AC4F-418D-AE19-62706E023703}">
                      <ahyp:hlinkClr xmlns:ahyp="http://schemas.microsoft.com/office/drawing/2018/hyperlinkcolor" val="tx"/>
                    </a:ext>
                  </a:extLst>
                </a:hlinkClick>
              </a:rPr>
              <a:t>Fundamentals of Christian Education, Instruction for the Home, the School, and the Church</a:t>
            </a:r>
            <a:r>
              <a:rPr lang="en-US" sz="1400" dirty="0">
                <a:solidFill>
                  <a:schemeClr val="tx1"/>
                </a:solidFill>
              </a:rPr>
              <a:t> (pp. 351–352). Southern Publishing Association.</a:t>
            </a:r>
          </a:p>
        </p:txBody>
      </p:sp>
      <p:sp>
        <p:nvSpPr>
          <p:cNvPr id="4" name="Slide Number Placeholder 3">
            <a:extLst>
              <a:ext uri="{FF2B5EF4-FFF2-40B4-BE49-F238E27FC236}">
                <a16:creationId xmlns:a16="http://schemas.microsoft.com/office/drawing/2014/main" id="{6B2C9F5B-0B42-4847-BC1A-EE7A23AAD160}"/>
              </a:ext>
            </a:extLst>
          </p:cNvPr>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71972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3E94C-4DE9-AF4D-B4C8-D596F3B55BF0}"/>
              </a:ext>
            </a:extLst>
          </p:cNvPr>
          <p:cNvSpPr>
            <a:spLocks noGrp="1"/>
          </p:cNvSpPr>
          <p:nvPr>
            <p:ph type="title"/>
          </p:nvPr>
        </p:nvSpPr>
        <p:spPr/>
        <p:txBody>
          <a:bodyPr>
            <a:normAutofit/>
          </a:bodyPr>
          <a:lstStyle/>
          <a:p>
            <a:pPr algn="ctr"/>
            <a:r>
              <a:rPr lang="en-US" sz="4800" dirty="0">
                <a:solidFill>
                  <a:schemeClr val="bg1"/>
                </a:solidFill>
              </a:rPr>
              <a:t>Pure and Sanctified</a:t>
            </a:r>
            <a:br>
              <a:rPr lang="en-US" sz="4800" dirty="0">
                <a:solidFill>
                  <a:schemeClr val="bg1"/>
                </a:solidFill>
              </a:rPr>
            </a:br>
            <a:r>
              <a:rPr lang="en-US" sz="4800" dirty="0">
                <a:solidFill>
                  <a:schemeClr val="bg1"/>
                </a:solidFill>
              </a:rPr>
              <a:t>Integrity</a:t>
            </a:r>
          </a:p>
        </p:txBody>
      </p:sp>
      <p:sp>
        <p:nvSpPr>
          <p:cNvPr id="3" name="Content Placeholder 2">
            <a:extLst>
              <a:ext uri="{FF2B5EF4-FFF2-40B4-BE49-F238E27FC236}">
                <a16:creationId xmlns:a16="http://schemas.microsoft.com/office/drawing/2014/main" id="{46436183-DF0D-7D41-B55B-84F5A141CAF1}"/>
              </a:ext>
            </a:extLst>
          </p:cNvPr>
          <p:cNvSpPr>
            <a:spLocks noGrp="1"/>
          </p:cNvSpPr>
          <p:nvPr>
            <p:ph idx="1"/>
          </p:nvPr>
        </p:nvSpPr>
        <p:spPr/>
        <p:txBody>
          <a:bodyPr>
            <a:normAutofit fontScale="92500"/>
          </a:bodyPr>
          <a:lstStyle/>
          <a:p>
            <a:r>
              <a:rPr lang="en-US" sz="2800" dirty="0">
                <a:solidFill>
                  <a:schemeClr val="tx1"/>
                </a:solidFill>
              </a:rPr>
              <a:t>You may open your hearts to His love, and let His power transform you and His grace be your strength.</a:t>
            </a:r>
          </a:p>
          <a:p>
            <a:endParaRPr lang="en-US" sz="100" dirty="0">
              <a:solidFill>
                <a:schemeClr val="tx1"/>
              </a:solidFill>
            </a:endParaRPr>
          </a:p>
          <a:p>
            <a:r>
              <a:rPr lang="en-US" sz="2800" dirty="0">
                <a:solidFill>
                  <a:schemeClr val="tx1"/>
                </a:solidFill>
              </a:rPr>
              <a:t>Then will you have a powerful influence for good.</a:t>
            </a:r>
          </a:p>
          <a:p>
            <a:endParaRPr lang="en-US" sz="100" dirty="0">
              <a:solidFill>
                <a:schemeClr val="tx1"/>
              </a:solidFill>
            </a:endParaRPr>
          </a:p>
          <a:p>
            <a:r>
              <a:rPr lang="en-US" sz="2800" dirty="0">
                <a:solidFill>
                  <a:schemeClr val="tx1"/>
                </a:solidFill>
              </a:rPr>
              <a:t>Your moral strength will be equal to the closest test of character.</a:t>
            </a:r>
          </a:p>
          <a:p>
            <a:endParaRPr lang="en-US" sz="100" dirty="0">
              <a:solidFill>
                <a:schemeClr val="tx1"/>
              </a:solidFill>
            </a:endParaRPr>
          </a:p>
          <a:p>
            <a:r>
              <a:rPr lang="en-US" sz="2800" dirty="0">
                <a:solidFill>
                  <a:schemeClr val="tx1"/>
                </a:solidFill>
              </a:rPr>
              <a:t>Your integrity will be pure and sanctified.</a:t>
            </a:r>
          </a:p>
          <a:p>
            <a:endParaRPr lang="en-US" sz="100" dirty="0">
              <a:solidFill>
                <a:schemeClr val="tx1"/>
              </a:solidFill>
            </a:endParaRPr>
          </a:p>
          <a:p>
            <a:r>
              <a:rPr lang="en-US" sz="2800" dirty="0">
                <a:solidFill>
                  <a:schemeClr val="tx1"/>
                </a:solidFill>
              </a:rPr>
              <a:t>Then will your light break forth as the morning.</a:t>
            </a:r>
          </a:p>
          <a:p>
            <a:endParaRPr lang="en-US" i="1" dirty="0">
              <a:hlinkClick r:id="rId2">
                <a:extLst>
                  <a:ext uri="{A12FA001-AC4F-418D-AE19-62706E023703}">
                    <ahyp:hlinkClr xmlns:ahyp="http://schemas.microsoft.com/office/drawing/2018/hyperlinkcolor" val="tx"/>
                  </a:ext>
                </a:extLst>
              </a:hlinkClick>
            </a:endParaRPr>
          </a:p>
          <a:p>
            <a:pPr marL="0" indent="0" algn="r">
              <a:buNone/>
            </a:pPr>
            <a:r>
              <a:rPr lang="en-US" sz="1400" i="1" dirty="0">
                <a:solidFill>
                  <a:schemeClr val="tx1"/>
                </a:solidFill>
                <a:hlinkClick r:id="rId2">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4, p. 63). Pacific Press Publishing Association.</a:t>
            </a:r>
          </a:p>
          <a:p>
            <a:endParaRPr lang="en-US" dirty="0"/>
          </a:p>
        </p:txBody>
      </p:sp>
      <p:sp>
        <p:nvSpPr>
          <p:cNvPr id="4" name="Slide Number Placeholder 3">
            <a:extLst>
              <a:ext uri="{FF2B5EF4-FFF2-40B4-BE49-F238E27FC236}">
                <a16:creationId xmlns:a16="http://schemas.microsoft.com/office/drawing/2014/main" id="{83022DCF-5E00-C141-B91D-2F8F2A42E0BC}"/>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321680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B302-1CE9-0542-B254-B5F77EA6BD55}"/>
              </a:ext>
            </a:extLst>
          </p:cNvPr>
          <p:cNvSpPr>
            <a:spLocks noGrp="1"/>
          </p:cNvSpPr>
          <p:nvPr>
            <p:ph type="title"/>
          </p:nvPr>
        </p:nvSpPr>
        <p:spPr>
          <a:xfrm>
            <a:off x="252919" y="1123837"/>
            <a:ext cx="2947482" cy="4601183"/>
          </a:xfrm>
        </p:spPr>
        <p:txBody>
          <a:bodyPr>
            <a:normAutofit/>
          </a:bodyPr>
          <a:lstStyle/>
          <a:p>
            <a:pPr algn="ctr"/>
            <a:r>
              <a:rPr lang="en-US" sz="4800" dirty="0"/>
              <a:t>Ethics and/or Integrity</a:t>
            </a:r>
          </a:p>
        </p:txBody>
      </p:sp>
      <p:sp>
        <p:nvSpPr>
          <p:cNvPr id="3" name="Content Placeholder 2">
            <a:extLst>
              <a:ext uri="{FF2B5EF4-FFF2-40B4-BE49-F238E27FC236}">
                <a16:creationId xmlns:a16="http://schemas.microsoft.com/office/drawing/2014/main" id="{5B9630B6-1CA0-E944-A88E-10F653D01437}"/>
              </a:ext>
            </a:extLst>
          </p:cNvPr>
          <p:cNvSpPr>
            <a:spLocks noGrp="1"/>
          </p:cNvSpPr>
          <p:nvPr>
            <p:ph idx="1"/>
          </p:nvPr>
        </p:nvSpPr>
        <p:spPr/>
        <p:txBody>
          <a:bodyPr/>
          <a:lstStyle/>
          <a:p>
            <a:r>
              <a:rPr lang="en-US" sz="3200" dirty="0">
                <a:solidFill>
                  <a:schemeClr val="tx1"/>
                </a:solidFill>
              </a:rPr>
              <a:t>A sense of ethics causes a leader to follow the rules.</a:t>
            </a:r>
          </a:p>
          <a:p>
            <a:endParaRPr lang="en-US" sz="1200" dirty="0">
              <a:solidFill>
                <a:schemeClr val="tx1"/>
              </a:solidFill>
            </a:endParaRPr>
          </a:p>
          <a:p>
            <a:r>
              <a:rPr lang="en-US" sz="3200" dirty="0">
                <a:solidFill>
                  <a:schemeClr val="tx1"/>
                </a:solidFill>
              </a:rPr>
              <a:t>A sense of integrity causes a leader to do what is right simply because it is right even when there is no rule requiring the action or decision—or even in spite of the rules.</a:t>
            </a:r>
          </a:p>
        </p:txBody>
      </p:sp>
      <p:sp>
        <p:nvSpPr>
          <p:cNvPr id="4" name="Slide Number Placeholder 3">
            <a:extLst>
              <a:ext uri="{FF2B5EF4-FFF2-40B4-BE49-F238E27FC236}">
                <a16:creationId xmlns:a16="http://schemas.microsoft.com/office/drawing/2014/main" id="{3A3E2C0C-19CE-B94E-A30A-5DE81A0EA3FC}"/>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5756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288E6-D15F-B34C-BC80-BC5DA2038AC2}"/>
              </a:ext>
            </a:extLst>
          </p:cNvPr>
          <p:cNvSpPr>
            <a:spLocks noGrp="1"/>
          </p:cNvSpPr>
          <p:nvPr>
            <p:ph type="title"/>
          </p:nvPr>
        </p:nvSpPr>
        <p:spPr/>
        <p:txBody>
          <a:bodyPr>
            <a:normAutofit/>
          </a:bodyPr>
          <a:lstStyle/>
          <a:p>
            <a:pPr algn="ctr"/>
            <a:r>
              <a:rPr lang="en-US" sz="4400" dirty="0">
                <a:solidFill>
                  <a:schemeClr val="bg1"/>
                </a:solidFill>
              </a:rPr>
              <a:t>True Excellence of Character</a:t>
            </a:r>
          </a:p>
        </p:txBody>
      </p:sp>
      <p:sp>
        <p:nvSpPr>
          <p:cNvPr id="3" name="Content Placeholder 2">
            <a:extLst>
              <a:ext uri="{FF2B5EF4-FFF2-40B4-BE49-F238E27FC236}">
                <a16:creationId xmlns:a16="http://schemas.microsoft.com/office/drawing/2014/main" id="{2C6BC222-C1B5-8549-AFA4-0935CC3D86F0}"/>
              </a:ext>
            </a:extLst>
          </p:cNvPr>
          <p:cNvSpPr>
            <a:spLocks noGrp="1"/>
          </p:cNvSpPr>
          <p:nvPr>
            <p:ph idx="1"/>
          </p:nvPr>
        </p:nvSpPr>
        <p:spPr>
          <a:xfrm>
            <a:off x="3869268" y="864108"/>
            <a:ext cx="7315200" cy="5492242"/>
          </a:xfrm>
        </p:spPr>
        <p:txBody>
          <a:bodyPr>
            <a:normAutofit/>
          </a:bodyPr>
          <a:lstStyle/>
          <a:p>
            <a:r>
              <a:rPr lang="en-US" sz="2800" dirty="0">
                <a:solidFill>
                  <a:schemeClr val="tx1"/>
                </a:solidFill>
              </a:rPr>
              <a:t>Integrity, firmness, and perseverance are qualities which all should seek earnestly to cultivate;</a:t>
            </a:r>
          </a:p>
          <a:p>
            <a:endParaRPr lang="en-US" sz="100" dirty="0">
              <a:solidFill>
                <a:schemeClr val="tx1"/>
              </a:solidFill>
            </a:endParaRPr>
          </a:p>
          <a:p>
            <a:pPr lvl="1"/>
            <a:r>
              <a:rPr lang="en-US" sz="2800" dirty="0">
                <a:solidFill>
                  <a:schemeClr val="tx1"/>
                </a:solidFill>
              </a:rPr>
              <a:t>for they clothe the possessor with a power which is irresistible, a power which makes him strong to do good, strong to resist evil, strong to bear adversity</a:t>
            </a:r>
            <a:r>
              <a:rPr lang="en-US" sz="2600" dirty="0">
                <a:solidFill>
                  <a:schemeClr val="tx1"/>
                </a:solidFill>
              </a:rPr>
              <a:t>.</a:t>
            </a:r>
          </a:p>
          <a:p>
            <a:endParaRPr lang="en-US" sz="800" dirty="0">
              <a:solidFill>
                <a:schemeClr val="tx1"/>
              </a:solidFill>
            </a:endParaRPr>
          </a:p>
          <a:p>
            <a:r>
              <a:rPr lang="en-US" sz="2800" dirty="0">
                <a:solidFill>
                  <a:schemeClr val="tx1"/>
                </a:solidFill>
              </a:rPr>
              <a:t>It is here that true excellence of character shines forth with the greatest luster.</a:t>
            </a:r>
          </a:p>
          <a:p>
            <a:endParaRPr lang="en-US" sz="2800" dirty="0">
              <a:solidFill>
                <a:schemeClr val="tx1"/>
              </a:solidFill>
            </a:endParaRPr>
          </a:p>
          <a:p>
            <a:pPr marL="0" indent="0" algn="r">
              <a:buNone/>
            </a:pPr>
            <a:r>
              <a:rPr lang="en-US" sz="1400" i="1" dirty="0">
                <a:solidFill>
                  <a:schemeClr val="tx1"/>
                </a:solidFill>
                <a:hlinkClick r:id="rId2">
                  <a:extLst>
                    <a:ext uri="{A12FA001-AC4F-418D-AE19-62706E023703}">
                      <ahyp:hlinkClr xmlns:ahyp="http://schemas.microsoft.com/office/drawing/2018/hyperlinkcolor" val="tx"/>
                    </a:ext>
                  </a:extLst>
                </a:hlinkClick>
              </a:rPr>
              <a:t>Testimonies for the Church</a:t>
            </a:r>
            <a:r>
              <a:rPr lang="en-US" sz="1400" dirty="0">
                <a:solidFill>
                  <a:schemeClr val="tx1"/>
                </a:solidFill>
              </a:rPr>
              <a:t>. (1855). (Vol. 4, pp. 655–657). Pacific Press Publishing Association.</a:t>
            </a:r>
          </a:p>
          <a:p>
            <a:endParaRPr lang="en-US" dirty="0"/>
          </a:p>
        </p:txBody>
      </p:sp>
      <p:sp>
        <p:nvSpPr>
          <p:cNvPr id="4" name="Slide Number Placeholder 3">
            <a:extLst>
              <a:ext uri="{FF2B5EF4-FFF2-40B4-BE49-F238E27FC236}">
                <a16:creationId xmlns:a16="http://schemas.microsoft.com/office/drawing/2014/main" id="{C9F639FF-E01D-AD47-AB20-B171FF8EFF92}"/>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2752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15A3-2BAA-D24C-956D-3940D2C2885B}"/>
              </a:ext>
            </a:extLst>
          </p:cNvPr>
          <p:cNvSpPr>
            <a:spLocks noGrp="1"/>
          </p:cNvSpPr>
          <p:nvPr>
            <p:ph type="title"/>
          </p:nvPr>
        </p:nvSpPr>
        <p:spPr>
          <a:xfrm>
            <a:off x="252919" y="1123837"/>
            <a:ext cx="2947482" cy="4601183"/>
          </a:xfrm>
        </p:spPr>
        <p:txBody>
          <a:bodyPr>
            <a:normAutofit/>
          </a:bodyPr>
          <a:lstStyle/>
          <a:p>
            <a:pPr algn="ctr"/>
            <a:r>
              <a:rPr lang="en-US" sz="4800" dirty="0">
                <a:solidFill>
                  <a:schemeClr val="bg1"/>
                </a:solidFill>
              </a:rPr>
              <a:t>Cultivate</a:t>
            </a:r>
            <a:br>
              <a:rPr lang="en-US" sz="4800" dirty="0">
                <a:solidFill>
                  <a:schemeClr val="bg1"/>
                </a:solidFill>
              </a:rPr>
            </a:br>
            <a:r>
              <a:rPr lang="en-US" sz="4800" dirty="0">
                <a:solidFill>
                  <a:schemeClr val="bg1"/>
                </a:solidFill>
              </a:rPr>
              <a:t>Integrity</a:t>
            </a:r>
          </a:p>
        </p:txBody>
      </p:sp>
      <p:sp>
        <p:nvSpPr>
          <p:cNvPr id="3" name="Content Placeholder 2">
            <a:extLst>
              <a:ext uri="{FF2B5EF4-FFF2-40B4-BE49-F238E27FC236}">
                <a16:creationId xmlns:a16="http://schemas.microsoft.com/office/drawing/2014/main" id="{147B8831-1FF3-0044-AB61-9631CEC57DF2}"/>
              </a:ext>
            </a:extLst>
          </p:cNvPr>
          <p:cNvSpPr>
            <a:spLocks noGrp="1"/>
          </p:cNvSpPr>
          <p:nvPr>
            <p:ph idx="1"/>
          </p:nvPr>
        </p:nvSpPr>
        <p:spPr>
          <a:xfrm>
            <a:off x="3869268" y="864108"/>
            <a:ext cx="7315200" cy="5492242"/>
          </a:xfrm>
        </p:spPr>
        <p:txBody>
          <a:bodyPr>
            <a:normAutofit lnSpcReduction="10000"/>
          </a:bodyPr>
          <a:lstStyle/>
          <a:p>
            <a:r>
              <a:rPr lang="en-US" sz="2800" dirty="0">
                <a:solidFill>
                  <a:schemeClr val="tx1"/>
                </a:solidFill>
              </a:rPr>
              <a:t>A good character is a capital of more value than gold or silver.</a:t>
            </a:r>
          </a:p>
          <a:p>
            <a:endParaRPr lang="en-US" sz="100" dirty="0">
              <a:solidFill>
                <a:schemeClr val="tx1"/>
              </a:solidFill>
            </a:endParaRPr>
          </a:p>
          <a:p>
            <a:r>
              <a:rPr lang="en-US" sz="2800" dirty="0">
                <a:solidFill>
                  <a:schemeClr val="tx1"/>
                </a:solidFill>
              </a:rPr>
              <a:t>It is unaffected by panics or failures, and in that day when earthly possessions shall be swept away, it will bring rich returns.</a:t>
            </a:r>
          </a:p>
          <a:p>
            <a:endParaRPr lang="en-US" sz="100" dirty="0">
              <a:solidFill>
                <a:schemeClr val="tx1"/>
              </a:solidFill>
            </a:endParaRPr>
          </a:p>
          <a:p>
            <a:r>
              <a:rPr lang="en-US" sz="2800" dirty="0">
                <a:solidFill>
                  <a:schemeClr val="tx1"/>
                </a:solidFill>
              </a:rPr>
              <a:t>Integrity, firmness, and perseverance are qualities that all should seek earnestly to cultivate; for they clothe the possessor with a power which is irresistible—a power which makes him strong to do good, strong to resist evil, strong to bear adversity.</a:t>
            </a:r>
          </a:p>
          <a:p>
            <a:pPr marL="0" indent="0">
              <a:buNone/>
            </a:pPr>
            <a:endParaRPr lang="en-US" sz="600" dirty="0"/>
          </a:p>
          <a:p>
            <a:pPr marL="0" indent="0" algn="r">
              <a:buNone/>
            </a:pPr>
            <a:r>
              <a:rPr lang="en-US" sz="1600" dirty="0">
                <a:solidFill>
                  <a:schemeClr val="tx1"/>
                </a:solidFill>
              </a:rPr>
              <a:t>White, E. G. (1913). </a:t>
            </a:r>
            <a:r>
              <a:rPr lang="en-US" sz="1600" i="1" dirty="0">
                <a:solidFill>
                  <a:schemeClr val="tx1"/>
                </a:solidFill>
                <a:hlinkClick r:id="rId2">
                  <a:extLst>
                    <a:ext uri="{A12FA001-AC4F-418D-AE19-62706E023703}">
                      <ahyp:hlinkClr xmlns:ahyp="http://schemas.microsoft.com/office/drawing/2018/hyperlinkcolor" val="tx"/>
                    </a:ext>
                  </a:extLst>
                </a:hlinkClick>
              </a:rPr>
              <a:t>Counsels to Parents, Teachers, and Students Regarding Christian Education</a:t>
            </a:r>
            <a:r>
              <a:rPr lang="en-US" sz="1600" dirty="0">
                <a:solidFill>
                  <a:schemeClr val="tx1"/>
                </a:solidFill>
              </a:rPr>
              <a:t> (pp. 225–226). Pacific Press Publishing Association.</a:t>
            </a:r>
          </a:p>
        </p:txBody>
      </p:sp>
      <p:sp>
        <p:nvSpPr>
          <p:cNvPr id="4" name="Slide Number Placeholder 3">
            <a:extLst>
              <a:ext uri="{FF2B5EF4-FFF2-40B4-BE49-F238E27FC236}">
                <a16:creationId xmlns:a16="http://schemas.microsoft.com/office/drawing/2014/main" id="{CEB68AF2-44B4-4C4B-B63D-0C3098D37CAB}"/>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171207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10D5-CCC9-4B4D-9E76-A4AC71FD99CE}"/>
              </a:ext>
            </a:extLst>
          </p:cNvPr>
          <p:cNvSpPr>
            <a:spLocks noGrp="1"/>
          </p:cNvSpPr>
          <p:nvPr>
            <p:ph type="title"/>
          </p:nvPr>
        </p:nvSpPr>
        <p:spPr/>
        <p:txBody>
          <a:bodyPr>
            <a:normAutofit/>
          </a:bodyPr>
          <a:lstStyle/>
          <a:p>
            <a:pPr algn="ctr"/>
            <a:r>
              <a:rPr lang="en-US" sz="4800" dirty="0">
                <a:solidFill>
                  <a:schemeClr val="bg1"/>
                </a:solidFill>
              </a:rPr>
              <a:t>Sullied</a:t>
            </a:r>
            <a:br>
              <a:rPr lang="en-US" sz="4800" dirty="0">
                <a:solidFill>
                  <a:schemeClr val="bg1"/>
                </a:solidFill>
              </a:rPr>
            </a:br>
            <a:r>
              <a:rPr lang="en-US" sz="2800" dirty="0">
                <a:solidFill>
                  <a:schemeClr val="bg1"/>
                </a:solidFill>
              </a:rPr>
              <a:t>[tarnished, dishonored, smeared, polluted] </a:t>
            </a:r>
            <a:r>
              <a:rPr lang="en-US" sz="4800" dirty="0">
                <a:solidFill>
                  <a:schemeClr val="bg1"/>
                </a:solidFill>
              </a:rPr>
              <a:t>Integrity</a:t>
            </a:r>
          </a:p>
        </p:txBody>
      </p:sp>
      <p:sp>
        <p:nvSpPr>
          <p:cNvPr id="3" name="Content Placeholder 2">
            <a:extLst>
              <a:ext uri="{FF2B5EF4-FFF2-40B4-BE49-F238E27FC236}">
                <a16:creationId xmlns:a16="http://schemas.microsoft.com/office/drawing/2014/main" id="{BB2A0E64-3A72-8A44-80BD-F6150EEF8298}"/>
              </a:ext>
            </a:extLst>
          </p:cNvPr>
          <p:cNvSpPr>
            <a:spLocks noGrp="1"/>
          </p:cNvSpPr>
          <p:nvPr>
            <p:ph idx="1"/>
          </p:nvPr>
        </p:nvSpPr>
        <p:spPr>
          <a:xfrm>
            <a:off x="3885310" y="625642"/>
            <a:ext cx="7315200" cy="6360695"/>
          </a:xfrm>
        </p:spPr>
        <p:txBody>
          <a:bodyPr>
            <a:normAutofit lnSpcReduction="10000"/>
          </a:bodyPr>
          <a:lstStyle/>
          <a:p>
            <a:pPr marL="0" indent="0">
              <a:buNone/>
            </a:pPr>
            <a:r>
              <a:rPr lang="en-US" sz="2800" dirty="0">
                <a:solidFill>
                  <a:schemeClr val="tx1"/>
                </a:solidFill>
              </a:rPr>
              <a:t>I have been shown that in times past men have made grievous mistakes.  Some who have stood in positions of sacred trust have sullied their integrity.</a:t>
            </a:r>
          </a:p>
          <a:p>
            <a:pPr marL="0" indent="0">
              <a:buNone/>
            </a:pPr>
            <a:endParaRPr lang="en-US" sz="100" dirty="0">
              <a:solidFill>
                <a:schemeClr val="tx1"/>
              </a:solidFill>
            </a:endParaRPr>
          </a:p>
          <a:p>
            <a:pPr marL="0" indent="0">
              <a:buNone/>
            </a:pPr>
            <a:r>
              <a:rPr lang="en-US" sz="2800" dirty="0">
                <a:solidFill>
                  <a:schemeClr val="tx1"/>
                </a:solidFill>
              </a:rPr>
              <a:t>They have not, in their individual responsibility, stood in moral power before God.</a:t>
            </a:r>
          </a:p>
          <a:p>
            <a:pPr marL="0" indent="0">
              <a:buNone/>
            </a:pPr>
            <a:endParaRPr lang="en-US" sz="100" dirty="0">
              <a:solidFill>
                <a:schemeClr val="tx1"/>
              </a:solidFill>
            </a:endParaRPr>
          </a:p>
          <a:p>
            <a:pPr marL="0" indent="0">
              <a:buNone/>
            </a:pPr>
            <a:r>
              <a:rPr lang="en-US" sz="2800" dirty="0">
                <a:solidFill>
                  <a:schemeClr val="tx1"/>
                </a:solidFill>
              </a:rPr>
              <a:t>Those who were not worthy have been flattered, while those who have stood fast for truth and for righteousness, because their ideas did not agree with those of their brethren, have been denounced, discredited, and misjudged.</a:t>
            </a:r>
          </a:p>
          <a:p>
            <a:pPr marL="0" indent="0">
              <a:buNone/>
            </a:pPr>
            <a:endParaRPr lang="en-US" sz="100" dirty="0">
              <a:solidFill>
                <a:schemeClr val="tx1"/>
              </a:solidFill>
            </a:endParaRPr>
          </a:p>
          <a:p>
            <a:pPr marL="0" indent="0">
              <a:buNone/>
            </a:pPr>
            <a:r>
              <a:rPr lang="en-US" sz="2800" dirty="0">
                <a:solidFill>
                  <a:schemeClr val="tx1"/>
                </a:solidFill>
              </a:rPr>
              <a:t>Evil has been imagined against them.</a:t>
            </a:r>
          </a:p>
          <a:p>
            <a:pPr marL="0" indent="0">
              <a:buNone/>
            </a:pPr>
            <a:endParaRPr lang="en-US" dirty="0"/>
          </a:p>
          <a:p>
            <a:pPr marL="0" indent="0" algn="r">
              <a:buNone/>
            </a:pPr>
            <a:r>
              <a:rPr lang="en-US" sz="1400" dirty="0"/>
              <a:t>E. G. White, Christian Integrity in the Ministry. Manuscript Releases, Volume 11: p. 82</a:t>
            </a:r>
          </a:p>
          <a:p>
            <a:pPr marL="0" indent="0">
              <a:buNone/>
            </a:pPr>
            <a:endParaRPr lang="en-US" dirty="0"/>
          </a:p>
        </p:txBody>
      </p:sp>
      <p:sp>
        <p:nvSpPr>
          <p:cNvPr id="4" name="Slide Number Placeholder 3">
            <a:extLst>
              <a:ext uri="{FF2B5EF4-FFF2-40B4-BE49-F238E27FC236}">
                <a16:creationId xmlns:a16="http://schemas.microsoft.com/office/drawing/2014/main" id="{815F9D62-E094-CC42-A4A1-5A018A8AC125}"/>
              </a:ext>
            </a:extLst>
          </p:cNvPr>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400541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6CC5-DCC4-3D48-B49F-573BF49CDFC1}"/>
              </a:ext>
            </a:extLst>
          </p:cNvPr>
          <p:cNvSpPr>
            <a:spLocks noGrp="1"/>
          </p:cNvSpPr>
          <p:nvPr>
            <p:ph type="title"/>
          </p:nvPr>
        </p:nvSpPr>
        <p:spPr/>
        <p:txBody>
          <a:bodyPr>
            <a:normAutofit/>
          </a:bodyPr>
          <a:lstStyle/>
          <a:p>
            <a:pPr algn="ctr"/>
            <a:r>
              <a:rPr lang="en-US" sz="4400" dirty="0"/>
              <a:t>Integrity Preserved At All Costs</a:t>
            </a:r>
          </a:p>
        </p:txBody>
      </p:sp>
      <p:sp>
        <p:nvSpPr>
          <p:cNvPr id="3" name="Content Placeholder 2">
            <a:extLst>
              <a:ext uri="{FF2B5EF4-FFF2-40B4-BE49-F238E27FC236}">
                <a16:creationId xmlns:a16="http://schemas.microsoft.com/office/drawing/2014/main" id="{621536A0-DC01-7C4C-97E5-1741FADAA4C7}"/>
              </a:ext>
            </a:extLst>
          </p:cNvPr>
          <p:cNvSpPr>
            <a:spLocks noGrp="1"/>
          </p:cNvSpPr>
          <p:nvPr>
            <p:ph idx="1"/>
          </p:nvPr>
        </p:nvSpPr>
        <p:spPr>
          <a:xfrm>
            <a:off x="3668751" y="864108"/>
            <a:ext cx="7515717" cy="5120640"/>
          </a:xfrm>
        </p:spPr>
        <p:txBody>
          <a:bodyPr>
            <a:normAutofit/>
          </a:bodyPr>
          <a:lstStyle/>
          <a:p>
            <a:r>
              <a:rPr lang="en-US" sz="2800" dirty="0">
                <a:solidFill>
                  <a:schemeClr val="tx1"/>
                </a:solidFill>
              </a:rPr>
              <a:t>In our business connection with the work of God, and in handling sacred things, we cannot be too careful, to guard against a spirit of irreverence;</a:t>
            </a:r>
          </a:p>
          <a:p>
            <a:pPr lvl="1"/>
            <a:r>
              <a:rPr lang="en-US" sz="2800" dirty="0">
                <a:solidFill>
                  <a:schemeClr val="tx1"/>
                </a:solidFill>
              </a:rPr>
              <a:t>never, for an instant, should the work of God be used deceitfully, to carry a point which we are anxious to see succeed.</a:t>
            </a:r>
          </a:p>
          <a:p>
            <a:r>
              <a:rPr lang="en-US" sz="2800" dirty="0">
                <a:solidFill>
                  <a:schemeClr val="tx1"/>
                </a:solidFill>
              </a:rPr>
              <a:t>Honor, integrity, and truth must be preserved at any cost to self.</a:t>
            </a:r>
          </a:p>
          <a:p>
            <a:r>
              <a:rPr lang="en-US" sz="2800" dirty="0">
                <a:solidFill>
                  <a:schemeClr val="tx1"/>
                </a:solidFill>
              </a:rPr>
              <a:t>Our every thought, word, and action should be subject to the will of Christ.  </a:t>
            </a:r>
            <a:r>
              <a:rPr lang="en-US" dirty="0">
                <a:solidFill>
                  <a:schemeClr val="tx1"/>
                </a:solidFill>
              </a:rPr>
              <a:t>Gospel Workers, 447</a:t>
            </a:r>
            <a:endParaRPr lang="en-US" sz="2800" dirty="0">
              <a:solidFill>
                <a:schemeClr val="tx1"/>
              </a:solidFill>
            </a:endParaRPr>
          </a:p>
          <a:p>
            <a:pPr marL="0" indent="0" algn="r">
              <a:buNone/>
            </a:pPr>
            <a:r>
              <a:rPr lang="en-US" sz="1500" dirty="0">
                <a:solidFill>
                  <a:schemeClr val="tx1"/>
                </a:solidFill>
              </a:rPr>
              <a:t>White, E. G. (1925). </a:t>
            </a:r>
            <a:r>
              <a:rPr lang="en-US" sz="15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500" dirty="0">
                <a:solidFill>
                  <a:schemeClr val="tx1"/>
                </a:solidFill>
              </a:rPr>
              <a:t> (p. 16). Review and Herald Publishing Association</a:t>
            </a:r>
            <a:r>
              <a:rPr lang="en-US" sz="1500" dirty="0"/>
              <a:t>.</a:t>
            </a:r>
          </a:p>
          <a:p>
            <a:endParaRPr lang="en-US" dirty="0"/>
          </a:p>
        </p:txBody>
      </p:sp>
      <p:sp>
        <p:nvSpPr>
          <p:cNvPr id="4" name="Slide Number Placeholder 3">
            <a:extLst>
              <a:ext uri="{FF2B5EF4-FFF2-40B4-BE49-F238E27FC236}">
                <a16:creationId xmlns:a16="http://schemas.microsoft.com/office/drawing/2014/main" id="{6B003A7C-E0BA-4546-AF82-FE9CF1F4FCCD}"/>
              </a:ext>
            </a:extLst>
          </p:cNvPr>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50315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37C2-1763-7F48-BF71-24F74059B90B}"/>
              </a:ext>
            </a:extLst>
          </p:cNvPr>
          <p:cNvSpPr>
            <a:spLocks noGrp="1"/>
          </p:cNvSpPr>
          <p:nvPr>
            <p:ph type="title"/>
          </p:nvPr>
        </p:nvSpPr>
        <p:spPr/>
        <p:txBody>
          <a:bodyPr>
            <a:normAutofit/>
          </a:bodyPr>
          <a:lstStyle/>
          <a:p>
            <a:pPr algn="ctr"/>
            <a:r>
              <a:rPr lang="en-US" sz="4800" b="1" dirty="0"/>
              <a:t>Moral Integrity</a:t>
            </a:r>
            <a:endParaRPr lang="en-US" sz="4800" dirty="0"/>
          </a:p>
        </p:txBody>
      </p:sp>
      <p:sp>
        <p:nvSpPr>
          <p:cNvPr id="3" name="Content Placeholder 2">
            <a:extLst>
              <a:ext uri="{FF2B5EF4-FFF2-40B4-BE49-F238E27FC236}">
                <a16:creationId xmlns:a16="http://schemas.microsoft.com/office/drawing/2014/main" id="{0CA3987B-2FFB-154D-AF99-C6C978BDA827}"/>
              </a:ext>
            </a:extLst>
          </p:cNvPr>
          <p:cNvSpPr>
            <a:spLocks noGrp="1"/>
          </p:cNvSpPr>
          <p:nvPr>
            <p:ph idx="1"/>
          </p:nvPr>
        </p:nvSpPr>
        <p:spPr>
          <a:xfrm>
            <a:off x="3545305" y="0"/>
            <a:ext cx="8069179" cy="6858001"/>
          </a:xfrm>
        </p:spPr>
        <p:txBody>
          <a:bodyPr>
            <a:normAutofit/>
          </a:bodyPr>
          <a:lstStyle/>
          <a:p>
            <a:r>
              <a:rPr lang="en-US" dirty="0">
                <a:solidFill>
                  <a:schemeClr val="tx1"/>
                </a:solidFill>
              </a:rPr>
              <a:t>The work of God calls for men of high moral powers to engage in its promulgation.</a:t>
            </a:r>
          </a:p>
          <a:p>
            <a:r>
              <a:rPr lang="en-US" dirty="0">
                <a:solidFill>
                  <a:schemeClr val="tx1"/>
                </a:solidFill>
              </a:rPr>
              <a:t>Men are wanted whose hearts are nerved with holy fervor, men of strong purpose who are not easily moved,.</a:t>
            </a:r>
          </a:p>
          <a:p>
            <a:r>
              <a:rPr lang="en-US" dirty="0">
                <a:solidFill>
                  <a:schemeClr val="tx1"/>
                </a:solidFill>
              </a:rPr>
              <a:t>The cause of present truth is suffering for men who are loyal to a sense of right and duty, whose moral integrity is firm and whose energy is equal to the opening providence of God.</a:t>
            </a:r>
          </a:p>
          <a:p>
            <a:r>
              <a:rPr lang="en-US" dirty="0">
                <a:solidFill>
                  <a:schemeClr val="tx1"/>
                </a:solidFill>
              </a:rPr>
              <a:t>Such qualifications as these are of more value than untold wealth invested in the work and cause of God.</a:t>
            </a:r>
          </a:p>
          <a:p>
            <a:r>
              <a:rPr lang="en-US" dirty="0">
                <a:solidFill>
                  <a:schemeClr val="tx1"/>
                </a:solidFill>
              </a:rPr>
              <a:t>Energy, moral integrity, and strong purpose for the right are qualities that cannot be supplied with any amount of gold.</a:t>
            </a:r>
          </a:p>
          <a:p>
            <a:r>
              <a:rPr lang="en-US" dirty="0">
                <a:solidFill>
                  <a:schemeClr val="tx1"/>
                </a:solidFill>
              </a:rPr>
              <a:t>Men possessing these qualifications will have influence everywhere.</a:t>
            </a:r>
          </a:p>
          <a:p>
            <a:r>
              <a:rPr lang="en-US" dirty="0">
                <a:solidFill>
                  <a:schemeClr val="tx1"/>
                </a:solidFill>
              </a:rPr>
              <a:t>God calls for men of heart, men of mind, men of moral integrity, whom He can make the depositories of His truth, and who will correctly represent its sacred principles in their daily life.  </a:t>
            </a:r>
            <a:r>
              <a:rPr lang="en-US" sz="1600" dirty="0">
                <a:solidFill>
                  <a:schemeClr val="tx1"/>
                </a:solidFill>
              </a:rPr>
              <a:t>Testimonies for the Church 3:23.</a:t>
            </a:r>
            <a:endParaRPr lang="en-US" dirty="0">
              <a:solidFill>
                <a:schemeClr val="tx1"/>
              </a:solidFill>
            </a:endParaRPr>
          </a:p>
          <a:p>
            <a:pPr marL="0" indent="0" algn="r">
              <a:buNone/>
            </a:pPr>
            <a:r>
              <a:rPr lang="en-US" sz="1400" dirty="0">
                <a:solidFill>
                  <a:schemeClr val="tx1"/>
                </a:solidFill>
              </a:rPr>
              <a:t>White, E. G. (1925). </a:t>
            </a:r>
            <a:r>
              <a:rPr lang="en-US" sz="14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400" dirty="0">
                <a:solidFill>
                  <a:schemeClr val="tx1"/>
                </a:solidFill>
              </a:rPr>
              <a:t> (p. 17). Review and Herald Publishing Association.</a:t>
            </a:r>
          </a:p>
        </p:txBody>
      </p:sp>
      <p:sp>
        <p:nvSpPr>
          <p:cNvPr id="4" name="Slide Number Placeholder 3">
            <a:extLst>
              <a:ext uri="{FF2B5EF4-FFF2-40B4-BE49-F238E27FC236}">
                <a16:creationId xmlns:a16="http://schemas.microsoft.com/office/drawing/2014/main" id="{BC30F704-8908-4948-9650-6F8782982BE2}"/>
              </a:ext>
            </a:extLst>
          </p:cNvPr>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2768130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8C6A7-8C3C-BE43-89DA-546868D5055C}"/>
              </a:ext>
            </a:extLst>
          </p:cNvPr>
          <p:cNvSpPr>
            <a:spLocks noGrp="1"/>
          </p:cNvSpPr>
          <p:nvPr>
            <p:ph type="title"/>
          </p:nvPr>
        </p:nvSpPr>
        <p:spPr/>
        <p:txBody>
          <a:bodyPr>
            <a:normAutofit/>
          </a:bodyPr>
          <a:lstStyle/>
          <a:p>
            <a:pPr algn="ctr"/>
            <a:r>
              <a:rPr lang="en-US" sz="4400" b="1" dirty="0"/>
              <a:t>Unbending Integrity</a:t>
            </a:r>
            <a:endParaRPr lang="en-US" sz="4400" dirty="0"/>
          </a:p>
        </p:txBody>
      </p:sp>
      <p:sp>
        <p:nvSpPr>
          <p:cNvPr id="3" name="Content Placeholder 2">
            <a:extLst>
              <a:ext uri="{FF2B5EF4-FFF2-40B4-BE49-F238E27FC236}">
                <a16:creationId xmlns:a16="http://schemas.microsoft.com/office/drawing/2014/main" id="{1B32828F-F7AA-034E-A659-6800F56D43D9}"/>
              </a:ext>
            </a:extLst>
          </p:cNvPr>
          <p:cNvSpPr>
            <a:spLocks noGrp="1"/>
          </p:cNvSpPr>
          <p:nvPr>
            <p:ph idx="1"/>
          </p:nvPr>
        </p:nvSpPr>
        <p:spPr>
          <a:xfrm>
            <a:off x="3705726" y="864107"/>
            <a:ext cx="7956885" cy="5857367"/>
          </a:xfrm>
        </p:spPr>
        <p:txBody>
          <a:bodyPr>
            <a:normAutofit/>
          </a:bodyPr>
          <a:lstStyle/>
          <a:p>
            <a:r>
              <a:rPr lang="en-US" sz="2800" dirty="0">
                <a:solidFill>
                  <a:schemeClr val="tx1"/>
                </a:solidFill>
              </a:rPr>
              <a:t>An honest man, according to Christ’s measurement, is one who will manifest unbending integrity.</a:t>
            </a:r>
          </a:p>
          <a:p>
            <a:r>
              <a:rPr lang="en-US" sz="2800" dirty="0">
                <a:solidFill>
                  <a:schemeClr val="tx1"/>
                </a:solidFill>
              </a:rPr>
              <a:t>Deceitful weights and false balances, with which many seek to advance their interests in the world, are an abomination in the sight of God.</a:t>
            </a:r>
          </a:p>
          <a:p>
            <a:r>
              <a:rPr lang="en-US" sz="2800" dirty="0">
                <a:solidFill>
                  <a:schemeClr val="tx1"/>
                </a:solidFill>
              </a:rPr>
              <a:t>Yet many who profess to keep the commandments of God are dealing with false weights and false balances.</a:t>
            </a:r>
          </a:p>
          <a:p>
            <a:r>
              <a:rPr lang="en-US" sz="2800" dirty="0">
                <a:solidFill>
                  <a:schemeClr val="tx1"/>
                </a:solidFill>
              </a:rPr>
              <a:t>When a man is indeed connected with God, . . . all his actions will be in harmony with the teachings of Christ. </a:t>
            </a:r>
          </a:p>
          <a:p>
            <a:pPr marL="0" indent="0">
              <a:buNone/>
            </a:pPr>
            <a:endParaRPr lang="en-US" sz="100" dirty="0">
              <a:solidFill>
                <a:schemeClr val="tx1"/>
              </a:solidFill>
            </a:endParaRPr>
          </a:p>
          <a:p>
            <a:pPr marL="0" indent="0" algn="r">
              <a:buNone/>
            </a:pPr>
            <a:r>
              <a:rPr lang="en-US" sz="1500" dirty="0">
                <a:solidFill>
                  <a:schemeClr val="tx1"/>
                </a:solidFill>
              </a:rPr>
              <a:t>Testimonies for the Church 4:310, 311.</a:t>
            </a:r>
          </a:p>
          <a:p>
            <a:pPr marL="0" indent="0" algn="r">
              <a:buNone/>
            </a:pPr>
            <a:r>
              <a:rPr lang="en-US" sz="1500" dirty="0">
                <a:solidFill>
                  <a:schemeClr val="tx1"/>
                </a:solidFill>
              </a:rPr>
              <a:t>White, E. G. (1925). </a:t>
            </a:r>
            <a:r>
              <a:rPr lang="en-US" sz="15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500" dirty="0">
                <a:solidFill>
                  <a:schemeClr val="tx1"/>
                </a:solidFill>
              </a:rPr>
              <a:t> (p. 17). Review and Herald Publishing Association.</a:t>
            </a:r>
          </a:p>
          <a:p>
            <a:endParaRPr lang="en-US" dirty="0"/>
          </a:p>
        </p:txBody>
      </p:sp>
      <p:sp>
        <p:nvSpPr>
          <p:cNvPr id="4" name="Slide Number Placeholder 3">
            <a:extLst>
              <a:ext uri="{FF2B5EF4-FFF2-40B4-BE49-F238E27FC236}">
                <a16:creationId xmlns:a16="http://schemas.microsoft.com/office/drawing/2014/main" id="{8D7A3DE1-3D2E-BB44-8E97-778E23489C89}"/>
              </a:ext>
            </a:extLst>
          </p:cNvPr>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254499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48712-8EA8-134D-9658-A2B3F148524F}"/>
              </a:ext>
            </a:extLst>
          </p:cNvPr>
          <p:cNvSpPr>
            <a:spLocks noGrp="1"/>
          </p:cNvSpPr>
          <p:nvPr>
            <p:ph type="title"/>
          </p:nvPr>
        </p:nvSpPr>
        <p:spPr/>
        <p:txBody>
          <a:bodyPr>
            <a:normAutofit/>
          </a:bodyPr>
          <a:lstStyle/>
          <a:p>
            <a:pPr algn="ctr"/>
            <a:r>
              <a:rPr lang="en-US" b="1" dirty="0"/>
              <a:t>President Educates and Trains</a:t>
            </a:r>
            <a:endParaRPr lang="en-US" dirty="0"/>
          </a:p>
        </p:txBody>
      </p:sp>
      <p:sp>
        <p:nvSpPr>
          <p:cNvPr id="3" name="Content Placeholder 2">
            <a:extLst>
              <a:ext uri="{FF2B5EF4-FFF2-40B4-BE49-F238E27FC236}">
                <a16:creationId xmlns:a16="http://schemas.microsoft.com/office/drawing/2014/main" id="{615179A2-28F2-6245-9F00-3136F98ADB96}"/>
              </a:ext>
            </a:extLst>
          </p:cNvPr>
          <p:cNvSpPr>
            <a:spLocks noGrp="1"/>
          </p:cNvSpPr>
          <p:nvPr>
            <p:ph idx="1"/>
          </p:nvPr>
        </p:nvSpPr>
        <p:spPr>
          <a:xfrm>
            <a:off x="3625516" y="481263"/>
            <a:ext cx="7988968" cy="5875087"/>
          </a:xfrm>
        </p:spPr>
        <p:txBody>
          <a:bodyPr>
            <a:normAutofit lnSpcReduction="10000"/>
          </a:bodyPr>
          <a:lstStyle/>
          <a:p>
            <a:r>
              <a:rPr lang="en-US" sz="2800" dirty="0">
                <a:solidFill>
                  <a:schemeClr val="tx1"/>
                </a:solidFill>
              </a:rPr>
              <a:t>The president of a State Conference is, by his manner of dealing, educating the ministers under him, and together they can so educate the churches that it will not be necessary to call the ministers of the conference from the field to settle difficulties and dissensions in the church.</a:t>
            </a:r>
          </a:p>
          <a:p>
            <a:r>
              <a:rPr lang="en-US" sz="2800" dirty="0">
                <a:solidFill>
                  <a:schemeClr val="tx1"/>
                </a:solidFill>
              </a:rPr>
              <a:t>If the officers in the conference will, as faithful servants, perform their Heaven-appointed duties, the work in our conferences will not be left to become entangled in such perplexities as heretofore.</a:t>
            </a:r>
          </a:p>
          <a:p>
            <a:r>
              <a:rPr lang="en-US" sz="2800" dirty="0">
                <a:solidFill>
                  <a:schemeClr val="tx1"/>
                </a:solidFill>
              </a:rPr>
              <a:t>And in laboring thus, the workers will become solid, responsible men, who will not fail nor be discouraged in a hard place.  </a:t>
            </a:r>
            <a:r>
              <a:rPr lang="en-US" sz="1800" dirty="0">
                <a:solidFill>
                  <a:schemeClr val="tx1"/>
                </a:solidFill>
              </a:rPr>
              <a:t>Gospel Workers, 419</a:t>
            </a:r>
            <a:endParaRPr lang="en-US" sz="1500" dirty="0">
              <a:solidFill>
                <a:schemeClr val="tx1"/>
              </a:solidFill>
            </a:endParaRPr>
          </a:p>
          <a:p>
            <a:pPr marL="0" indent="0" algn="r">
              <a:buNone/>
            </a:pPr>
            <a:r>
              <a:rPr lang="en-US" sz="1500" dirty="0">
                <a:solidFill>
                  <a:schemeClr val="tx1"/>
                </a:solidFill>
              </a:rPr>
              <a:t>White, E. G. (1925). </a:t>
            </a:r>
            <a:r>
              <a:rPr lang="en-US" sz="15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500" dirty="0">
                <a:solidFill>
                  <a:schemeClr val="tx1"/>
                </a:solidFill>
              </a:rPr>
              <a:t> (p. 55). Review and Herald Publishing Association.</a:t>
            </a:r>
          </a:p>
        </p:txBody>
      </p:sp>
      <p:sp>
        <p:nvSpPr>
          <p:cNvPr id="4" name="Slide Number Placeholder 3">
            <a:extLst>
              <a:ext uri="{FF2B5EF4-FFF2-40B4-BE49-F238E27FC236}">
                <a16:creationId xmlns:a16="http://schemas.microsoft.com/office/drawing/2014/main" id="{93BB0D52-C42E-0244-BADA-4B0F474BAD5E}"/>
              </a:ext>
            </a:extLst>
          </p:cNvPr>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947387407"/>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2BC4-94FC-5B42-9F4C-2399C4957080}"/>
              </a:ext>
            </a:extLst>
          </p:cNvPr>
          <p:cNvSpPr>
            <a:spLocks noGrp="1"/>
          </p:cNvSpPr>
          <p:nvPr>
            <p:ph type="title"/>
          </p:nvPr>
        </p:nvSpPr>
        <p:spPr/>
        <p:txBody>
          <a:bodyPr/>
          <a:lstStyle/>
          <a:p>
            <a:pPr algn="ctr"/>
            <a:r>
              <a:rPr lang="en-US" b="1" dirty="0"/>
              <a:t>Leaders Afraid to Train Others</a:t>
            </a:r>
            <a:endParaRPr lang="en-US" dirty="0"/>
          </a:p>
        </p:txBody>
      </p:sp>
      <p:sp>
        <p:nvSpPr>
          <p:cNvPr id="3" name="Content Placeholder 2">
            <a:extLst>
              <a:ext uri="{FF2B5EF4-FFF2-40B4-BE49-F238E27FC236}">
                <a16:creationId xmlns:a16="http://schemas.microsoft.com/office/drawing/2014/main" id="{6C3307C1-8870-8E42-B014-AED4C81EC7ED}"/>
              </a:ext>
            </a:extLst>
          </p:cNvPr>
          <p:cNvSpPr>
            <a:spLocks noGrp="1"/>
          </p:cNvSpPr>
          <p:nvPr>
            <p:ph idx="1"/>
          </p:nvPr>
        </p:nvSpPr>
        <p:spPr>
          <a:xfrm>
            <a:off x="3609475" y="377952"/>
            <a:ext cx="8053136" cy="6480047"/>
          </a:xfrm>
        </p:spPr>
        <p:txBody>
          <a:bodyPr>
            <a:normAutofit fontScale="92500" lnSpcReduction="10000"/>
          </a:bodyPr>
          <a:lstStyle/>
          <a:p>
            <a:r>
              <a:rPr lang="en-US" sz="2600" dirty="0">
                <a:solidFill>
                  <a:schemeClr val="tx1"/>
                </a:solidFill>
              </a:rPr>
              <a:t>If in their ministry those whom we teach develop an energy and an intelligence even superior to that which we possess, we should be led to rejoice over the privilege of having a part in the work of training them.</a:t>
            </a:r>
          </a:p>
          <a:p>
            <a:r>
              <a:rPr lang="en-US" sz="2600" dirty="0">
                <a:solidFill>
                  <a:schemeClr val="tx1"/>
                </a:solidFill>
              </a:rPr>
              <a:t>But there is danger that some in positions of responsibility as teachers and leaders, will act as if talent and ability have been given to them only, and that they must do all the work in order to make sure that it is done aright.</a:t>
            </a:r>
          </a:p>
          <a:p>
            <a:endParaRPr lang="en-US" sz="100" dirty="0">
              <a:solidFill>
                <a:schemeClr val="tx1"/>
              </a:solidFill>
            </a:endParaRPr>
          </a:p>
          <a:p>
            <a:r>
              <a:rPr lang="en-US" sz="2600" dirty="0">
                <a:solidFill>
                  <a:schemeClr val="tx1"/>
                </a:solidFill>
              </a:rPr>
              <a:t>They are liable to find fault with everything not originated by themselves.</a:t>
            </a:r>
          </a:p>
          <a:p>
            <a:r>
              <a:rPr lang="en-US" sz="2600" dirty="0">
                <a:solidFill>
                  <a:schemeClr val="tx1"/>
                </a:solidFill>
              </a:rPr>
              <a:t>A great amount of talent is lost to the cause of God because many laborers, desiring to be first, are willing to lead, but never to follow.</a:t>
            </a:r>
          </a:p>
          <a:p>
            <a:r>
              <a:rPr lang="en-US" sz="2600" dirty="0">
                <a:solidFill>
                  <a:schemeClr val="tx1"/>
                </a:solidFill>
              </a:rPr>
              <a:t>Although they closely scrutinize and criticize all that anyone else does, they are in danger of regarding that which goes forth from their hands as perfect</a:t>
            </a:r>
            <a:r>
              <a:rPr lang="en-US" dirty="0">
                <a:solidFill>
                  <a:schemeClr val="tx1"/>
                </a:solidFill>
              </a:rPr>
              <a:t>.</a:t>
            </a:r>
          </a:p>
          <a:p>
            <a:pPr marL="0" indent="0" algn="r">
              <a:buNone/>
            </a:pPr>
            <a:r>
              <a:rPr lang="en-US" sz="1500" dirty="0">
                <a:solidFill>
                  <a:schemeClr val="tx1"/>
                </a:solidFill>
              </a:rPr>
              <a:t>The Review and Herald, December 1, 1904.</a:t>
            </a:r>
          </a:p>
          <a:p>
            <a:pPr marL="0" indent="0" algn="r">
              <a:buNone/>
            </a:pPr>
            <a:r>
              <a:rPr lang="en-US" sz="1600" dirty="0">
                <a:solidFill>
                  <a:schemeClr val="tx1"/>
                </a:solidFill>
              </a:rPr>
              <a:t>White, E. G. (1925). </a:t>
            </a:r>
            <a:r>
              <a:rPr lang="en-US" sz="16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600" dirty="0">
                <a:solidFill>
                  <a:schemeClr val="tx1"/>
                </a:solidFill>
              </a:rPr>
              <a:t> (p. 56). Review and Herald Publishing Association.</a:t>
            </a:r>
          </a:p>
          <a:p>
            <a:endParaRPr lang="en-US" dirty="0"/>
          </a:p>
        </p:txBody>
      </p:sp>
      <p:sp>
        <p:nvSpPr>
          <p:cNvPr id="4" name="Slide Number Placeholder 3">
            <a:extLst>
              <a:ext uri="{FF2B5EF4-FFF2-40B4-BE49-F238E27FC236}">
                <a16:creationId xmlns:a16="http://schemas.microsoft.com/office/drawing/2014/main" id="{0ED23102-A1DD-B243-9BC5-28EEF4530191}"/>
              </a:ext>
            </a:extLst>
          </p:cNvPr>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1324272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B272-EB65-304F-A99C-5AEE8E12909D}"/>
              </a:ext>
            </a:extLst>
          </p:cNvPr>
          <p:cNvSpPr>
            <a:spLocks noGrp="1"/>
          </p:cNvSpPr>
          <p:nvPr>
            <p:ph type="title"/>
          </p:nvPr>
        </p:nvSpPr>
        <p:spPr/>
        <p:txBody>
          <a:bodyPr>
            <a:normAutofit/>
          </a:bodyPr>
          <a:lstStyle/>
          <a:p>
            <a:pPr algn="ctr"/>
            <a:r>
              <a:rPr lang="en-US" sz="4800" dirty="0">
                <a:solidFill>
                  <a:schemeClr val="bg1"/>
                </a:solidFill>
              </a:rPr>
              <a:t>Christlike Integrity</a:t>
            </a:r>
          </a:p>
        </p:txBody>
      </p:sp>
      <p:sp>
        <p:nvSpPr>
          <p:cNvPr id="3" name="Content Placeholder 2">
            <a:extLst>
              <a:ext uri="{FF2B5EF4-FFF2-40B4-BE49-F238E27FC236}">
                <a16:creationId xmlns:a16="http://schemas.microsoft.com/office/drawing/2014/main" id="{5964179A-6F57-CB45-96B9-61647244593E}"/>
              </a:ext>
            </a:extLst>
          </p:cNvPr>
          <p:cNvSpPr>
            <a:spLocks noGrp="1"/>
          </p:cNvSpPr>
          <p:nvPr>
            <p:ph idx="1"/>
          </p:nvPr>
        </p:nvSpPr>
        <p:spPr/>
        <p:txBody>
          <a:bodyPr/>
          <a:lstStyle/>
          <a:p>
            <a:r>
              <a:rPr lang="en-US" sz="2800" dirty="0">
                <a:solidFill>
                  <a:schemeClr val="tx1"/>
                </a:solidFill>
              </a:rPr>
              <a:t>Greatness without goodness is valueless. It is as a tinkling cymbal.</a:t>
            </a:r>
          </a:p>
          <a:p>
            <a:endParaRPr lang="en-US" sz="600" dirty="0">
              <a:solidFill>
                <a:schemeClr val="tx1"/>
              </a:solidFill>
            </a:endParaRPr>
          </a:p>
          <a:p>
            <a:r>
              <a:rPr lang="en-US" sz="2800" dirty="0">
                <a:solidFill>
                  <a:schemeClr val="tx1"/>
                </a:solidFill>
              </a:rPr>
              <a:t>Let no friendship, no influence, no entreaty, let not the smiles, the confidence, or the rewards of any man, induce you to swerve from the path in which the Lord would lead you.</a:t>
            </a:r>
          </a:p>
          <a:p>
            <a:endParaRPr lang="en-US" sz="100" dirty="0">
              <a:solidFill>
                <a:schemeClr val="tx1"/>
              </a:solidFill>
            </a:endParaRPr>
          </a:p>
          <a:p>
            <a:r>
              <a:rPr lang="en-US" sz="2800" dirty="0">
                <a:solidFill>
                  <a:schemeClr val="tx1"/>
                </a:solidFill>
              </a:rPr>
              <a:t>Let Christlike integrity and consistency control the actions of your life.</a:t>
            </a:r>
          </a:p>
          <a:p>
            <a:endParaRPr lang="en-US" sz="600" dirty="0">
              <a:solidFill>
                <a:schemeClr val="tx1"/>
              </a:solidFill>
            </a:endParaRPr>
          </a:p>
          <a:p>
            <a:pPr marL="0" indent="0" algn="r">
              <a:buNone/>
            </a:pPr>
            <a:r>
              <a:rPr lang="en-US" sz="1400" dirty="0">
                <a:solidFill>
                  <a:schemeClr val="tx1"/>
                </a:solidFill>
              </a:rPr>
              <a:t>E. G. White, Christian Integrity in the Ministry. Manuscript Releases, Volume 11: p. 82</a:t>
            </a:r>
            <a:endParaRPr lang="en-US" sz="28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C833F353-4E97-7E4A-9DB6-183EF303D92D}"/>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372683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441DB-9BCE-CA42-A1F1-5EA149244DC8}"/>
              </a:ext>
            </a:extLst>
          </p:cNvPr>
          <p:cNvSpPr>
            <a:spLocks noGrp="1"/>
          </p:cNvSpPr>
          <p:nvPr>
            <p:ph type="title"/>
          </p:nvPr>
        </p:nvSpPr>
        <p:spPr/>
        <p:txBody>
          <a:bodyPr>
            <a:normAutofit/>
          </a:bodyPr>
          <a:lstStyle/>
          <a:p>
            <a:pPr algn="ctr"/>
            <a:r>
              <a:rPr lang="en-US" sz="4800" b="1" dirty="0"/>
              <a:t>Integrity</a:t>
            </a:r>
            <a:endParaRPr lang="en-US" sz="4800" dirty="0"/>
          </a:p>
        </p:txBody>
      </p:sp>
      <p:sp>
        <p:nvSpPr>
          <p:cNvPr id="3" name="Content Placeholder 2">
            <a:extLst>
              <a:ext uri="{FF2B5EF4-FFF2-40B4-BE49-F238E27FC236}">
                <a16:creationId xmlns:a16="http://schemas.microsoft.com/office/drawing/2014/main" id="{2F7FF52A-C3F9-3E48-AC0D-51DE0556648A}"/>
              </a:ext>
            </a:extLst>
          </p:cNvPr>
          <p:cNvSpPr>
            <a:spLocks noGrp="1"/>
          </p:cNvSpPr>
          <p:nvPr>
            <p:ph idx="1"/>
          </p:nvPr>
        </p:nvSpPr>
        <p:spPr>
          <a:xfrm>
            <a:off x="3689684" y="673767"/>
            <a:ext cx="7860632" cy="6047707"/>
          </a:xfrm>
        </p:spPr>
        <p:txBody>
          <a:bodyPr>
            <a:normAutofit fontScale="92500" lnSpcReduction="10000"/>
          </a:bodyPr>
          <a:lstStyle/>
          <a:p>
            <a:r>
              <a:rPr lang="en-US" sz="3000" dirty="0">
                <a:solidFill>
                  <a:schemeClr val="tx1"/>
                </a:solidFill>
              </a:rPr>
              <a:t>Faithful support of a standard of values.</a:t>
            </a:r>
          </a:p>
          <a:p>
            <a:endParaRPr lang="en-US" sz="100" dirty="0">
              <a:solidFill>
                <a:schemeClr val="tx1"/>
              </a:solidFill>
            </a:endParaRPr>
          </a:p>
          <a:p>
            <a:r>
              <a:rPr lang="en-US" sz="3000" dirty="0">
                <a:solidFill>
                  <a:schemeClr val="tx1"/>
                </a:solidFill>
              </a:rPr>
              <a:t>Terms which occur in parallel with integrity (Hb. </a:t>
            </a:r>
            <a:r>
              <a:rPr lang="en-US" sz="3000" i="1" dirty="0">
                <a:solidFill>
                  <a:schemeClr val="tx1"/>
                </a:solidFill>
              </a:rPr>
              <a:t>tom, </a:t>
            </a:r>
            <a:r>
              <a:rPr lang="en-US" sz="3000" i="1" dirty="0" err="1">
                <a:solidFill>
                  <a:schemeClr val="tx1"/>
                </a:solidFill>
              </a:rPr>
              <a:t>tomim</a:t>
            </a:r>
            <a:r>
              <a:rPr lang="en-US" sz="3000" dirty="0">
                <a:solidFill>
                  <a:schemeClr val="tx1"/>
                </a:solidFill>
              </a:rPr>
              <a:t>) suggest its shades of meaning:</a:t>
            </a:r>
          </a:p>
          <a:p>
            <a:pPr lvl="1"/>
            <a:r>
              <a:rPr lang="en-US" sz="2800" dirty="0">
                <a:solidFill>
                  <a:schemeClr val="tx1"/>
                </a:solidFill>
              </a:rPr>
              <a:t>righteousness (Ps. 7:8);</a:t>
            </a:r>
          </a:p>
          <a:p>
            <a:pPr lvl="1"/>
            <a:r>
              <a:rPr lang="en-US" sz="2800" dirty="0">
                <a:solidFill>
                  <a:schemeClr val="tx1"/>
                </a:solidFill>
              </a:rPr>
              <a:t>uprightness (Ps. 25:21);</a:t>
            </a:r>
          </a:p>
          <a:p>
            <a:pPr lvl="1"/>
            <a:r>
              <a:rPr lang="en-US" sz="2800" dirty="0">
                <a:solidFill>
                  <a:schemeClr val="tx1"/>
                </a:solidFill>
              </a:rPr>
              <a:t>without wavering (Ps. 26:1 NRSV, NASB, NIV);</a:t>
            </a:r>
          </a:p>
          <a:p>
            <a:pPr lvl="1"/>
            <a:r>
              <a:rPr lang="en-US" sz="2800" dirty="0">
                <a:solidFill>
                  <a:schemeClr val="tx1"/>
                </a:solidFill>
              </a:rPr>
              <a:t>blameless (Ps. 101:2 NRSV, Hebrew uses </a:t>
            </a:r>
            <a:r>
              <a:rPr lang="en-US" sz="2800" i="1" dirty="0">
                <a:solidFill>
                  <a:schemeClr val="tx1"/>
                </a:solidFill>
              </a:rPr>
              <a:t>tom</a:t>
            </a:r>
            <a:r>
              <a:rPr lang="en-US" sz="2800" dirty="0">
                <a:solidFill>
                  <a:schemeClr val="tx1"/>
                </a:solidFill>
              </a:rPr>
              <a:t> twice in this verse, otherwise translated “integrity”).</a:t>
            </a:r>
          </a:p>
          <a:p>
            <a:pPr lvl="1"/>
            <a:endParaRPr lang="en-US" sz="100" dirty="0">
              <a:solidFill>
                <a:schemeClr val="tx1"/>
              </a:solidFill>
            </a:endParaRPr>
          </a:p>
          <a:p>
            <a:r>
              <a:rPr lang="en-US" sz="3000" dirty="0">
                <a:solidFill>
                  <a:schemeClr val="tx1"/>
                </a:solidFill>
              </a:rPr>
              <a:t>Several OT characters are designated persons of integrity: Noah (Gen. 6:9); Abraham (Gen. 17:1); Jacob (Gen. 25:27); Job (Job 1:1, 8; 2:3); and David (1 Kings 9:4). </a:t>
            </a:r>
          </a:p>
          <a:p>
            <a:endParaRPr lang="en-US" sz="100" dirty="0">
              <a:solidFill>
                <a:schemeClr val="tx1"/>
              </a:solidFill>
            </a:endParaRPr>
          </a:p>
          <a:p>
            <a:pPr marL="0" indent="0" algn="r">
              <a:buNone/>
            </a:pPr>
            <a:r>
              <a:rPr lang="en-US" sz="1600" dirty="0">
                <a:solidFill>
                  <a:schemeClr val="tx1"/>
                </a:solidFill>
              </a:rPr>
              <a:t>Brand, C., Draper, C., England, A., Bond, S., </a:t>
            </a:r>
            <a:r>
              <a:rPr lang="en-US" sz="1600" dirty="0" err="1">
                <a:solidFill>
                  <a:schemeClr val="tx1"/>
                </a:solidFill>
              </a:rPr>
              <a:t>Clendenen</a:t>
            </a:r>
            <a:r>
              <a:rPr lang="en-US" sz="1600" dirty="0">
                <a:solidFill>
                  <a:schemeClr val="tx1"/>
                </a:solidFill>
              </a:rPr>
              <a:t>, E. R., &amp; Butler, T. C. (Eds.). (2003). </a:t>
            </a:r>
            <a:r>
              <a:rPr lang="en-US" sz="1600" dirty="0">
                <a:solidFill>
                  <a:schemeClr val="tx1"/>
                </a:solidFill>
                <a:hlinkClick r:id="rId2">
                  <a:extLst>
                    <a:ext uri="{A12FA001-AC4F-418D-AE19-62706E023703}">
                      <ahyp:hlinkClr xmlns:ahyp="http://schemas.microsoft.com/office/drawing/2018/hyperlinkcolor" val="tx"/>
                    </a:ext>
                  </a:extLst>
                </a:hlinkClick>
              </a:rPr>
              <a:t>Integrity</a:t>
            </a:r>
            <a:r>
              <a:rPr lang="en-US" sz="1600" dirty="0">
                <a:solidFill>
                  <a:schemeClr val="tx1"/>
                </a:solidFill>
              </a:rPr>
              <a:t>. In </a:t>
            </a:r>
            <a:r>
              <a:rPr lang="en-US" sz="1600" i="1" dirty="0">
                <a:solidFill>
                  <a:schemeClr val="tx1"/>
                </a:solidFill>
              </a:rPr>
              <a:t>Holman Illustrated Bible Dictionary</a:t>
            </a:r>
            <a:r>
              <a:rPr lang="en-US" sz="1600" dirty="0">
                <a:solidFill>
                  <a:schemeClr val="tx1"/>
                </a:solidFill>
              </a:rPr>
              <a:t> (pp. 827–828). Nashville, TN: Holman Bible Publishers.</a:t>
            </a:r>
          </a:p>
          <a:p>
            <a:pPr marL="0" indent="0">
              <a:buNone/>
            </a:pPr>
            <a:endParaRPr lang="en-US" dirty="0"/>
          </a:p>
        </p:txBody>
      </p:sp>
      <p:sp>
        <p:nvSpPr>
          <p:cNvPr id="4" name="Slide Number Placeholder 3">
            <a:extLst>
              <a:ext uri="{FF2B5EF4-FFF2-40B4-BE49-F238E27FC236}">
                <a16:creationId xmlns:a16="http://schemas.microsoft.com/office/drawing/2014/main" id="{FD1968C3-B643-2E41-BDD4-AB50FB6383A4}"/>
              </a:ext>
            </a:extLst>
          </p:cNvPr>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55131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pPr algn="ctr"/>
            <a:r>
              <a:rPr lang="en-US" sz="4800" dirty="0"/>
              <a:t>Ethics</a:t>
            </a:r>
          </a:p>
        </p:txBody>
      </p:sp>
      <p:sp>
        <p:nvSpPr>
          <p:cNvPr id="4" name="Slide Number Placeholder 3"/>
          <p:cNvSpPr>
            <a:spLocks noGrp="1"/>
          </p:cNvSpPr>
          <p:nvPr>
            <p:ph type="sldNum" sz="quarter" idx="12"/>
          </p:nvPr>
        </p:nvSpPr>
        <p:spPr>
          <a:xfrm>
            <a:off x="10634135" y="6356350"/>
            <a:ext cx="1530927" cy="365125"/>
          </a:xfrm>
        </p:spPr>
        <p:txBody>
          <a:bodyPr>
            <a:normAutofit/>
          </a:bodyPr>
          <a:lstStyle/>
          <a:p>
            <a:pPr>
              <a:spcAft>
                <a:spcPts val="600"/>
              </a:spcAft>
            </a:pPr>
            <a:fld id="{D57F1E4F-1CFF-5643-939E-217C01CDF565}" type="slidenum">
              <a:rPr lang="en-US" smtClean="0"/>
              <a:pPr>
                <a:spcAft>
                  <a:spcPts val="600"/>
                </a:spcAft>
              </a:pPr>
              <a:t>4</a:t>
            </a:fld>
            <a:endParaRPr lang="en-US"/>
          </a:p>
        </p:txBody>
      </p:sp>
      <p:graphicFrame>
        <p:nvGraphicFramePr>
          <p:cNvPr id="6" name="Content Placeholder 2">
            <a:extLst>
              <a:ext uri="{FF2B5EF4-FFF2-40B4-BE49-F238E27FC236}">
                <a16:creationId xmlns:a16="http://schemas.microsoft.com/office/drawing/2014/main" id="{BB321CEB-8B4A-4B73-88D2-317D52EA6E73}"/>
              </a:ext>
            </a:extLst>
          </p:cNvPr>
          <p:cNvGraphicFramePr>
            <a:graphicFrameLocks noGrp="1"/>
          </p:cNvGraphicFramePr>
          <p:nvPr>
            <p:ph idx="1"/>
            <p:extLst>
              <p:ext uri="{D42A27DB-BD31-4B8C-83A1-F6EECF244321}">
                <p14:modId xmlns:p14="http://schemas.microsoft.com/office/powerpoint/2010/main" val="48536122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059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C813-869F-4140-BCCB-2CA835F2BBCC}"/>
              </a:ext>
            </a:extLst>
          </p:cNvPr>
          <p:cNvSpPr>
            <a:spLocks noGrp="1"/>
          </p:cNvSpPr>
          <p:nvPr>
            <p:ph type="title"/>
          </p:nvPr>
        </p:nvSpPr>
        <p:spPr/>
        <p:txBody>
          <a:bodyPr>
            <a:normAutofit/>
          </a:bodyPr>
          <a:lstStyle/>
          <a:p>
            <a:pPr algn="ctr"/>
            <a:r>
              <a:rPr lang="en-US" sz="4800" b="1" dirty="0"/>
              <a:t>Integrity</a:t>
            </a:r>
            <a:endParaRPr lang="en-US" sz="4800" dirty="0"/>
          </a:p>
        </p:txBody>
      </p:sp>
      <p:sp>
        <p:nvSpPr>
          <p:cNvPr id="3" name="Content Placeholder 2">
            <a:extLst>
              <a:ext uri="{FF2B5EF4-FFF2-40B4-BE49-F238E27FC236}">
                <a16:creationId xmlns:a16="http://schemas.microsoft.com/office/drawing/2014/main" id="{E2067E4E-306D-CF43-B952-AA8FA03A440F}"/>
              </a:ext>
            </a:extLst>
          </p:cNvPr>
          <p:cNvSpPr>
            <a:spLocks noGrp="1"/>
          </p:cNvSpPr>
          <p:nvPr>
            <p:ph idx="1"/>
          </p:nvPr>
        </p:nvSpPr>
        <p:spPr>
          <a:xfrm>
            <a:off x="3673642" y="864108"/>
            <a:ext cx="7892716" cy="5120640"/>
          </a:xfrm>
        </p:spPr>
        <p:txBody>
          <a:bodyPr>
            <a:normAutofit fontScale="92500" lnSpcReduction="10000"/>
          </a:bodyPr>
          <a:lstStyle/>
          <a:p>
            <a:r>
              <a:rPr lang="en-US" sz="2800" dirty="0">
                <a:solidFill>
                  <a:schemeClr val="tx1"/>
                </a:solidFill>
                <a:cs typeface="Calibri" panose="020F0502020204030204" pitchFamily="34" charset="0"/>
              </a:rPr>
              <a:t>English translations frequently render the underlying Hebrew as perfect or blameless.</a:t>
            </a:r>
          </a:p>
          <a:p>
            <a:r>
              <a:rPr lang="en-US" sz="2800" dirty="0">
                <a:solidFill>
                  <a:schemeClr val="tx1"/>
                </a:solidFill>
                <a:cs typeface="Calibri" panose="020F0502020204030204" pitchFamily="34" charset="0"/>
              </a:rPr>
              <a:t>Inclusion of Jacob is surprising since he is better known for his deceit (Gen. 27:5–27; 30:37–43; 33:13–17). English translators describe Jacob as a plain (KJV), peaceful (NASB), or quiet man (NRSV, NIV, REB).</a:t>
            </a:r>
          </a:p>
          <a:p>
            <a:endParaRPr lang="en-US" sz="100" dirty="0">
              <a:solidFill>
                <a:schemeClr val="tx1"/>
              </a:solidFill>
              <a:cs typeface="Calibri" panose="020F0502020204030204" pitchFamily="34" charset="0"/>
            </a:endParaRPr>
          </a:p>
          <a:p>
            <a:r>
              <a:rPr lang="en-US" sz="2800" dirty="0">
                <a:solidFill>
                  <a:schemeClr val="tx1"/>
                </a:solidFill>
                <a:cs typeface="Calibri" panose="020F0502020204030204" pitchFamily="34" charset="0"/>
              </a:rPr>
              <a:t>In the NT integrity occurs only at Titus 2:7 (NRSV, NIV, REB) in reference to teaching.</a:t>
            </a:r>
          </a:p>
          <a:p>
            <a:r>
              <a:rPr lang="en-US" sz="2800" dirty="0">
                <a:solidFill>
                  <a:schemeClr val="tx1"/>
                </a:solidFill>
                <a:cs typeface="Calibri" panose="020F0502020204030204" pitchFamily="34" charset="0"/>
              </a:rPr>
              <a:t>The idea of singleness of heart or mind is frequent (Matt. 5:8; 6:22; James 1:7–8; 4:8).</a:t>
            </a:r>
          </a:p>
          <a:p>
            <a:pPr marL="0" indent="0">
              <a:buNone/>
            </a:pPr>
            <a:endParaRPr lang="en-US" dirty="0">
              <a:solidFill>
                <a:schemeClr val="tx1"/>
              </a:solidFill>
            </a:endParaRPr>
          </a:p>
          <a:p>
            <a:pPr marL="0" indent="0" algn="r">
              <a:buNone/>
            </a:pPr>
            <a:r>
              <a:rPr lang="en-US" sz="1400" dirty="0">
                <a:solidFill>
                  <a:schemeClr val="tx1"/>
                </a:solidFill>
              </a:rPr>
              <a:t>Brand, C., Draper, C., England, A., Bond, S., </a:t>
            </a:r>
            <a:r>
              <a:rPr lang="en-US" sz="1400" dirty="0" err="1">
                <a:solidFill>
                  <a:schemeClr val="tx1"/>
                </a:solidFill>
              </a:rPr>
              <a:t>Clendenen</a:t>
            </a:r>
            <a:r>
              <a:rPr lang="en-US" sz="1400" dirty="0">
                <a:solidFill>
                  <a:schemeClr val="tx1"/>
                </a:solidFill>
              </a:rPr>
              <a:t>, E. R., &amp; Butler, T. C. (Eds.). (2003). </a:t>
            </a:r>
            <a:r>
              <a:rPr lang="en-US" sz="1400" dirty="0">
                <a:solidFill>
                  <a:schemeClr val="tx1"/>
                </a:solidFill>
                <a:hlinkClick r:id="rId2">
                  <a:extLst>
                    <a:ext uri="{A12FA001-AC4F-418D-AE19-62706E023703}">
                      <ahyp:hlinkClr xmlns:ahyp="http://schemas.microsoft.com/office/drawing/2018/hyperlinkcolor" val="tx"/>
                    </a:ext>
                  </a:extLst>
                </a:hlinkClick>
              </a:rPr>
              <a:t>Integrity</a:t>
            </a:r>
            <a:r>
              <a:rPr lang="en-US" sz="1400" dirty="0">
                <a:solidFill>
                  <a:schemeClr val="tx1"/>
                </a:solidFill>
              </a:rPr>
              <a:t>. In </a:t>
            </a:r>
            <a:r>
              <a:rPr lang="en-US" sz="1400" i="1" dirty="0">
                <a:solidFill>
                  <a:schemeClr val="tx1"/>
                </a:solidFill>
              </a:rPr>
              <a:t>Holman Illustrated Bible Dictionary</a:t>
            </a:r>
            <a:r>
              <a:rPr lang="en-US" sz="1400" dirty="0">
                <a:solidFill>
                  <a:schemeClr val="tx1"/>
                </a:solidFill>
              </a:rPr>
              <a:t> (pp. 827–828). Nashville, TN: Holman Bible Publishers.</a:t>
            </a:r>
          </a:p>
          <a:p>
            <a:pPr marL="0" indent="0">
              <a:buNone/>
            </a:pPr>
            <a:endParaRPr lang="en-US" dirty="0"/>
          </a:p>
        </p:txBody>
      </p:sp>
      <p:sp>
        <p:nvSpPr>
          <p:cNvPr id="4" name="Slide Number Placeholder 3">
            <a:extLst>
              <a:ext uri="{FF2B5EF4-FFF2-40B4-BE49-F238E27FC236}">
                <a16:creationId xmlns:a16="http://schemas.microsoft.com/office/drawing/2014/main" id="{25959748-0BA6-0840-9B3C-860BA652D82B}"/>
              </a:ext>
            </a:extLst>
          </p:cNvPr>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273498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FEF61-055C-9B44-A8E1-66981D8C9FCB}"/>
              </a:ext>
            </a:extLst>
          </p:cNvPr>
          <p:cNvSpPr>
            <a:spLocks noGrp="1"/>
          </p:cNvSpPr>
          <p:nvPr>
            <p:ph type="title"/>
          </p:nvPr>
        </p:nvSpPr>
        <p:spPr/>
        <p:txBody>
          <a:bodyPr>
            <a:normAutofit/>
          </a:bodyPr>
          <a:lstStyle/>
          <a:p>
            <a:pPr algn="ctr"/>
            <a:r>
              <a:rPr lang="en-US" sz="4400" dirty="0">
                <a:solidFill>
                  <a:schemeClr val="bg1"/>
                </a:solidFill>
              </a:rPr>
              <a:t>Nothing to Gloss Over</a:t>
            </a:r>
          </a:p>
        </p:txBody>
      </p:sp>
      <p:sp>
        <p:nvSpPr>
          <p:cNvPr id="6" name="Content Placeholder 5">
            <a:extLst>
              <a:ext uri="{FF2B5EF4-FFF2-40B4-BE49-F238E27FC236}">
                <a16:creationId xmlns:a16="http://schemas.microsoft.com/office/drawing/2014/main" id="{86AEB167-E0ED-C343-A228-0515372CB89D}"/>
              </a:ext>
            </a:extLst>
          </p:cNvPr>
          <p:cNvSpPr>
            <a:spLocks noGrp="1"/>
          </p:cNvSpPr>
          <p:nvPr>
            <p:ph idx="1"/>
          </p:nvPr>
        </p:nvSpPr>
        <p:spPr>
          <a:xfrm>
            <a:off x="3577389" y="529388"/>
            <a:ext cx="7956885" cy="6328611"/>
          </a:xfrm>
        </p:spPr>
        <p:txBody>
          <a:bodyPr>
            <a:normAutofit/>
          </a:bodyPr>
          <a:lstStyle/>
          <a:p>
            <a:r>
              <a:rPr lang="en-US" sz="2800" dirty="0">
                <a:solidFill>
                  <a:schemeClr val="tx1"/>
                </a:solidFill>
              </a:rPr>
              <a:t>In every action of life the true Christian . . . is guided by truth and uprightness. He does not scheme; therefore he has nothing to gloss over.</a:t>
            </a:r>
          </a:p>
          <a:p>
            <a:r>
              <a:rPr lang="en-US" sz="2800" dirty="0">
                <a:solidFill>
                  <a:schemeClr val="tx1"/>
                </a:solidFill>
              </a:rPr>
              <a:t>He may be criticized, he may be tested; but through all, his unbending integrity shines out like pure gold.</a:t>
            </a:r>
          </a:p>
          <a:p>
            <a:r>
              <a:rPr lang="en-US" sz="2800" dirty="0">
                <a:solidFill>
                  <a:schemeClr val="tx1"/>
                </a:solidFill>
              </a:rPr>
              <a:t>He is a friend and benefactor to all connected with him, and his fellow men place confidence in him, for he is trustworthy.</a:t>
            </a:r>
            <a:endParaRPr lang="en-US" sz="100" dirty="0">
              <a:solidFill>
                <a:schemeClr val="tx1"/>
              </a:solidFill>
            </a:endParaRPr>
          </a:p>
          <a:p>
            <a:pPr marL="0" indent="0" algn="r">
              <a:buNone/>
            </a:pPr>
            <a:r>
              <a:rPr lang="en-US" sz="1600" dirty="0">
                <a:solidFill>
                  <a:schemeClr val="tx1"/>
                </a:solidFill>
              </a:rPr>
              <a:t>E. G. White, Unbending Integrity, August 24, In Heavenly Places. P. 243</a:t>
            </a:r>
          </a:p>
          <a:p>
            <a:pPr marL="0" indent="0">
              <a:buNone/>
            </a:pPr>
            <a:endParaRPr lang="en-US" dirty="0"/>
          </a:p>
          <a:p>
            <a:pPr marL="0" indent="0">
              <a:buNone/>
            </a:pPr>
            <a:endParaRPr lang="en-US" dirty="0"/>
          </a:p>
        </p:txBody>
      </p:sp>
      <p:sp>
        <p:nvSpPr>
          <p:cNvPr id="7" name="Slide Number Placeholder 6">
            <a:extLst>
              <a:ext uri="{FF2B5EF4-FFF2-40B4-BE49-F238E27FC236}">
                <a16:creationId xmlns:a16="http://schemas.microsoft.com/office/drawing/2014/main" id="{14184E31-1745-CA49-BC48-A6A1A09B4A26}"/>
              </a:ext>
            </a:extLst>
          </p:cNvPr>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1083732245"/>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61B9B-1561-3348-BEB2-ADF675AF2E07}"/>
              </a:ext>
            </a:extLst>
          </p:cNvPr>
          <p:cNvSpPr>
            <a:spLocks noGrp="1"/>
          </p:cNvSpPr>
          <p:nvPr>
            <p:ph type="title"/>
          </p:nvPr>
        </p:nvSpPr>
        <p:spPr/>
        <p:txBody>
          <a:bodyPr>
            <a:normAutofit/>
          </a:bodyPr>
          <a:lstStyle/>
          <a:p>
            <a:pPr algn="ctr"/>
            <a:r>
              <a:rPr lang="en-US" dirty="0">
                <a:solidFill>
                  <a:schemeClr val="bg1"/>
                </a:solidFill>
              </a:rPr>
              <a:t>Requirements of Heaven</a:t>
            </a:r>
          </a:p>
        </p:txBody>
      </p:sp>
      <p:sp>
        <p:nvSpPr>
          <p:cNvPr id="3" name="Content Placeholder 2">
            <a:extLst>
              <a:ext uri="{FF2B5EF4-FFF2-40B4-BE49-F238E27FC236}">
                <a16:creationId xmlns:a16="http://schemas.microsoft.com/office/drawing/2014/main" id="{444B7DBD-23F9-C44C-AC4A-5545E39978F4}"/>
              </a:ext>
            </a:extLst>
          </p:cNvPr>
          <p:cNvSpPr>
            <a:spLocks noGrp="1"/>
          </p:cNvSpPr>
          <p:nvPr>
            <p:ph idx="1"/>
          </p:nvPr>
        </p:nvSpPr>
        <p:spPr>
          <a:xfrm>
            <a:off x="3609473" y="368968"/>
            <a:ext cx="8069179" cy="6489032"/>
          </a:xfrm>
        </p:spPr>
        <p:txBody>
          <a:bodyPr>
            <a:normAutofit/>
          </a:bodyPr>
          <a:lstStyle/>
          <a:p>
            <a:r>
              <a:rPr lang="en-US" sz="2600" dirty="0">
                <a:solidFill>
                  <a:schemeClr val="tx1"/>
                </a:solidFill>
              </a:rPr>
              <a:t>Strict compliance with the requirements of Heaven brings temporal as well as spiritual blessings.</a:t>
            </a:r>
          </a:p>
          <a:p>
            <a:r>
              <a:rPr lang="en-US" sz="2600" dirty="0">
                <a:solidFill>
                  <a:schemeClr val="tx1"/>
                </a:solidFill>
              </a:rPr>
              <a:t>Unwavering in his allegiance to God, unyielding in his mastery of self, Daniel, by his noble dignity and unswerving integrity, while yet a young man, won the “favor and tender love” of the [unbelieving] officer in whose charge he had been placed. Daniel 1:9.</a:t>
            </a:r>
          </a:p>
          <a:p>
            <a:r>
              <a:rPr lang="en-US" sz="2600" dirty="0">
                <a:solidFill>
                  <a:schemeClr val="tx1"/>
                </a:solidFill>
              </a:rPr>
              <a:t>The same characteristics marked his afterlife. He rose speedily to the position of prime minister of the kingdom of Babylon. </a:t>
            </a:r>
          </a:p>
          <a:p>
            <a:r>
              <a:rPr lang="en-US" sz="2600" dirty="0">
                <a:solidFill>
                  <a:schemeClr val="tx1"/>
                </a:solidFill>
              </a:rPr>
              <a:t>. . . such were his wisdom and statesmanship, so perfect his tact, his courtesy, his genuine goodness of heart, his fidelity to principle, that even his enemies were forced to the confession that “they could find none occasion nor fault; forasmuch as he was faithful.”</a:t>
            </a:r>
          </a:p>
          <a:p>
            <a:pPr marL="0" indent="0" algn="r">
              <a:buNone/>
            </a:pPr>
            <a:r>
              <a:rPr lang="en-US" sz="1400" dirty="0">
                <a:solidFill>
                  <a:schemeClr val="tx1"/>
                </a:solidFill>
              </a:rPr>
              <a:t>White, E. G. (1917). </a:t>
            </a:r>
            <a:r>
              <a:rPr lang="en-US" sz="1400" i="1" dirty="0">
                <a:solidFill>
                  <a:schemeClr val="tx1"/>
                </a:solidFill>
                <a:hlinkClick r:id="rId2">
                  <a:extLst>
                    <a:ext uri="{A12FA001-AC4F-418D-AE19-62706E023703}">
                      <ahyp:hlinkClr xmlns:ahyp="http://schemas.microsoft.com/office/drawing/2018/hyperlinkcolor" val="tx"/>
                    </a:ext>
                  </a:extLst>
                </a:hlinkClick>
              </a:rPr>
              <a:t>The Story of Prophets and Kings as Illustrated in the Captivity and Restoration of Israel</a:t>
            </a:r>
            <a:r>
              <a:rPr lang="en-US" sz="1400" dirty="0">
                <a:solidFill>
                  <a:schemeClr val="tx1"/>
                </a:solidFill>
              </a:rPr>
              <a:t> (Vol. 2, pp. 545–547). Pacific Press Publishing Association.</a:t>
            </a:r>
          </a:p>
          <a:p>
            <a:pPr marL="0" indent="0">
              <a:buNone/>
            </a:pPr>
            <a:endParaRPr lang="en-US" dirty="0"/>
          </a:p>
        </p:txBody>
      </p:sp>
      <p:sp>
        <p:nvSpPr>
          <p:cNvPr id="4" name="Slide Number Placeholder 3">
            <a:extLst>
              <a:ext uri="{FF2B5EF4-FFF2-40B4-BE49-F238E27FC236}">
                <a16:creationId xmlns:a16="http://schemas.microsoft.com/office/drawing/2014/main" id="{726A79F6-CB8D-1045-9964-77F6353AE332}"/>
              </a:ext>
            </a:extLst>
          </p:cNvPr>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3070474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88C2-0498-9247-A7AF-457D8ADEE132}"/>
              </a:ext>
            </a:extLst>
          </p:cNvPr>
          <p:cNvSpPr>
            <a:spLocks noGrp="1"/>
          </p:cNvSpPr>
          <p:nvPr>
            <p:ph type="title"/>
          </p:nvPr>
        </p:nvSpPr>
        <p:spPr/>
        <p:txBody>
          <a:bodyPr>
            <a:normAutofit/>
          </a:bodyPr>
          <a:lstStyle/>
          <a:p>
            <a:pPr algn="ctr"/>
            <a:r>
              <a:rPr lang="en-US" sz="5400" dirty="0"/>
              <a:t>Isaiah</a:t>
            </a:r>
            <a:br>
              <a:rPr lang="en-US" sz="5400" dirty="0"/>
            </a:br>
            <a:r>
              <a:rPr lang="en-US" sz="5400" dirty="0"/>
              <a:t>53</a:t>
            </a:r>
          </a:p>
        </p:txBody>
      </p:sp>
      <p:sp>
        <p:nvSpPr>
          <p:cNvPr id="3" name="Content Placeholder 2">
            <a:extLst>
              <a:ext uri="{FF2B5EF4-FFF2-40B4-BE49-F238E27FC236}">
                <a16:creationId xmlns:a16="http://schemas.microsoft.com/office/drawing/2014/main" id="{C1A33366-CC2B-5141-9F59-EEF2BB34819B}"/>
              </a:ext>
            </a:extLst>
          </p:cNvPr>
          <p:cNvSpPr>
            <a:spLocks noGrp="1"/>
          </p:cNvSpPr>
          <p:nvPr>
            <p:ph idx="1"/>
          </p:nvPr>
        </p:nvSpPr>
        <p:spPr>
          <a:xfrm>
            <a:off x="3577389" y="864107"/>
            <a:ext cx="8085222" cy="5857367"/>
          </a:xfrm>
        </p:spPr>
        <p:txBody>
          <a:bodyPr>
            <a:normAutofit lnSpcReduction="10000"/>
          </a:bodyPr>
          <a:lstStyle/>
          <a:p>
            <a:r>
              <a:rPr lang="en-US" sz="2800" dirty="0">
                <a:solidFill>
                  <a:schemeClr val="tx1"/>
                </a:solidFill>
              </a:rPr>
              <a:t>For all in responsible positions I have a message spoken by the mouth of the Lord—the fifty-fifth chapter of Isaiah.</a:t>
            </a:r>
          </a:p>
          <a:p>
            <a:r>
              <a:rPr lang="en-US" sz="2800" dirty="0">
                <a:solidFill>
                  <a:schemeClr val="tx1"/>
                </a:solidFill>
              </a:rPr>
              <a:t>Study this chapter and let not any human being consider that he is above his fellow workers because greater responsibilities are involved in his branch of the work. </a:t>
            </a:r>
          </a:p>
          <a:p>
            <a:r>
              <a:rPr lang="en-US" sz="2800" dirty="0">
                <a:solidFill>
                  <a:schemeClr val="tx1"/>
                </a:solidFill>
              </a:rPr>
              <a:t>If he is like Daniel, seeking for the power that comes alone from God, that he may represent, not himself, not his imperfections in selfish and fraudulent practices, but the truth in righteousness, he will not possess a vestige of pride or self-importance; but will be weighted with the spirit of wisdom from God.</a:t>
            </a:r>
          </a:p>
          <a:p>
            <a:pPr marL="0" indent="0" algn="r">
              <a:buNone/>
            </a:pPr>
            <a:r>
              <a:rPr lang="en-US" sz="1700" dirty="0">
                <a:solidFill>
                  <a:schemeClr val="tx1"/>
                </a:solidFill>
              </a:rPr>
              <a:t>Testimonies to Ministers and Gospel Workers, 356, 357</a:t>
            </a:r>
          </a:p>
          <a:p>
            <a:pPr marL="0" indent="0" algn="r">
              <a:buNone/>
            </a:pPr>
            <a:r>
              <a:rPr lang="en-US" sz="1700" dirty="0">
                <a:solidFill>
                  <a:schemeClr val="tx1"/>
                </a:solidFill>
              </a:rPr>
              <a:t>White, E. G. (1925). </a:t>
            </a:r>
            <a:r>
              <a:rPr lang="en-US" sz="17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700" dirty="0">
                <a:solidFill>
                  <a:schemeClr val="tx1"/>
                </a:solidFill>
              </a:rPr>
              <a:t> (pp. 15–16). Review and Herald Publishing Association</a:t>
            </a:r>
            <a:r>
              <a:rPr lang="en-US" sz="1700" dirty="0"/>
              <a:t>.</a:t>
            </a:r>
          </a:p>
          <a:p>
            <a:pPr marL="0" indent="0" algn="r">
              <a:buNone/>
            </a:pPr>
            <a:endParaRPr lang="en-US" dirty="0"/>
          </a:p>
          <a:p>
            <a:endParaRPr lang="en-US" dirty="0"/>
          </a:p>
        </p:txBody>
      </p:sp>
      <p:sp>
        <p:nvSpPr>
          <p:cNvPr id="4" name="Slide Number Placeholder 3">
            <a:extLst>
              <a:ext uri="{FF2B5EF4-FFF2-40B4-BE49-F238E27FC236}">
                <a16:creationId xmlns:a16="http://schemas.microsoft.com/office/drawing/2014/main" id="{0B77F03D-039F-B84A-A85A-99A85993DE1F}"/>
              </a:ext>
            </a:extLst>
          </p:cNvPr>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916343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32614-20DA-494A-917F-2B1A2E0B01A8}"/>
              </a:ext>
            </a:extLst>
          </p:cNvPr>
          <p:cNvSpPr>
            <a:spLocks noGrp="1"/>
          </p:cNvSpPr>
          <p:nvPr>
            <p:ph type="title"/>
          </p:nvPr>
        </p:nvSpPr>
        <p:spPr>
          <a:xfrm>
            <a:off x="0" y="1123837"/>
            <a:ext cx="3389375" cy="4601183"/>
          </a:xfrm>
        </p:spPr>
        <p:txBody>
          <a:bodyPr>
            <a:normAutofit/>
          </a:bodyPr>
          <a:lstStyle/>
          <a:p>
            <a:pPr algn="ctr"/>
            <a:r>
              <a:rPr lang="en-US" sz="4400" dirty="0"/>
              <a:t>Beautiful Combination</a:t>
            </a:r>
          </a:p>
        </p:txBody>
      </p:sp>
      <p:sp>
        <p:nvSpPr>
          <p:cNvPr id="4" name="Slide Number Placeholder 3">
            <a:extLst>
              <a:ext uri="{FF2B5EF4-FFF2-40B4-BE49-F238E27FC236}">
                <a16:creationId xmlns:a16="http://schemas.microsoft.com/office/drawing/2014/main" id="{B0603B66-9490-5D46-A8E0-0A6EACE3E38D}"/>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44</a:t>
            </a:fld>
            <a:endParaRPr lang="en-US"/>
          </a:p>
        </p:txBody>
      </p:sp>
      <p:graphicFrame>
        <p:nvGraphicFramePr>
          <p:cNvPr id="6" name="Content Placeholder 2">
            <a:extLst>
              <a:ext uri="{FF2B5EF4-FFF2-40B4-BE49-F238E27FC236}">
                <a16:creationId xmlns:a16="http://schemas.microsoft.com/office/drawing/2014/main" id="{509F19C6-A137-473D-A22B-0F3458C325C2}"/>
              </a:ext>
            </a:extLst>
          </p:cNvPr>
          <p:cNvGraphicFramePr>
            <a:graphicFrameLocks noGrp="1"/>
          </p:cNvGraphicFramePr>
          <p:nvPr>
            <p:ph idx="1"/>
            <p:extLst>
              <p:ext uri="{D42A27DB-BD31-4B8C-83A1-F6EECF244321}">
                <p14:modId xmlns:p14="http://schemas.microsoft.com/office/powerpoint/2010/main" val="4054102402"/>
              </p:ext>
            </p:extLst>
          </p:nvPr>
        </p:nvGraphicFramePr>
        <p:xfrm>
          <a:off x="3759896" y="885459"/>
          <a:ext cx="7742293"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1400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E569A-8B83-3E4A-B107-4B358D546434}"/>
              </a:ext>
            </a:extLst>
          </p:cNvPr>
          <p:cNvSpPr>
            <a:spLocks noGrp="1"/>
          </p:cNvSpPr>
          <p:nvPr>
            <p:ph type="title"/>
          </p:nvPr>
        </p:nvSpPr>
        <p:spPr/>
        <p:txBody>
          <a:bodyPr>
            <a:normAutofit/>
          </a:bodyPr>
          <a:lstStyle/>
          <a:p>
            <a:pPr algn="ctr"/>
            <a:r>
              <a:rPr lang="en-US" sz="4400" dirty="0">
                <a:solidFill>
                  <a:schemeClr val="bg1"/>
                </a:solidFill>
              </a:rPr>
              <a:t>Unbending Integrity</a:t>
            </a:r>
          </a:p>
        </p:txBody>
      </p:sp>
      <p:sp>
        <p:nvSpPr>
          <p:cNvPr id="3" name="Content Placeholder 2">
            <a:extLst>
              <a:ext uri="{FF2B5EF4-FFF2-40B4-BE49-F238E27FC236}">
                <a16:creationId xmlns:a16="http://schemas.microsoft.com/office/drawing/2014/main" id="{CF932DD1-3CBF-AF49-B74C-E5BC7C356406}"/>
              </a:ext>
            </a:extLst>
          </p:cNvPr>
          <p:cNvSpPr>
            <a:spLocks noGrp="1"/>
          </p:cNvSpPr>
          <p:nvPr>
            <p:ph idx="1"/>
          </p:nvPr>
        </p:nvSpPr>
        <p:spPr/>
        <p:txBody>
          <a:bodyPr/>
          <a:lstStyle/>
          <a:p>
            <a:pPr marL="0" indent="0">
              <a:lnSpc>
                <a:spcPct val="150000"/>
              </a:lnSpc>
              <a:buNone/>
            </a:pPr>
            <a:r>
              <a:rPr lang="en-US" sz="3200" dirty="0">
                <a:solidFill>
                  <a:schemeClr val="tx1"/>
                </a:solidFill>
              </a:rPr>
              <a:t>Satan knows full well what a power for good is the life of a man of unbending integrity, and he puts forth zealous efforts to prevent men from living such lives. </a:t>
            </a:r>
          </a:p>
          <a:p>
            <a:pPr marL="0" indent="0">
              <a:buNone/>
            </a:pPr>
            <a:endParaRPr lang="en-US" dirty="0"/>
          </a:p>
        </p:txBody>
      </p:sp>
      <p:sp>
        <p:nvSpPr>
          <p:cNvPr id="4" name="Slide Number Placeholder 3">
            <a:extLst>
              <a:ext uri="{FF2B5EF4-FFF2-40B4-BE49-F238E27FC236}">
                <a16:creationId xmlns:a16="http://schemas.microsoft.com/office/drawing/2014/main" id="{769F1F74-D2D0-1A48-9507-B4D5384D16A1}"/>
              </a:ext>
            </a:extLst>
          </p:cNvPr>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3495828695"/>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E92F-B4A8-014D-8076-13123EDCD158}"/>
              </a:ext>
            </a:extLst>
          </p:cNvPr>
          <p:cNvSpPr>
            <a:spLocks noGrp="1"/>
          </p:cNvSpPr>
          <p:nvPr>
            <p:ph type="title"/>
          </p:nvPr>
        </p:nvSpPr>
        <p:spPr/>
        <p:txBody>
          <a:bodyPr/>
          <a:lstStyle/>
          <a:p>
            <a:pPr algn="ctr"/>
            <a:r>
              <a:rPr lang="en-US" b="1" dirty="0"/>
              <a:t>Looking Constantly to Jesus</a:t>
            </a:r>
            <a:endParaRPr lang="en-US" dirty="0"/>
          </a:p>
        </p:txBody>
      </p:sp>
      <p:sp>
        <p:nvSpPr>
          <p:cNvPr id="3" name="Content Placeholder 2">
            <a:extLst>
              <a:ext uri="{FF2B5EF4-FFF2-40B4-BE49-F238E27FC236}">
                <a16:creationId xmlns:a16="http://schemas.microsoft.com/office/drawing/2014/main" id="{3DFBC41A-87A8-0F48-B4F2-248C7D1463E6}"/>
              </a:ext>
            </a:extLst>
          </p:cNvPr>
          <p:cNvSpPr>
            <a:spLocks noGrp="1"/>
          </p:cNvSpPr>
          <p:nvPr>
            <p:ph idx="1"/>
          </p:nvPr>
        </p:nvSpPr>
        <p:spPr>
          <a:xfrm>
            <a:off x="3593432" y="465221"/>
            <a:ext cx="7591036" cy="5891129"/>
          </a:xfrm>
        </p:spPr>
        <p:txBody>
          <a:bodyPr>
            <a:normAutofit/>
          </a:bodyPr>
          <a:lstStyle/>
          <a:p>
            <a:r>
              <a:rPr lang="en-US" sz="2800" dirty="0">
                <a:solidFill>
                  <a:schemeClr val="tx1"/>
                </a:solidFill>
              </a:rPr>
              <a:t>No man is so high in power and authority but that Satan will assail him with temptation, and the more responsible the position a man occupies, the fiercer and more determined are the assaults of the enemy.</a:t>
            </a:r>
          </a:p>
          <a:p>
            <a:r>
              <a:rPr lang="en-US" sz="2800" dirty="0">
                <a:solidFill>
                  <a:schemeClr val="tx1"/>
                </a:solidFill>
              </a:rPr>
              <a:t>Let God’s servants in every place study His word, looking constantly to Jesus, that they may be changed into His image.</a:t>
            </a:r>
          </a:p>
          <a:p>
            <a:r>
              <a:rPr lang="en-US" sz="2800" dirty="0">
                <a:solidFill>
                  <a:schemeClr val="tx1"/>
                </a:solidFill>
              </a:rPr>
              <a:t>The inexhaustible fullness and the all-sufficiency of Christ are at our command if we walk before God in humility and contrition.</a:t>
            </a:r>
          </a:p>
          <a:p>
            <a:pPr marL="0" indent="0" algn="r">
              <a:buNone/>
            </a:pPr>
            <a:r>
              <a:rPr lang="en-US" sz="1400" dirty="0">
                <a:solidFill>
                  <a:schemeClr val="tx1"/>
                </a:solidFill>
              </a:rPr>
              <a:t>Manuscript 140, 1902 (November 6, 1902, Principles for the Guidance of Men in Positions of Responsibility); Unpublished Manuscripts released by the Ellen G. White Estate Washington, D. C., March 15, 1974; White, E. G. (1925). </a:t>
            </a:r>
            <a:r>
              <a:rPr lang="en-US" sz="1400" i="1" u="sng" dirty="0">
                <a:solidFill>
                  <a:schemeClr val="tx1"/>
                </a:solidFill>
                <a:hlinkClick r:id="rId2">
                  <a:extLst>
                    <a:ext uri="{A12FA001-AC4F-418D-AE19-62706E023703}">
                      <ahyp:hlinkClr xmlns:ahyp="http://schemas.microsoft.com/office/drawing/2018/hyperlinkcolor" val="tx"/>
                    </a:ext>
                  </a:extLst>
                </a:hlinkClick>
              </a:rPr>
              <a:t>Christian Leadership</a:t>
            </a:r>
            <a:r>
              <a:rPr lang="en-US" sz="1400" dirty="0">
                <a:solidFill>
                  <a:schemeClr val="tx1"/>
                </a:solidFill>
              </a:rPr>
              <a:t> (p. 77). Review and Herald Publishing Association.</a:t>
            </a:r>
          </a:p>
        </p:txBody>
      </p:sp>
      <p:sp>
        <p:nvSpPr>
          <p:cNvPr id="4" name="Slide Number Placeholder 3">
            <a:extLst>
              <a:ext uri="{FF2B5EF4-FFF2-40B4-BE49-F238E27FC236}">
                <a16:creationId xmlns:a16="http://schemas.microsoft.com/office/drawing/2014/main" id="{98102E55-AC78-5C46-BB4D-E1F050E0F639}"/>
              </a:ext>
            </a:extLst>
          </p:cNvPr>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75868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91CD8-BAE9-7B43-8396-5C0E16620815}"/>
              </a:ext>
            </a:extLst>
          </p:cNvPr>
          <p:cNvSpPr>
            <a:spLocks noGrp="1"/>
          </p:cNvSpPr>
          <p:nvPr>
            <p:ph type="title"/>
          </p:nvPr>
        </p:nvSpPr>
        <p:spPr>
          <a:xfrm>
            <a:off x="252919" y="1123837"/>
            <a:ext cx="2947482" cy="4601183"/>
          </a:xfrm>
        </p:spPr>
        <p:txBody>
          <a:bodyPr>
            <a:normAutofit/>
          </a:bodyPr>
          <a:lstStyle/>
          <a:p>
            <a:pPr algn="ctr"/>
            <a:r>
              <a:rPr lang="en-US" sz="4400" b="1" dirty="0"/>
              <a:t>Unbending Integrity</a:t>
            </a:r>
            <a:endParaRPr lang="en-US" sz="4400" dirty="0"/>
          </a:p>
        </p:txBody>
      </p:sp>
      <p:sp>
        <p:nvSpPr>
          <p:cNvPr id="4" name="Slide Number Placeholder 3">
            <a:extLst>
              <a:ext uri="{FF2B5EF4-FFF2-40B4-BE49-F238E27FC236}">
                <a16:creationId xmlns:a16="http://schemas.microsoft.com/office/drawing/2014/main" id="{A3D7C7B8-637E-5A42-9436-E46C75597BE2}"/>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47</a:t>
            </a:fld>
            <a:endParaRPr lang="en-US"/>
          </a:p>
        </p:txBody>
      </p:sp>
      <p:graphicFrame>
        <p:nvGraphicFramePr>
          <p:cNvPr id="5" name="Content Placeholder 2">
            <a:extLst>
              <a:ext uri="{FF2B5EF4-FFF2-40B4-BE49-F238E27FC236}">
                <a16:creationId xmlns:a16="http://schemas.microsoft.com/office/drawing/2014/main" id="{7181D0E3-5A03-4C04-8C46-0E9C2D41C22F}"/>
              </a:ext>
            </a:extLst>
          </p:cNvPr>
          <p:cNvGraphicFramePr>
            <a:graphicFrameLocks noGrp="1"/>
          </p:cNvGraphicFramePr>
          <p:nvPr>
            <p:ph idx="1"/>
            <p:extLst>
              <p:ext uri="{D42A27DB-BD31-4B8C-83A1-F6EECF244321}">
                <p14:modId xmlns:p14="http://schemas.microsoft.com/office/powerpoint/2010/main" val="1970440643"/>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9127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2363F-DFB0-5B4D-B8AA-FB5998BFD599}"/>
              </a:ext>
            </a:extLst>
          </p:cNvPr>
          <p:cNvSpPr>
            <a:spLocks noGrp="1"/>
          </p:cNvSpPr>
          <p:nvPr>
            <p:ph type="title"/>
          </p:nvPr>
        </p:nvSpPr>
        <p:spPr>
          <a:xfrm>
            <a:off x="252919" y="1123837"/>
            <a:ext cx="2947482" cy="4601183"/>
          </a:xfrm>
        </p:spPr>
        <p:txBody>
          <a:bodyPr>
            <a:normAutofit/>
          </a:bodyPr>
          <a:lstStyle/>
          <a:p>
            <a:pPr algn="ctr"/>
            <a:r>
              <a:rPr lang="en-US" sz="4400" dirty="0"/>
              <a:t>Triumph Through Divine Grace</a:t>
            </a:r>
          </a:p>
        </p:txBody>
      </p:sp>
      <p:graphicFrame>
        <p:nvGraphicFramePr>
          <p:cNvPr id="5" name="Content Placeholder 2">
            <a:extLst>
              <a:ext uri="{FF2B5EF4-FFF2-40B4-BE49-F238E27FC236}">
                <a16:creationId xmlns:a16="http://schemas.microsoft.com/office/drawing/2014/main" id="{E2B6CE3B-187E-4A90-98A2-0830D6207EB7}"/>
              </a:ext>
            </a:extLst>
          </p:cNvPr>
          <p:cNvGraphicFramePr>
            <a:graphicFrameLocks noGrp="1"/>
          </p:cNvGraphicFramePr>
          <p:nvPr>
            <p:ph idx="1"/>
            <p:extLst>
              <p:ext uri="{D42A27DB-BD31-4B8C-83A1-F6EECF244321}">
                <p14:modId xmlns:p14="http://schemas.microsoft.com/office/powerpoint/2010/main" val="4242742312"/>
              </p:ext>
            </p:extLst>
          </p:nvPr>
        </p:nvGraphicFramePr>
        <p:xfrm>
          <a:off x="3759896" y="885459"/>
          <a:ext cx="7758336"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B40E7D1-8069-9B4F-82BF-1C7E5B05E0CC}"/>
              </a:ext>
            </a:extLst>
          </p:cNvPr>
          <p:cNvSpPr>
            <a:spLocks noGrp="1"/>
          </p:cNvSpPr>
          <p:nvPr>
            <p:ph type="sldNum" sz="quarter" idx="12"/>
          </p:nvPr>
        </p:nvSpPr>
        <p:spPr/>
        <p:txBody>
          <a:bodyPr/>
          <a:lstStyle/>
          <a:p>
            <a:fld id="{4FAB73BC-B049-4115-A692-8D63A059BFB8}" type="slidenum">
              <a:rPr lang="en-US" smtClean="0"/>
              <a:pPr/>
              <a:t>48</a:t>
            </a:fld>
            <a:endParaRPr lang="en-US" dirty="0"/>
          </a:p>
        </p:txBody>
      </p:sp>
    </p:spTree>
    <p:extLst>
      <p:ext uri="{BB962C8B-B14F-4D97-AF65-F5344CB8AC3E}">
        <p14:creationId xmlns:p14="http://schemas.microsoft.com/office/powerpoint/2010/main" val="870568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CD3A-3FA8-654A-82BE-3293F41BD1C5}"/>
              </a:ext>
            </a:extLst>
          </p:cNvPr>
          <p:cNvSpPr>
            <a:spLocks noGrp="1"/>
          </p:cNvSpPr>
          <p:nvPr>
            <p:ph type="title"/>
          </p:nvPr>
        </p:nvSpPr>
        <p:spPr>
          <a:xfrm>
            <a:off x="252919" y="1123837"/>
            <a:ext cx="2947482" cy="4601183"/>
          </a:xfrm>
        </p:spPr>
        <p:txBody>
          <a:bodyPr>
            <a:normAutofit/>
          </a:bodyPr>
          <a:lstStyle/>
          <a:p>
            <a:pPr algn="ctr"/>
            <a:r>
              <a:rPr lang="en-US" sz="4800" dirty="0"/>
              <a:t>Job 31:6 </a:t>
            </a:r>
            <a:r>
              <a:rPr lang="en-US" dirty="0"/>
              <a:t>NKJV</a:t>
            </a:r>
            <a:br>
              <a:rPr lang="en-US" dirty="0"/>
            </a:br>
            <a:endParaRPr lang="en-US" dirty="0"/>
          </a:p>
        </p:txBody>
      </p:sp>
      <p:sp>
        <p:nvSpPr>
          <p:cNvPr id="3" name="Content Placeholder 2">
            <a:extLst>
              <a:ext uri="{FF2B5EF4-FFF2-40B4-BE49-F238E27FC236}">
                <a16:creationId xmlns:a16="http://schemas.microsoft.com/office/drawing/2014/main" id="{66D6BDB6-C2FD-F74F-B0D6-C5F1606119CA}"/>
              </a:ext>
            </a:extLst>
          </p:cNvPr>
          <p:cNvSpPr>
            <a:spLocks noGrp="1"/>
          </p:cNvSpPr>
          <p:nvPr>
            <p:ph idx="1"/>
          </p:nvPr>
        </p:nvSpPr>
        <p:spPr>
          <a:xfrm>
            <a:off x="3869267" y="864108"/>
            <a:ext cx="4374621" cy="5120640"/>
          </a:xfrm>
        </p:spPr>
        <p:txBody>
          <a:bodyPr>
            <a:normAutofit/>
          </a:bodyPr>
          <a:lstStyle/>
          <a:p>
            <a:pPr marL="0" indent="0" algn="ctr">
              <a:buNone/>
            </a:pPr>
            <a:r>
              <a:rPr lang="en-US" sz="4400" dirty="0">
                <a:solidFill>
                  <a:schemeClr val="tx1"/>
                </a:solidFill>
              </a:rPr>
              <a:t>“Let me be weighed on honest scales, That God may know my integrity.”</a:t>
            </a:r>
          </a:p>
        </p:txBody>
      </p:sp>
      <p:pic>
        <p:nvPicPr>
          <p:cNvPr id="7" name="Graphic 6" descr="Venn Diagram">
            <a:extLst>
              <a:ext uri="{FF2B5EF4-FFF2-40B4-BE49-F238E27FC236}">
                <a16:creationId xmlns:a16="http://schemas.microsoft.com/office/drawing/2014/main" id="{0EBCC035-7F47-4FEF-A01E-FCF5D6CA57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89370" y="1687068"/>
            <a:ext cx="3585890" cy="3474720"/>
          </a:xfrm>
          <a:prstGeom prst="rect">
            <a:avLst/>
          </a:prstGeom>
        </p:spPr>
      </p:pic>
      <p:sp>
        <p:nvSpPr>
          <p:cNvPr id="4" name="Slide Number Placeholder 3">
            <a:extLst>
              <a:ext uri="{FF2B5EF4-FFF2-40B4-BE49-F238E27FC236}">
                <a16:creationId xmlns:a16="http://schemas.microsoft.com/office/drawing/2014/main" id="{BA1D313E-B939-5940-8692-B39DAAC89576}"/>
              </a:ext>
            </a:extLst>
          </p:cNvPr>
          <p:cNvSpPr>
            <a:spLocks noGrp="1"/>
          </p:cNvSpPr>
          <p:nvPr>
            <p:ph type="sldNum" sz="quarter" idx="12"/>
          </p:nvPr>
        </p:nvSpPr>
        <p:spPr/>
        <p:txBody>
          <a:bodyPr/>
          <a:lstStyle/>
          <a:p>
            <a:fld id="{4FAB73BC-B049-4115-A692-8D63A059BFB8}" type="slidenum">
              <a:rPr lang="en-US" smtClean="0"/>
              <a:pPr/>
              <a:t>49</a:t>
            </a:fld>
            <a:endParaRPr lang="en-US" dirty="0"/>
          </a:p>
        </p:txBody>
      </p:sp>
    </p:spTree>
    <p:extLst>
      <p:ext uri="{BB962C8B-B14F-4D97-AF65-F5344CB8AC3E}">
        <p14:creationId xmlns:p14="http://schemas.microsoft.com/office/powerpoint/2010/main" val="23433565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A557-33B8-094F-806C-5A72B1AD1CDE}"/>
              </a:ext>
            </a:extLst>
          </p:cNvPr>
          <p:cNvSpPr>
            <a:spLocks noGrp="1"/>
          </p:cNvSpPr>
          <p:nvPr>
            <p:ph type="title"/>
          </p:nvPr>
        </p:nvSpPr>
        <p:spPr>
          <a:xfrm>
            <a:off x="252919" y="1123837"/>
            <a:ext cx="2947482" cy="4601183"/>
          </a:xfrm>
        </p:spPr>
        <p:txBody>
          <a:bodyPr/>
          <a:lstStyle/>
          <a:p>
            <a:pPr algn="ctr"/>
            <a:r>
              <a:rPr lang="en-US" sz="4800" b="1"/>
              <a:t>Integrity</a:t>
            </a:r>
            <a:br>
              <a:rPr lang="en-US"/>
            </a:br>
            <a:endParaRPr lang="en-US" dirty="0"/>
          </a:p>
        </p:txBody>
      </p:sp>
      <p:sp>
        <p:nvSpPr>
          <p:cNvPr id="3" name="Content Placeholder 2">
            <a:extLst>
              <a:ext uri="{FF2B5EF4-FFF2-40B4-BE49-F238E27FC236}">
                <a16:creationId xmlns:a16="http://schemas.microsoft.com/office/drawing/2014/main" id="{BDF66204-3EE1-8A46-9063-66D6744F409C}"/>
              </a:ext>
            </a:extLst>
          </p:cNvPr>
          <p:cNvSpPr>
            <a:spLocks noGrp="1"/>
          </p:cNvSpPr>
          <p:nvPr>
            <p:ph idx="1"/>
          </p:nvPr>
        </p:nvSpPr>
        <p:spPr/>
        <p:txBody>
          <a:bodyPr>
            <a:normAutofit/>
          </a:bodyPr>
          <a:lstStyle/>
          <a:p>
            <a:r>
              <a:rPr lang="en-US" sz="3200" dirty="0">
                <a:solidFill>
                  <a:schemeClr val="tx1"/>
                </a:solidFill>
              </a:rPr>
              <a:t>the quality of having strong moral principles</a:t>
            </a:r>
          </a:p>
          <a:p>
            <a:endParaRPr lang="en-US" sz="100" dirty="0">
              <a:solidFill>
                <a:schemeClr val="tx1"/>
              </a:solidFill>
            </a:endParaRPr>
          </a:p>
          <a:p>
            <a:r>
              <a:rPr lang="en-US" sz="3200" dirty="0">
                <a:solidFill>
                  <a:schemeClr val="tx1"/>
                </a:solidFill>
              </a:rPr>
              <a:t>the state of being whole</a:t>
            </a:r>
          </a:p>
          <a:p>
            <a:endParaRPr lang="en-US" sz="100" dirty="0">
              <a:solidFill>
                <a:schemeClr val="tx1"/>
              </a:solidFill>
            </a:endParaRPr>
          </a:p>
          <a:p>
            <a:r>
              <a:rPr lang="en-US" sz="3200" dirty="0">
                <a:solidFill>
                  <a:schemeClr val="tx1"/>
                </a:solidFill>
              </a:rPr>
              <a:t>the condition of being unified or sound in construction</a:t>
            </a:r>
          </a:p>
          <a:p>
            <a:endParaRPr lang="en-US" sz="100" dirty="0">
              <a:solidFill>
                <a:schemeClr val="tx1"/>
              </a:solidFill>
            </a:endParaRPr>
          </a:p>
          <a:p>
            <a:r>
              <a:rPr lang="en-US" sz="3200" dirty="0">
                <a:solidFill>
                  <a:schemeClr val="tx1"/>
                </a:solidFill>
              </a:rPr>
              <a:t>internal consistency or lack of corruption</a:t>
            </a:r>
          </a:p>
          <a:p>
            <a:endParaRPr lang="en-US" sz="600" dirty="0">
              <a:solidFill>
                <a:schemeClr val="tx1"/>
              </a:solidFill>
            </a:endParaRPr>
          </a:p>
          <a:p>
            <a:pPr marL="0" indent="0" algn="r">
              <a:buNone/>
            </a:pPr>
            <a:r>
              <a:rPr lang="en-US" sz="1600" dirty="0">
                <a:solidFill>
                  <a:schemeClr val="tx1"/>
                </a:solidFill>
              </a:rPr>
              <a:t>Soanes, C., &amp; Stevenson, A. (Eds.). (2004). </a:t>
            </a:r>
            <a:r>
              <a:rPr lang="en-US" sz="1600" i="1" dirty="0">
                <a:solidFill>
                  <a:schemeClr val="tx1"/>
                </a:solidFill>
                <a:hlinkClick r:id="rId2">
                  <a:extLst>
                    <a:ext uri="{A12FA001-AC4F-418D-AE19-62706E023703}">
                      <ahyp:hlinkClr xmlns:ahyp="http://schemas.microsoft.com/office/drawing/2018/hyperlinkcolor" val="tx"/>
                    </a:ext>
                  </a:extLst>
                </a:hlinkClick>
              </a:rPr>
              <a:t>Concise Oxford English dictionary</a:t>
            </a:r>
            <a:r>
              <a:rPr lang="en-US" sz="1600" dirty="0">
                <a:solidFill>
                  <a:schemeClr val="tx1"/>
                </a:solidFill>
              </a:rPr>
              <a:t> (11th ed.). Oxford: Oxford University Press.</a:t>
            </a:r>
          </a:p>
        </p:txBody>
      </p:sp>
      <p:sp>
        <p:nvSpPr>
          <p:cNvPr id="4" name="Slide Number Placeholder 3">
            <a:extLst>
              <a:ext uri="{FF2B5EF4-FFF2-40B4-BE49-F238E27FC236}">
                <a16:creationId xmlns:a16="http://schemas.microsoft.com/office/drawing/2014/main" id="{3196C988-18C9-194E-8226-09F3BCC8AC47}"/>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87384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D43464A-72F6-564F-BD44-65306D37A5CB}"/>
              </a:ext>
            </a:extLst>
          </p:cNvPr>
          <p:cNvSpPr>
            <a:spLocks noGrp="1"/>
          </p:cNvSpPr>
          <p:nvPr>
            <p:ph type="title"/>
          </p:nvPr>
        </p:nvSpPr>
        <p:spPr>
          <a:xfrm>
            <a:off x="1600754" y="1087374"/>
            <a:ext cx="8983489" cy="1000978"/>
          </a:xfrm>
        </p:spPr>
        <p:txBody>
          <a:bodyPr>
            <a:normAutofit/>
          </a:bodyPr>
          <a:lstStyle/>
          <a:p>
            <a:r>
              <a:rPr lang="en-US" sz="4800" b="1" dirty="0"/>
              <a:t>Integrity</a:t>
            </a:r>
            <a:endParaRPr lang="en-US" sz="4800"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20B8027-868D-4E4C-B471-CAEFF01296FC}"/>
              </a:ext>
            </a:extLst>
          </p:cNvPr>
          <p:cNvSpPr>
            <a:spLocks noGrp="1"/>
          </p:cNvSpPr>
          <p:nvPr>
            <p:ph idx="1"/>
          </p:nvPr>
        </p:nvSpPr>
        <p:spPr>
          <a:xfrm>
            <a:off x="1279019" y="2535446"/>
            <a:ext cx="10560056" cy="3554457"/>
          </a:xfrm>
        </p:spPr>
        <p:txBody>
          <a:bodyPr>
            <a:normAutofit/>
          </a:bodyPr>
          <a:lstStyle/>
          <a:p>
            <a:r>
              <a:rPr lang="en-US" sz="2800" dirty="0">
                <a:solidFill>
                  <a:schemeClr val="tx1"/>
                </a:solidFill>
              </a:rPr>
              <a:t>firm adherence to a code of especially moral or artistic values: </a:t>
            </a:r>
            <a:r>
              <a:rPr lang="en-US" sz="2800" i="1" cap="small" dirty="0">
                <a:solidFill>
                  <a:schemeClr val="tx1"/>
                </a:solidFill>
              </a:rPr>
              <a:t>incorruptibilit</a:t>
            </a:r>
            <a:r>
              <a:rPr lang="en-US" sz="2800" cap="small" dirty="0">
                <a:solidFill>
                  <a:schemeClr val="tx1"/>
                </a:solidFill>
              </a:rPr>
              <a:t>y</a:t>
            </a:r>
            <a:endParaRPr lang="en-US" sz="2800" dirty="0">
              <a:solidFill>
                <a:schemeClr val="tx1"/>
              </a:solidFill>
            </a:endParaRPr>
          </a:p>
          <a:p>
            <a:r>
              <a:rPr lang="en-US" sz="2800" dirty="0">
                <a:solidFill>
                  <a:schemeClr val="tx1"/>
                </a:solidFill>
              </a:rPr>
              <a:t>an unimpaired condition: </a:t>
            </a:r>
            <a:r>
              <a:rPr lang="en-US" sz="2800" i="1" cap="small" dirty="0">
                <a:solidFill>
                  <a:schemeClr val="tx1"/>
                </a:solidFill>
              </a:rPr>
              <a:t>soundness</a:t>
            </a:r>
            <a:endParaRPr lang="en-US" sz="2800" i="1" dirty="0">
              <a:solidFill>
                <a:schemeClr val="tx1"/>
              </a:solidFill>
            </a:endParaRPr>
          </a:p>
          <a:p>
            <a:r>
              <a:rPr lang="en-US" sz="2800" dirty="0">
                <a:solidFill>
                  <a:schemeClr val="tx1"/>
                </a:solidFill>
              </a:rPr>
              <a:t>the quality or state of being complete or undivided: </a:t>
            </a:r>
            <a:r>
              <a:rPr lang="en-US" sz="2800" i="1" cap="small" dirty="0">
                <a:solidFill>
                  <a:schemeClr val="tx1"/>
                </a:solidFill>
              </a:rPr>
              <a:t>completeness</a:t>
            </a:r>
            <a:endParaRPr lang="en-US" i="1" dirty="0">
              <a:solidFill>
                <a:schemeClr val="tx1"/>
              </a:solidFill>
            </a:endParaRPr>
          </a:p>
          <a:p>
            <a:pPr marL="0" indent="0" algn="r">
              <a:buNone/>
            </a:pPr>
            <a:r>
              <a:rPr lang="en-US" sz="1600" dirty="0">
                <a:solidFill>
                  <a:schemeClr val="tx1"/>
                </a:solidFill>
              </a:rPr>
              <a:t>Merriam-Webster, I. (2003). </a:t>
            </a:r>
            <a:r>
              <a:rPr lang="en-US" sz="1600" i="1" dirty="0">
                <a:solidFill>
                  <a:schemeClr val="tx1"/>
                </a:solidFill>
                <a:hlinkClick r:id="rId2">
                  <a:extLst>
                    <a:ext uri="{A12FA001-AC4F-418D-AE19-62706E023703}">
                      <ahyp:hlinkClr xmlns:ahyp="http://schemas.microsoft.com/office/drawing/2018/hyperlinkcolor" val="tx"/>
                    </a:ext>
                  </a:extLst>
                </a:hlinkClick>
              </a:rPr>
              <a:t>Merriam-Webster’s collegiate dictionary.</a:t>
            </a:r>
            <a:r>
              <a:rPr lang="en-US" sz="1600" dirty="0">
                <a:solidFill>
                  <a:schemeClr val="tx1"/>
                </a:solidFill>
              </a:rPr>
              <a:t> (Eleventh ed.). Springfield, MA: Merriam-Webster, Inc.</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538429AC-38CD-9341-9102-617F616E4DF2}"/>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63101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173E-F011-8049-927C-753C23E648A2}"/>
              </a:ext>
            </a:extLst>
          </p:cNvPr>
          <p:cNvSpPr>
            <a:spLocks noGrp="1"/>
          </p:cNvSpPr>
          <p:nvPr>
            <p:ph type="title"/>
          </p:nvPr>
        </p:nvSpPr>
        <p:spPr>
          <a:xfrm>
            <a:off x="252919" y="1123837"/>
            <a:ext cx="2947482" cy="4601183"/>
          </a:xfrm>
        </p:spPr>
        <p:txBody>
          <a:bodyPr>
            <a:normAutofit/>
          </a:bodyPr>
          <a:lstStyle/>
          <a:p>
            <a:pPr algn="ctr"/>
            <a:r>
              <a:rPr lang="en-US" sz="5400" b="1" dirty="0"/>
              <a:t>Integrity</a:t>
            </a:r>
            <a:endParaRPr lang="en-US" sz="5400" dirty="0"/>
          </a:p>
        </p:txBody>
      </p:sp>
      <p:graphicFrame>
        <p:nvGraphicFramePr>
          <p:cNvPr id="5" name="Content Placeholder 2">
            <a:extLst>
              <a:ext uri="{FF2B5EF4-FFF2-40B4-BE49-F238E27FC236}">
                <a16:creationId xmlns:a16="http://schemas.microsoft.com/office/drawing/2014/main" id="{413F8162-6F77-4D40-A7BE-E8E38D999EA0}"/>
              </a:ext>
            </a:extLst>
          </p:cNvPr>
          <p:cNvGraphicFramePr>
            <a:graphicFrameLocks noGrp="1"/>
          </p:cNvGraphicFramePr>
          <p:nvPr>
            <p:ph idx="1"/>
            <p:extLst>
              <p:ext uri="{D42A27DB-BD31-4B8C-83A1-F6EECF244321}">
                <p14:modId xmlns:p14="http://schemas.microsoft.com/office/powerpoint/2010/main" val="384936715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6BA056E-3FE6-774F-AECC-F5AD3A944214}"/>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99586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DE84-05EA-8E49-8309-F402E6EB52DE}"/>
              </a:ext>
            </a:extLst>
          </p:cNvPr>
          <p:cNvSpPr>
            <a:spLocks noGrp="1"/>
          </p:cNvSpPr>
          <p:nvPr>
            <p:ph type="title"/>
          </p:nvPr>
        </p:nvSpPr>
        <p:spPr>
          <a:xfrm>
            <a:off x="252919" y="1123837"/>
            <a:ext cx="2947482" cy="4601183"/>
          </a:xfrm>
        </p:spPr>
        <p:txBody>
          <a:bodyPr>
            <a:normAutofit/>
          </a:bodyPr>
          <a:lstStyle/>
          <a:p>
            <a:pPr algn="ctr"/>
            <a:r>
              <a:rPr lang="en-US" sz="4800" dirty="0"/>
              <a:t>Spirit of Christ</a:t>
            </a:r>
          </a:p>
        </p:txBody>
      </p:sp>
      <p:sp>
        <p:nvSpPr>
          <p:cNvPr id="3" name="Content Placeholder 2">
            <a:extLst>
              <a:ext uri="{FF2B5EF4-FFF2-40B4-BE49-F238E27FC236}">
                <a16:creationId xmlns:a16="http://schemas.microsoft.com/office/drawing/2014/main" id="{78BBB3E2-B8CD-DA46-8D9E-1C152D92FB87}"/>
              </a:ext>
            </a:extLst>
          </p:cNvPr>
          <p:cNvSpPr>
            <a:spLocks noGrp="1"/>
          </p:cNvSpPr>
          <p:nvPr>
            <p:ph idx="1"/>
          </p:nvPr>
        </p:nvSpPr>
        <p:spPr>
          <a:xfrm>
            <a:off x="3696509" y="864108"/>
            <a:ext cx="5295092" cy="5330952"/>
          </a:xfrm>
        </p:spPr>
        <p:txBody>
          <a:bodyPr>
            <a:normAutofit/>
          </a:bodyPr>
          <a:lstStyle/>
          <a:p>
            <a:r>
              <a:rPr lang="en-US" sz="3200" dirty="0">
                <a:solidFill>
                  <a:schemeClr val="tx1"/>
                </a:solidFill>
                <a:cs typeface="Calibri" panose="020F0502020204030204" pitchFamily="34" charset="0"/>
              </a:rPr>
              <a:t>The position does not make the leader.</a:t>
            </a:r>
          </a:p>
          <a:p>
            <a:endParaRPr lang="en-US" sz="100" dirty="0">
              <a:solidFill>
                <a:schemeClr val="tx1"/>
              </a:solidFill>
              <a:cs typeface="Calibri" panose="020F0502020204030204" pitchFamily="34" charset="0"/>
            </a:endParaRPr>
          </a:p>
          <a:p>
            <a:r>
              <a:rPr lang="en-US" sz="3200" dirty="0">
                <a:solidFill>
                  <a:schemeClr val="tx1"/>
                </a:solidFill>
                <a:cs typeface="Calibri" panose="020F0502020204030204" pitchFamily="34" charset="0"/>
              </a:rPr>
              <a:t>It is the integrity of character, the spirit of Christ, that makes him thankful, unselfish, without partiality and without hypocrisy—it is this that is of value with God.</a:t>
            </a:r>
          </a:p>
          <a:p>
            <a:pPr marL="0" indent="0">
              <a:buNone/>
            </a:pPr>
            <a:r>
              <a:rPr lang="en-US" dirty="0">
                <a:solidFill>
                  <a:schemeClr val="tx1"/>
                </a:solidFill>
                <a:cs typeface="Calibri" panose="020F0502020204030204" pitchFamily="34" charset="0"/>
              </a:rPr>
              <a:t> </a:t>
            </a:r>
          </a:p>
          <a:p>
            <a:pPr marL="0" indent="0" algn="r">
              <a:buNone/>
            </a:pPr>
            <a:r>
              <a:rPr lang="en-US" sz="1600" dirty="0">
                <a:solidFill>
                  <a:schemeClr val="tx1"/>
                </a:solidFill>
                <a:cs typeface="Calibri" panose="020F0502020204030204" pitchFamily="34" charset="0"/>
              </a:rPr>
              <a:t>White, E. G. (1925). </a:t>
            </a:r>
            <a:r>
              <a:rPr lang="en-US" sz="1600" i="1" u="sng" dirty="0">
                <a:solidFill>
                  <a:schemeClr val="tx1"/>
                </a:solidFill>
                <a:cs typeface="Calibri" panose="020F0502020204030204" pitchFamily="34" charset="0"/>
                <a:hlinkClick r:id="rId2">
                  <a:extLst>
                    <a:ext uri="{A12FA001-AC4F-418D-AE19-62706E023703}">
                      <ahyp:hlinkClr xmlns:ahyp="http://schemas.microsoft.com/office/drawing/2018/hyperlinkcolor" val="tx"/>
                    </a:ext>
                  </a:extLst>
                </a:hlinkClick>
              </a:rPr>
              <a:t>Christian Leadership</a:t>
            </a:r>
            <a:r>
              <a:rPr lang="en-US" sz="1600" dirty="0">
                <a:solidFill>
                  <a:schemeClr val="tx1"/>
                </a:solidFill>
                <a:cs typeface="Calibri" panose="020F0502020204030204" pitchFamily="34" charset="0"/>
              </a:rPr>
              <a:t> (pp. 15–16). </a:t>
            </a:r>
            <a:r>
              <a:rPr lang="en-US" sz="1600" dirty="0">
                <a:solidFill>
                  <a:schemeClr val="tx1"/>
                </a:solidFill>
              </a:rPr>
              <a:t>Review and Herald Publishing Association</a:t>
            </a:r>
            <a:r>
              <a:rPr lang="en-US" sz="1600" dirty="0"/>
              <a:t>.</a:t>
            </a:r>
          </a:p>
          <a:p>
            <a:pPr marL="0" indent="0">
              <a:buNone/>
            </a:pPr>
            <a:endParaRPr lang="en-US" dirty="0"/>
          </a:p>
        </p:txBody>
      </p:sp>
      <p:pic>
        <p:nvPicPr>
          <p:cNvPr id="8" name="Graphic 7" descr="Error">
            <a:extLst>
              <a:ext uri="{FF2B5EF4-FFF2-40B4-BE49-F238E27FC236}">
                <a16:creationId xmlns:a16="http://schemas.microsoft.com/office/drawing/2014/main" id="{615A4D5E-0430-49A4-ABA8-17FBA0C028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91601" y="1709370"/>
            <a:ext cx="2694562" cy="2694562"/>
          </a:xfrm>
          <a:prstGeom prst="rect">
            <a:avLst/>
          </a:prstGeom>
        </p:spPr>
      </p:pic>
      <p:sp>
        <p:nvSpPr>
          <p:cNvPr id="4" name="Slide Number Placeholder 3">
            <a:extLst>
              <a:ext uri="{FF2B5EF4-FFF2-40B4-BE49-F238E27FC236}">
                <a16:creationId xmlns:a16="http://schemas.microsoft.com/office/drawing/2014/main" id="{F21CE98E-FF2D-724A-BC7E-C3FFD83FA02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8</a:t>
            </a:fld>
            <a:endParaRPr lang="en-US"/>
          </a:p>
        </p:txBody>
      </p:sp>
    </p:spTree>
    <p:extLst>
      <p:ext uri="{BB962C8B-B14F-4D97-AF65-F5344CB8AC3E}">
        <p14:creationId xmlns:p14="http://schemas.microsoft.com/office/powerpoint/2010/main" val="197060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D1DFF-1CD8-CF48-96D5-2756689ED662}"/>
              </a:ext>
            </a:extLst>
          </p:cNvPr>
          <p:cNvSpPr>
            <a:spLocks noGrp="1"/>
          </p:cNvSpPr>
          <p:nvPr>
            <p:ph type="title"/>
          </p:nvPr>
        </p:nvSpPr>
        <p:spPr>
          <a:xfrm>
            <a:off x="252919" y="1123837"/>
            <a:ext cx="2947482" cy="4601183"/>
          </a:xfrm>
        </p:spPr>
        <p:txBody>
          <a:bodyPr/>
          <a:lstStyle/>
          <a:p>
            <a:r>
              <a:rPr lang="en-US" b="1"/>
              <a:t>The Standard God Requires</a:t>
            </a:r>
            <a:endParaRPr lang="en-US" dirty="0"/>
          </a:p>
        </p:txBody>
      </p:sp>
      <p:sp>
        <p:nvSpPr>
          <p:cNvPr id="3" name="Content Placeholder 2">
            <a:extLst>
              <a:ext uri="{FF2B5EF4-FFF2-40B4-BE49-F238E27FC236}">
                <a16:creationId xmlns:a16="http://schemas.microsoft.com/office/drawing/2014/main" id="{35FE1678-039E-614B-8CCF-B8FBF813CA3F}"/>
              </a:ext>
            </a:extLst>
          </p:cNvPr>
          <p:cNvSpPr>
            <a:spLocks noGrp="1"/>
          </p:cNvSpPr>
          <p:nvPr>
            <p:ph idx="1"/>
          </p:nvPr>
        </p:nvSpPr>
        <p:spPr>
          <a:xfrm>
            <a:off x="3705726" y="864107"/>
            <a:ext cx="7478742" cy="5857367"/>
          </a:xfrm>
        </p:spPr>
        <p:txBody>
          <a:bodyPr>
            <a:normAutofit/>
          </a:bodyPr>
          <a:lstStyle/>
          <a:p>
            <a:r>
              <a:rPr lang="en-US" sz="3200" dirty="0">
                <a:solidFill>
                  <a:schemeClr val="tx1"/>
                </a:solidFill>
              </a:rPr>
              <a:t>God wants men in His service, under His banner, to be strictly honest, unimpeachable in character, that their tongues shall not utter a semblance of untruth.</a:t>
            </a:r>
          </a:p>
          <a:p>
            <a:endParaRPr lang="en-US" sz="300" dirty="0">
              <a:solidFill>
                <a:schemeClr val="tx1"/>
              </a:solidFill>
            </a:endParaRPr>
          </a:p>
          <a:p>
            <a:r>
              <a:rPr lang="en-US" sz="3200" dirty="0">
                <a:solidFill>
                  <a:schemeClr val="tx1"/>
                </a:solidFill>
              </a:rPr>
              <a:t>The tongue must be true, the eyes must be true, the actions wholly and entirely such as God can commend.</a:t>
            </a:r>
          </a:p>
          <a:p>
            <a:pPr marL="0" indent="0">
              <a:buNone/>
            </a:pPr>
            <a:endParaRPr lang="en-US" sz="2800" dirty="0">
              <a:solidFill>
                <a:schemeClr val="tx1"/>
              </a:solidFill>
            </a:endParaRPr>
          </a:p>
          <a:p>
            <a:pPr marL="0" indent="0" algn="r">
              <a:buNone/>
            </a:pPr>
            <a:r>
              <a:rPr lang="en-US" sz="1400" dirty="0">
                <a:solidFill>
                  <a:schemeClr val="tx1"/>
                </a:solidFill>
              </a:rPr>
              <a:t>White, E. G. (1954). </a:t>
            </a:r>
            <a:r>
              <a:rPr lang="en-US" sz="1400" i="1" dirty="0">
                <a:solidFill>
                  <a:schemeClr val="tx1"/>
                </a:solidFill>
                <a:hlinkClick r:id="rId2">
                  <a:extLst>
                    <a:ext uri="{A12FA001-AC4F-418D-AE19-62706E023703}">
                      <ahyp:hlinkClr xmlns:ahyp="http://schemas.microsoft.com/office/drawing/2018/hyperlinkcolor" val="tx"/>
                    </a:ext>
                  </a:extLst>
                </a:hlinkClick>
              </a:rPr>
              <a:t>Child Guidance</a:t>
            </a:r>
            <a:r>
              <a:rPr lang="en-US" sz="1400" dirty="0">
                <a:solidFill>
                  <a:schemeClr val="tx1"/>
                </a:solidFill>
              </a:rPr>
              <a:t> (pp. 152–155). Review and Herald Publishing Association.</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9A458A25-9906-B84B-B540-1964E5314500}"/>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46622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Ella Simmons</TermName>
          <TermId xmlns="http://schemas.microsoft.com/office/infopath/2007/PartnerControls">d40d17c8-b0bb-428d-888a-baae3063e7c1</TermId>
        </TermInfo>
      </Terms>
    </gc564d6ebf4248c7833a610fa17582d5>
    <j2a840a341ce45988eab089c2d811663 xmlns="708c96bb-742e-4249-8e2b-6d89ee2a2a12">
      <Terms xmlns="http://schemas.microsoft.com/office/infopath/2007/PartnerControls"/>
    </j2a840a341ce45988eab089c2d811663>
  </documentManagement>
</p:properties>
</file>

<file path=customXml/itemProps1.xml><?xml version="1.0" encoding="utf-8"?>
<ds:datastoreItem xmlns:ds="http://schemas.openxmlformats.org/officeDocument/2006/customXml" ds:itemID="{029C74C5-9F00-41A8-8E19-62159DF53154}"/>
</file>

<file path=customXml/itemProps2.xml><?xml version="1.0" encoding="utf-8"?>
<ds:datastoreItem xmlns:ds="http://schemas.openxmlformats.org/officeDocument/2006/customXml" ds:itemID="{C3BB4C7F-718E-470F-91F3-4E3980F992F4}"/>
</file>

<file path=customXml/itemProps3.xml><?xml version="1.0" encoding="utf-8"?>
<ds:datastoreItem xmlns:ds="http://schemas.openxmlformats.org/officeDocument/2006/customXml" ds:itemID="{C9F14A62-E8CB-4438-93AD-16397BFE2057}"/>
</file>

<file path=docProps/app.xml><?xml version="1.0" encoding="utf-8"?>
<Properties xmlns="http://schemas.openxmlformats.org/officeDocument/2006/extended-properties" xmlns:vt="http://schemas.openxmlformats.org/officeDocument/2006/docPropsVTypes">
  <TotalTime>743</TotalTime>
  <Words>4691</Words>
  <Application>Microsoft Office PowerPoint</Application>
  <PresentationFormat>Widescreen</PresentationFormat>
  <Paragraphs>375</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Calibri</vt:lpstr>
      <vt:lpstr>Corbel</vt:lpstr>
      <vt:lpstr>Wingdings 2</vt:lpstr>
      <vt:lpstr>Frame</vt:lpstr>
      <vt:lpstr>Comprehensive Study of Spirit of Prophecy and Integrity in Leadership   Leadership &amp; Accountability, Transparency, Integrity and Loyalty  Vital Spiritual Elements for God’s Last-Day Church and its Message  The 13th Global Leadership Summit </vt:lpstr>
      <vt:lpstr>Job 31:6 NKJV </vt:lpstr>
      <vt:lpstr>Ethics and/or Integrity</vt:lpstr>
      <vt:lpstr>Ethics</vt:lpstr>
      <vt:lpstr>Integrity </vt:lpstr>
      <vt:lpstr>Integrity</vt:lpstr>
      <vt:lpstr>Integrity</vt:lpstr>
      <vt:lpstr>Spirit of Christ</vt:lpstr>
      <vt:lpstr>The Standard God Requires</vt:lpstr>
      <vt:lpstr>Attribute of God</vt:lpstr>
      <vt:lpstr>Unbending Integrity</vt:lpstr>
      <vt:lpstr>Christian Integrity</vt:lpstr>
      <vt:lpstr>Christian Integrity</vt:lpstr>
      <vt:lpstr>The Greatest Want of the World</vt:lpstr>
      <vt:lpstr>Christian Character</vt:lpstr>
      <vt:lpstr>Godliness</vt:lpstr>
      <vt:lpstr>Christian Integrity</vt:lpstr>
      <vt:lpstr>Diligence in Duty</vt:lpstr>
      <vt:lpstr>Moral Backbone</vt:lpstr>
      <vt:lpstr>Binding Integrity</vt:lpstr>
      <vt:lpstr>Integrity of Soul</vt:lpstr>
      <vt:lpstr>Strong Integrity Needed</vt:lpstr>
      <vt:lpstr>Moral Integrity</vt:lpstr>
      <vt:lpstr>Unswerving Integrity</vt:lpstr>
      <vt:lpstr>Strictest Integrity</vt:lpstr>
      <vt:lpstr>Firm Integrity</vt:lpstr>
      <vt:lpstr>Conscious Integrity</vt:lpstr>
      <vt:lpstr>Result of the Way of Righteousness</vt:lpstr>
      <vt:lpstr>Pure and Sanctified Integrity</vt:lpstr>
      <vt:lpstr>True Excellence of Character</vt:lpstr>
      <vt:lpstr>Cultivate Integrity</vt:lpstr>
      <vt:lpstr>Sullied [tarnished, dishonored, smeared, polluted] Integrity</vt:lpstr>
      <vt:lpstr>Integrity Preserved At All Costs</vt:lpstr>
      <vt:lpstr>Moral Integrity</vt:lpstr>
      <vt:lpstr>Unbending Integrity</vt:lpstr>
      <vt:lpstr>President Educates and Trains</vt:lpstr>
      <vt:lpstr>Leaders Afraid to Train Others</vt:lpstr>
      <vt:lpstr>Christlike Integrity</vt:lpstr>
      <vt:lpstr>Integrity</vt:lpstr>
      <vt:lpstr>Integrity</vt:lpstr>
      <vt:lpstr>Nothing to Gloss Over</vt:lpstr>
      <vt:lpstr>Requirements of Heaven</vt:lpstr>
      <vt:lpstr>Isaiah 53</vt:lpstr>
      <vt:lpstr>Beautiful Combination</vt:lpstr>
      <vt:lpstr>Unbending Integrity</vt:lpstr>
      <vt:lpstr>Looking Constantly to Jesus</vt:lpstr>
      <vt:lpstr>Unbending Integrity</vt:lpstr>
      <vt:lpstr>Triumph Through Divine Grace</vt:lpstr>
      <vt:lpstr>Job 31:6 NKJV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Study of Spirit of Prophecy and Integrity in Leadership   Leadership &amp; Accountability, Transparency, Integrity and Loyalty  Vital Spiritual Elements for God’s Last-Day Church and its Message  The 13th Global Leadership Summit</dc:title>
  <dc:creator>Simmons, Ella</dc:creator>
  <cp:lastModifiedBy>Missah, Ellen S.</cp:lastModifiedBy>
  <cp:revision>6</cp:revision>
  <dcterms:created xsi:type="dcterms:W3CDTF">2020-02-03T20:28:18Z</dcterms:created>
  <dcterms:modified xsi:type="dcterms:W3CDTF">2022-01-12T15:39:44Z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49;#Ella Simmons|d40d17c8-b0bb-428d-888a-baae3063e7c1</vt:lpwstr>
  </property>
  <property fmtid="{D5CDD505-2E9C-101B-9397-08002B2CF9AE}" pid="4" name="CurriculumCategories">
    <vt:lpwstr/>
  </property>
</Properties>
</file>