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9"/>
  </p:handoutMasterIdLst>
  <p:sldIdLst>
    <p:sldId id="271" r:id="rId2"/>
    <p:sldId id="262" r:id="rId3"/>
    <p:sldId id="266" r:id="rId4"/>
    <p:sldId id="278" r:id="rId5"/>
    <p:sldId id="256" r:id="rId6"/>
    <p:sldId id="272" r:id="rId7"/>
    <p:sldId id="273" r:id="rId8"/>
    <p:sldId id="274" r:id="rId9"/>
    <p:sldId id="275" r:id="rId10"/>
    <p:sldId id="276" r:id="rId11"/>
    <p:sldId id="277" r:id="rId12"/>
    <p:sldId id="279" r:id="rId13"/>
    <p:sldId id="267" r:id="rId14"/>
    <p:sldId id="259" r:id="rId15"/>
    <p:sldId id="268" r:id="rId16"/>
    <p:sldId id="269" r:id="rId17"/>
    <p:sldId id="26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zana Lima" initials="SL" lastIdx="0" clrIdx="0">
    <p:extLst>
      <p:ext uri="{19B8F6BF-5375-455C-9EA6-DF929625EA0E}">
        <p15:presenceInfo xmlns:p15="http://schemas.microsoft.com/office/powerpoint/2012/main" userId="451a56fa5e82d8d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DCCD9"/>
    <a:srgbClr val="EEB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571" autoAdjust="0"/>
    <p:restoredTop sz="94660"/>
  </p:normalViewPr>
  <p:slideViewPr>
    <p:cSldViewPr snapToGrid="0">
      <p:cViewPr varScale="1">
        <p:scale>
          <a:sx n="162" d="100"/>
          <a:sy n="162" d="100"/>
        </p:scale>
        <p:origin x="2394" y="144"/>
      </p:cViewPr>
      <p:guideLst/>
    </p:cSldViewPr>
  </p:slideViewPr>
  <p:notesTextViewPr>
    <p:cViewPr>
      <p:scale>
        <a:sx n="1" d="1"/>
        <a:sy n="1" d="1"/>
      </p:scale>
      <p:origin x="0" y="0"/>
    </p:cViewPr>
  </p:notesTextViewPr>
  <p:notesViewPr>
    <p:cSldViewPr snapToGrid="0">
      <p:cViewPr varScale="1">
        <p:scale>
          <a:sx n="88" d="100"/>
          <a:sy n="88" d="100"/>
        </p:scale>
        <p:origin x="2964"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 Id="rId27"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50E9BF-298A-4A9F-B735-C55D34A7BFCA}" type="datetimeFigureOut">
              <a:rPr lang="en-US" smtClean="0"/>
              <a:t>1/12/2022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AF9F05B-49DD-4BFE-99BF-12F57F1B5D79}" type="slidenum">
              <a:rPr lang="en-US" smtClean="0"/>
              <a:t>‹#›</a:t>
            </a:fld>
            <a:endParaRPr lang="en-US"/>
          </a:p>
        </p:txBody>
      </p:sp>
    </p:spTree>
    <p:extLst>
      <p:ext uri="{BB962C8B-B14F-4D97-AF65-F5344CB8AC3E}">
        <p14:creationId xmlns:p14="http://schemas.microsoft.com/office/powerpoint/2010/main" val="180603102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C47BF5C-94A6-4387-97DD-9F0B43B914B7}"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49464-6736-40D1-BCB7-EEEFD884876D}" type="slidenum">
              <a:rPr lang="en-US" smtClean="0"/>
              <a:t>‹#›</a:t>
            </a:fld>
            <a:endParaRPr lang="en-US"/>
          </a:p>
        </p:txBody>
      </p:sp>
    </p:spTree>
    <p:extLst>
      <p:ext uri="{BB962C8B-B14F-4D97-AF65-F5344CB8AC3E}">
        <p14:creationId xmlns:p14="http://schemas.microsoft.com/office/powerpoint/2010/main" val="1423928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C47BF5C-94A6-4387-97DD-9F0B43B914B7}"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C49464-6736-40D1-BCB7-EEEFD884876D}" type="slidenum">
              <a:rPr lang="en-US" smtClean="0"/>
              <a:t>‹#›</a:t>
            </a:fld>
            <a:endParaRPr lang="en-US"/>
          </a:p>
        </p:txBody>
      </p:sp>
    </p:spTree>
    <p:extLst>
      <p:ext uri="{BB962C8B-B14F-4D97-AF65-F5344CB8AC3E}">
        <p14:creationId xmlns:p14="http://schemas.microsoft.com/office/powerpoint/2010/main" val="934476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47BF5C-94A6-4387-97DD-9F0B43B914B7}"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49464-6736-40D1-BCB7-EEEFD884876D}" type="slidenum">
              <a:rPr lang="en-US" smtClean="0"/>
              <a:t>‹#›</a:t>
            </a:fld>
            <a:endParaRPr lang="en-US"/>
          </a:p>
        </p:txBody>
      </p:sp>
    </p:spTree>
    <p:extLst>
      <p:ext uri="{BB962C8B-B14F-4D97-AF65-F5344CB8AC3E}">
        <p14:creationId xmlns:p14="http://schemas.microsoft.com/office/powerpoint/2010/main" val="2604703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47BF5C-94A6-4387-97DD-9F0B43B914B7}"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49464-6736-40D1-BCB7-EEEFD884876D}" type="slidenum">
              <a:rPr lang="en-US" smtClean="0"/>
              <a:t>‹#›</a:t>
            </a:fld>
            <a:endParaRPr lang="en-US"/>
          </a:p>
        </p:txBody>
      </p:sp>
    </p:spTree>
    <p:extLst>
      <p:ext uri="{BB962C8B-B14F-4D97-AF65-F5344CB8AC3E}">
        <p14:creationId xmlns:p14="http://schemas.microsoft.com/office/powerpoint/2010/main" val="1101840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47BF5C-94A6-4387-97DD-9F0B43B914B7}"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49464-6736-40D1-BCB7-EEEFD884876D}" type="slidenum">
              <a:rPr lang="en-US" smtClean="0"/>
              <a:t>‹#›</a:t>
            </a:fld>
            <a:endParaRPr lang="en-US"/>
          </a:p>
        </p:txBody>
      </p:sp>
    </p:spTree>
    <p:extLst>
      <p:ext uri="{BB962C8B-B14F-4D97-AF65-F5344CB8AC3E}">
        <p14:creationId xmlns:p14="http://schemas.microsoft.com/office/powerpoint/2010/main" val="3808981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47BF5C-94A6-4387-97DD-9F0B43B914B7}"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49464-6736-40D1-BCB7-EEEFD884876D}" type="slidenum">
              <a:rPr lang="en-US" smtClean="0"/>
              <a:t>‹#›</a:t>
            </a:fld>
            <a:endParaRPr lang="en-US"/>
          </a:p>
        </p:txBody>
      </p:sp>
    </p:spTree>
    <p:extLst>
      <p:ext uri="{BB962C8B-B14F-4D97-AF65-F5344CB8AC3E}">
        <p14:creationId xmlns:p14="http://schemas.microsoft.com/office/powerpoint/2010/main" val="3635624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ADCCD9"/>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8151" y="0"/>
            <a:ext cx="4039419" cy="6858000"/>
          </a:xfrm>
          <a:prstGeom prst="rect">
            <a:avLst/>
          </a:prstGeom>
        </p:spPr>
      </p:pic>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02905" y="0"/>
            <a:ext cx="4039419" cy="6858000"/>
          </a:xfrm>
          <a:prstGeom prst="rect">
            <a:avLst/>
          </a:prstGeom>
        </p:spPr>
      </p:pic>
    </p:spTree>
    <p:extLst>
      <p:ext uri="{BB962C8B-B14F-4D97-AF65-F5344CB8AC3E}">
        <p14:creationId xmlns:p14="http://schemas.microsoft.com/office/powerpoint/2010/main" val="160957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70849" y="0"/>
            <a:ext cx="6553200" cy="6858000"/>
          </a:xfrm>
          <a:prstGeom prst="rect">
            <a:avLst/>
          </a:prstGeom>
        </p:spPr>
      </p:pic>
      <p:sp>
        <p:nvSpPr>
          <p:cNvPr id="5" name="Rectangle 4"/>
          <p:cNvSpPr/>
          <p:nvPr userDrawn="1"/>
        </p:nvSpPr>
        <p:spPr>
          <a:xfrm>
            <a:off x="690465" y="487524"/>
            <a:ext cx="4422710" cy="5882951"/>
          </a:xfrm>
          <a:prstGeom prst="rect">
            <a:avLst/>
          </a:prstGeom>
          <a:solidFill>
            <a:srgbClr val="ADCC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07134" y="2971225"/>
            <a:ext cx="3051473" cy="1740734"/>
          </a:xfrm>
          <a:prstGeom prst="rect">
            <a:avLst/>
          </a:prstGeom>
        </p:spPr>
      </p:pic>
    </p:spTree>
    <p:extLst>
      <p:ext uri="{BB962C8B-B14F-4D97-AF65-F5344CB8AC3E}">
        <p14:creationId xmlns:p14="http://schemas.microsoft.com/office/powerpoint/2010/main" val="3483908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47BF5C-94A6-4387-97DD-9F0B43B914B7}" type="datetimeFigureOut">
              <a:rPr lang="en-US" smtClean="0"/>
              <a:t>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C49464-6736-40D1-BCB7-EEEFD884876D}" type="slidenum">
              <a:rPr lang="en-US" smtClean="0"/>
              <a:t>‹#›</a:t>
            </a:fld>
            <a:endParaRPr lang="en-US"/>
          </a:p>
        </p:txBody>
      </p:sp>
    </p:spTree>
    <p:extLst>
      <p:ext uri="{BB962C8B-B14F-4D97-AF65-F5344CB8AC3E}">
        <p14:creationId xmlns:p14="http://schemas.microsoft.com/office/powerpoint/2010/main" val="1764850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47BF5C-94A6-4387-97DD-9F0B43B914B7}" type="datetimeFigureOut">
              <a:rPr lang="en-US" smtClean="0"/>
              <a:t>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C49464-6736-40D1-BCB7-EEEFD884876D}" type="slidenum">
              <a:rPr lang="en-US" smtClean="0"/>
              <a:t>‹#›</a:t>
            </a:fld>
            <a:endParaRPr lang="en-US"/>
          </a:p>
        </p:txBody>
      </p:sp>
    </p:spTree>
    <p:extLst>
      <p:ext uri="{BB962C8B-B14F-4D97-AF65-F5344CB8AC3E}">
        <p14:creationId xmlns:p14="http://schemas.microsoft.com/office/powerpoint/2010/main" val="14566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47BF5C-94A6-4387-97DD-9F0B43B914B7}" type="datetimeFigureOut">
              <a:rPr lang="en-US" smtClean="0"/>
              <a:t>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C49464-6736-40D1-BCB7-EEEFD884876D}" type="slidenum">
              <a:rPr lang="en-US" smtClean="0"/>
              <a:t>‹#›</a:t>
            </a:fld>
            <a:endParaRPr lang="en-US"/>
          </a:p>
        </p:txBody>
      </p:sp>
    </p:spTree>
    <p:extLst>
      <p:ext uri="{BB962C8B-B14F-4D97-AF65-F5344CB8AC3E}">
        <p14:creationId xmlns:p14="http://schemas.microsoft.com/office/powerpoint/2010/main" val="436181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C47BF5C-94A6-4387-97DD-9F0B43B914B7}"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C49464-6736-40D1-BCB7-EEEFD884876D}" type="slidenum">
              <a:rPr lang="en-US" smtClean="0"/>
              <a:t>‹#›</a:t>
            </a:fld>
            <a:endParaRPr lang="en-US"/>
          </a:p>
        </p:txBody>
      </p:sp>
    </p:spTree>
    <p:extLst>
      <p:ext uri="{BB962C8B-B14F-4D97-AF65-F5344CB8AC3E}">
        <p14:creationId xmlns:p14="http://schemas.microsoft.com/office/powerpoint/2010/main" val="3210612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47BF5C-94A6-4387-97DD-9F0B43B914B7}" type="datetimeFigureOut">
              <a:rPr lang="en-US" smtClean="0"/>
              <a:t>1/12/2022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C49464-6736-40D1-BCB7-EEEFD884876D}" type="slidenum">
              <a:rPr lang="en-US" smtClean="0"/>
              <a:t>‹#›</a:t>
            </a:fld>
            <a:endParaRPr lang="en-US"/>
          </a:p>
        </p:txBody>
      </p:sp>
    </p:spTree>
    <p:extLst>
      <p:ext uri="{BB962C8B-B14F-4D97-AF65-F5344CB8AC3E}">
        <p14:creationId xmlns:p14="http://schemas.microsoft.com/office/powerpoint/2010/main" val="36788542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0"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003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DCCD9"/>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3359" y="0"/>
            <a:ext cx="4039419" cy="6858000"/>
          </a:xfrm>
          <a:prstGeom prst="rect">
            <a:avLst/>
          </a:prstGeom>
        </p:spPr>
      </p:pic>
      <p:sp>
        <p:nvSpPr>
          <p:cNvPr id="9" name="TextBox 8"/>
          <p:cNvSpPr txBox="1"/>
          <p:nvPr/>
        </p:nvSpPr>
        <p:spPr>
          <a:xfrm>
            <a:off x="4181802" y="2101514"/>
            <a:ext cx="3452883" cy="2793522"/>
          </a:xfrm>
          <a:prstGeom prst="rect">
            <a:avLst/>
          </a:prstGeom>
          <a:noFill/>
        </p:spPr>
        <p:txBody>
          <a:bodyPr wrap="square" rtlCol="0">
            <a:spAutoFit/>
          </a:bodyPr>
          <a:lstStyle/>
          <a:p>
            <a:pPr marL="458788" indent="-458788">
              <a:lnSpc>
                <a:spcPct val="150000"/>
              </a:lnSpc>
            </a:pPr>
            <a:r>
              <a:rPr lang="en-US" sz="3200" baseline="30000" dirty="0">
                <a:latin typeface="Avenir Next" panose="020B0503020202020204" pitchFamily="34" charset="0"/>
                <a:cs typeface="Times New Roman" panose="02020603050405020304" pitchFamily="18" charset="0"/>
              </a:rPr>
              <a:t>6)  God uses leaders who intentionally set themselves apart for God!</a:t>
            </a:r>
          </a:p>
          <a:p>
            <a:pPr algn="ctr">
              <a:lnSpc>
                <a:spcPct val="150000"/>
              </a:lnSpc>
            </a:pPr>
            <a:endParaRPr lang="en-US" sz="36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4989217" y="5570353"/>
            <a:ext cx="1787669" cy="420628"/>
          </a:xfrm>
          <a:prstGeom prst="rect">
            <a:avLst/>
          </a:prstGeom>
          <a:noFill/>
        </p:spPr>
        <p:txBody>
          <a:bodyPr wrap="none" rtlCol="0">
            <a:spAutoFit/>
          </a:bodyPr>
          <a:lstStyle/>
          <a:p>
            <a:r>
              <a:rPr lang="en-US" sz="3200" baseline="30000" dirty="0">
                <a:solidFill>
                  <a:schemeClr val="bg1"/>
                </a:solidFill>
                <a:latin typeface="Avenir Next" panose="020B0503020202020204" pitchFamily="34" charset="0"/>
                <a:cs typeface="Times New Roman" panose="02020603050405020304" pitchFamily="18" charset="0"/>
              </a:rPr>
              <a:t>Joshua 3:1-5</a:t>
            </a:r>
          </a:p>
        </p:txBody>
      </p:sp>
      <p:sp>
        <p:nvSpPr>
          <p:cNvPr id="6" name="Subtitle 2">
            <a:extLst>
              <a:ext uri="{FF2B5EF4-FFF2-40B4-BE49-F238E27FC236}">
                <a16:creationId xmlns:a16="http://schemas.microsoft.com/office/drawing/2014/main" id="{957CB837-D0AC-F04C-8159-BDE7AC6BF5CD}"/>
              </a:ext>
            </a:extLst>
          </p:cNvPr>
          <p:cNvSpPr>
            <a:spLocks noGrp="1"/>
          </p:cNvSpPr>
          <p:nvPr>
            <p:ph type="subTitle" idx="1"/>
          </p:nvPr>
        </p:nvSpPr>
        <p:spPr>
          <a:xfrm>
            <a:off x="9612918" y="5893504"/>
            <a:ext cx="2468242" cy="964496"/>
          </a:xfrm>
        </p:spPr>
        <p:txBody>
          <a:bodyPr>
            <a:normAutofit/>
          </a:bodyPr>
          <a:lstStyle/>
          <a:p>
            <a:pPr algn="r"/>
            <a:r>
              <a:rPr lang="en-US" sz="1400" b="1" dirty="0">
                <a:solidFill>
                  <a:schemeClr val="accent5">
                    <a:lumMod val="75000"/>
                  </a:schemeClr>
                </a:solidFill>
                <a:latin typeface="Avenir Next Ultra Light" panose="020B0203020202020204" pitchFamily="34" charset="77"/>
              </a:rPr>
              <a:t>Global Leadership Summit</a:t>
            </a:r>
          </a:p>
          <a:p>
            <a:pPr algn="r"/>
            <a:r>
              <a:rPr lang="en-US" sz="1400" dirty="0">
                <a:solidFill>
                  <a:schemeClr val="accent5">
                    <a:lumMod val="75000"/>
                  </a:schemeClr>
                </a:solidFill>
                <a:latin typeface="Avenir Next Ultra Light" panose="020B0203020202020204" pitchFamily="34" charset="77"/>
              </a:rPr>
              <a:t>Cape Town, South Africa</a:t>
            </a:r>
          </a:p>
          <a:p>
            <a:pPr algn="r"/>
            <a:r>
              <a:rPr lang="en-US" sz="1400" dirty="0">
                <a:solidFill>
                  <a:schemeClr val="accent5">
                    <a:lumMod val="75000"/>
                  </a:schemeClr>
                </a:solidFill>
                <a:latin typeface="Avenir Next Ultra Light" panose="020B0203020202020204" pitchFamily="34" charset="77"/>
              </a:rPr>
              <a:t>February 4-6, 2020</a:t>
            </a:r>
          </a:p>
        </p:txBody>
      </p:sp>
    </p:spTree>
    <p:extLst>
      <p:ext uri="{BB962C8B-B14F-4D97-AF65-F5344CB8AC3E}">
        <p14:creationId xmlns:p14="http://schemas.microsoft.com/office/powerpoint/2010/main" val="360874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DCCD9"/>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3359" y="0"/>
            <a:ext cx="4039419" cy="6858000"/>
          </a:xfrm>
          <a:prstGeom prst="rect">
            <a:avLst/>
          </a:prstGeom>
        </p:spPr>
      </p:pic>
      <p:sp>
        <p:nvSpPr>
          <p:cNvPr id="9" name="TextBox 8"/>
          <p:cNvSpPr txBox="1"/>
          <p:nvPr/>
        </p:nvSpPr>
        <p:spPr>
          <a:xfrm>
            <a:off x="4181802" y="2101514"/>
            <a:ext cx="3452883" cy="2793522"/>
          </a:xfrm>
          <a:prstGeom prst="rect">
            <a:avLst/>
          </a:prstGeom>
          <a:noFill/>
        </p:spPr>
        <p:txBody>
          <a:bodyPr wrap="square" rtlCol="0">
            <a:spAutoFit/>
          </a:bodyPr>
          <a:lstStyle/>
          <a:p>
            <a:pPr marL="458788" indent="-458788">
              <a:lnSpc>
                <a:spcPct val="150000"/>
              </a:lnSpc>
            </a:pPr>
            <a:r>
              <a:rPr lang="en-US" sz="3200" baseline="30000" dirty="0">
                <a:latin typeface="Avenir Next" panose="020B0503020202020204" pitchFamily="34" charset="0"/>
                <a:cs typeface="Times New Roman" panose="02020603050405020304" pitchFamily="18" charset="0"/>
              </a:rPr>
              <a:t>7)  God uses leaders who know how to be positive and affirm others</a:t>
            </a:r>
          </a:p>
          <a:p>
            <a:pPr algn="ctr">
              <a:lnSpc>
                <a:spcPct val="150000"/>
              </a:lnSpc>
            </a:pPr>
            <a:endParaRPr lang="en-US" sz="36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4989217" y="5570353"/>
            <a:ext cx="1787669" cy="420628"/>
          </a:xfrm>
          <a:prstGeom prst="rect">
            <a:avLst/>
          </a:prstGeom>
          <a:noFill/>
        </p:spPr>
        <p:txBody>
          <a:bodyPr wrap="none" rtlCol="0">
            <a:spAutoFit/>
          </a:bodyPr>
          <a:lstStyle/>
          <a:p>
            <a:r>
              <a:rPr lang="en-US" sz="3200" baseline="30000" dirty="0">
                <a:solidFill>
                  <a:schemeClr val="bg1"/>
                </a:solidFill>
                <a:latin typeface="Avenir Next" panose="020B0503020202020204" pitchFamily="34" charset="0"/>
                <a:cs typeface="Times New Roman" panose="02020603050405020304" pitchFamily="18" charset="0"/>
              </a:rPr>
              <a:t>Joshua 3:1-5</a:t>
            </a:r>
          </a:p>
        </p:txBody>
      </p:sp>
      <p:sp>
        <p:nvSpPr>
          <p:cNvPr id="6" name="Subtitle 2">
            <a:extLst>
              <a:ext uri="{FF2B5EF4-FFF2-40B4-BE49-F238E27FC236}">
                <a16:creationId xmlns:a16="http://schemas.microsoft.com/office/drawing/2014/main" id="{957CB837-D0AC-F04C-8159-BDE7AC6BF5CD}"/>
              </a:ext>
            </a:extLst>
          </p:cNvPr>
          <p:cNvSpPr>
            <a:spLocks noGrp="1"/>
          </p:cNvSpPr>
          <p:nvPr>
            <p:ph type="subTitle" idx="1"/>
          </p:nvPr>
        </p:nvSpPr>
        <p:spPr>
          <a:xfrm>
            <a:off x="9612918" y="5893504"/>
            <a:ext cx="2468242" cy="964496"/>
          </a:xfrm>
        </p:spPr>
        <p:txBody>
          <a:bodyPr>
            <a:normAutofit/>
          </a:bodyPr>
          <a:lstStyle/>
          <a:p>
            <a:pPr algn="r"/>
            <a:r>
              <a:rPr lang="en-US" sz="1400" b="1" dirty="0">
                <a:solidFill>
                  <a:schemeClr val="accent5">
                    <a:lumMod val="75000"/>
                  </a:schemeClr>
                </a:solidFill>
                <a:latin typeface="Avenir Next Ultra Light" panose="020B0203020202020204" pitchFamily="34" charset="77"/>
              </a:rPr>
              <a:t>Global Leadership Summit</a:t>
            </a:r>
          </a:p>
          <a:p>
            <a:pPr algn="r"/>
            <a:r>
              <a:rPr lang="en-US" sz="1400" dirty="0">
                <a:solidFill>
                  <a:schemeClr val="accent5">
                    <a:lumMod val="75000"/>
                  </a:schemeClr>
                </a:solidFill>
                <a:latin typeface="Avenir Next Ultra Light" panose="020B0203020202020204" pitchFamily="34" charset="77"/>
              </a:rPr>
              <a:t>Cape Town, South Africa</a:t>
            </a:r>
          </a:p>
          <a:p>
            <a:pPr algn="r"/>
            <a:r>
              <a:rPr lang="en-US" sz="1400" dirty="0">
                <a:solidFill>
                  <a:schemeClr val="accent5">
                    <a:lumMod val="75000"/>
                  </a:schemeClr>
                </a:solidFill>
                <a:latin typeface="Avenir Next Ultra Light" panose="020B0203020202020204" pitchFamily="34" charset="77"/>
              </a:rPr>
              <a:t>February 4-6, 2020</a:t>
            </a:r>
          </a:p>
        </p:txBody>
      </p:sp>
    </p:spTree>
    <p:extLst>
      <p:ext uri="{BB962C8B-B14F-4D97-AF65-F5344CB8AC3E}">
        <p14:creationId xmlns:p14="http://schemas.microsoft.com/office/powerpoint/2010/main" val="4196276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DCCD9"/>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3359" y="0"/>
            <a:ext cx="4039419" cy="6858000"/>
          </a:xfrm>
          <a:prstGeom prst="rect">
            <a:avLst/>
          </a:prstGeom>
        </p:spPr>
      </p:pic>
      <p:sp>
        <p:nvSpPr>
          <p:cNvPr id="9" name="TextBox 8"/>
          <p:cNvSpPr txBox="1"/>
          <p:nvPr/>
        </p:nvSpPr>
        <p:spPr>
          <a:xfrm>
            <a:off x="4181803" y="2101514"/>
            <a:ext cx="3244234" cy="2793522"/>
          </a:xfrm>
          <a:prstGeom prst="rect">
            <a:avLst/>
          </a:prstGeom>
          <a:noFill/>
        </p:spPr>
        <p:txBody>
          <a:bodyPr wrap="square" rtlCol="0">
            <a:spAutoFit/>
          </a:bodyPr>
          <a:lstStyle/>
          <a:p>
            <a:pPr marL="458788" indent="-458788">
              <a:lnSpc>
                <a:spcPct val="150000"/>
              </a:lnSpc>
            </a:pPr>
            <a:r>
              <a:rPr lang="en-US" sz="3200" baseline="30000" dirty="0">
                <a:latin typeface="Avenir Next" panose="020B0503020202020204" pitchFamily="34" charset="0"/>
                <a:cs typeface="Times New Roman" panose="02020603050405020304" pitchFamily="18" charset="0"/>
              </a:rPr>
              <a:t>8)  God uses leaders who serve others instead of themselves</a:t>
            </a:r>
          </a:p>
          <a:p>
            <a:pPr algn="ctr">
              <a:lnSpc>
                <a:spcPct val="150000"/>
              </a:lnSpc>
            </a:pPr>
            <a:endParaRPr lang="en-US" sz="36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4989217" y="5570353"/>
            <a:ext cx="1787669" cy="420628"/>
          </a:xfrm>
          <a:prstGeom prst="rect">
            <a:avLst/>
          </a:prstGeom>
          <a:noFill/>
        </p:spPr>
        <p:txBody>
          <a:bodyPr wrap="none" rtlCol="0">
            <a:spAutoFit/>
          </a:bodyPr>
          <a:lstStyle/>
          <a:p>
            <a:r>
              <a:rPr lang="en-US" sz="3200" baseline="30000" dirty="0">
                <a:solidFill>
                  <a:schemeClr val="bg1"/>
                </a:solidFill>
                <a:latin typeface="Avenir Next" panose="020B0503020202020204" pitchFamily="34" charset="0"/>
                <a:cs typeface="Times New Roman" panose="02020603050405020304" pitchFamily="18" charset="0"/>
              </a:rPr>
              <a:t>Joshua 3:1-5</a:t>
            </a:r>
          </a:p>
        </p:txBody>
      </p:sp>
      <p:sp>
        <p:nvSpPr>
          <p:cNvPr id="6" name="Subtitle 2">
            <a:extLst>
              <a:ext uri="{FF2B5EF4-FFF2-40B4-BE49-F238E27FC236}">
                <a16:creationId xmlns:a16="http://schemas.microsoft.com/office/drawing/2014/main" id="{957CB837-D0AC-F04C-8159-BDE7AC6BF5CD}"/>
              </a:ext>
            </a:extLst>
          </p:cNvPr>
          <p:cNvSpPr>
            <a:spLocks noGrp="1"/>
          </p:cNvSpPr>
          <p:nvPr>
            <p:ph type="subTitle" idx="1"/>
          </p:nvPr>
        </p:nvSpPr>
        <p:spPr>
          <a:xfrm>
            <a:off x="9612918" y="5893504"/>
            <a:ext cx="2468242" cy="964496"/>
          </a:xfrm>
        </p:spPr>
        <p:txBody>
          <a:bodyPr>
            <a:normAutofit/>
          </a:bodyPr>
          <a:lstStyle/>
          <a:p>
            <a:pPr algn="r"/>
            <a:r>
              <a:rPr lang="en-US" sz="1400" b="1" dirty="0">
                <a:solidFill>
                  <a:schemeClr val="accent5">
                    <a:lumMod val="75000"/>
                  </a:schemeClr>
                </a:solidFill>
                <a:latin typeface="Avenir Next Ultra Light" panose="020B0203020202020204" pitchFamily="34" charset="77"/>
              </a:rPr>
              <a:t>Global Leadership Summit</a:t>
            </a:r>
          </a:p>
          <a:p>
            <a:pPr algn="r"/>
            <a:r>
              <a:rPr lang="en-US" sz="1400" dirty="0">
                <a:solidFill>
                  <a:schemeClr val="accent5">
                    <a:lumMod val="75000"/>
                  </a:schemeClr>
                </a:solidFill>
                <a:latin typeface="Avenir Next Ultra Light" panose="020B0203020202020204" pitchFamily="34" charset="77"/>
              </a:rPr>
              <a:t>Cape Town, South Africa</a:t>
            </a:r>
          </a:p>
          <a:p>
            <a:pPr algn="r"/>
            <a:r>
              <a:rPr lang="en-US" sz="1400" dirty="0">
                <a:solidFill>
                  <a:schemeClr val="accent5">
                    <a:lumMod val="75000"/>
                  </a:schemeClr>
                </a:solidFill>
                <a:latin typeface="Avenir Next Ultra Light" panose="020B0203020202020204" pitchFamily="34" charset="77"/>
              </a:rPr>
              <a:t>February 4-6, 2020</a:t>
            </a:r>
          </a:p>
        </p:txBody>
      </p:sp>
    </p:spTree>
    <p:extLst>
      <p:ext uri="{BB962C8B-B14F-4D97-AF65-F5344CB8AC3E}">
        <p14:creationId xmlns:p14="http://schemas.microsoft.com/office/powerpoint/2010/main" val="4083251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B675378-5345-DE4F-B9B1-D4E0B3D06D05}"/>
              </a:ext>
            </a:extLst>
          </p:cNvPr>
          <p:cNvSpPr txBox="1">
            <a:spLocks/>
          </p:cNvSpPr>
          <p:nvPr/>
        </p:nvSpPr>
        <p:spPr>
          <a:xfrm>
            <a:off x="9640628" y="5976634"/>
            <a:ext cx="2468242" cy="9644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b="1" dirty="0">
                <a:solidFill>
                  <a:schemeClr val="accent5">
                    <a:lumMod val="75000"/>
                  </a:schemeClr>
                </a:solidFill>
                <a:latin typeface="Avenir Next Ultra Light" panose="020B0203020202020204" pitchFamily="34" charset="77"/>
              </a:rPr>
              <a:t>Global Leadership Summit</a:t>
            </a:r>
          </a:p>
          <a:p>
            <a:pPr marL="0" indent="0" algn="r">
              <a:buNone/>
            </a:pPr>
            <a:r>
              <a:rPr lang="en-US" sz="1400" dirty="0">
                <a:solidFill>
                  <a:schemeClr val="accent5">
                    <a:lumMod val="75000"/>
                  </a:schemeClr>
                </a:solidFill>
                <a:latin typeface="Avenir Next Ultra Light" panose="020B0203020202020204" pitchFamily="34" charset="77"/>
              </a:rPr>
              <a:t>Cape Town, South Africa</a:t>
            </a:r>
          </a:p>
          <a:p>
            <a:pPr marL="0" indent="0" algn="r">
              <a:buNone/>
            </a:pPr>
            <a:r>
              <a:rPr lang="en-US" sz="1400" dirty="0">
                <a:solidFill>
                  <a:schemeClr val="accent5">
                    <a:lumMod val="75000"/>
                  </a:schemeClr>
                </a:solidFill>
                <a:latin typeface="Avenir Next Ultra Light" panose="020B0203020202020204" pitchFamily="34" charset="77"/>
              </a:rPr>
              <a:t>February 4-6, 2020</a:t>
            </a:r>
          </a:p>
        </p:txBody>
      </p:sp>
      <p:sp>
        <p:nvSpPr>
          <p:cNvPr id="5" name="TextBox 4">
            <a:extLst>
              <a:ext uri="{FF2B5EF4-FFF2-40B4-BE49-F238E27FC236}">
                <a16:creationId xmlns:a16="http://schemas.microsoft.com/office/drawing/2014/main" id="{DF89DF28-4DE8-3742-B6DA-BDA0633E56BC}"/>
              </a:ext>
            </a:extLst>
          </p:cNvPr>
          <p:cNvSpPr txBox="1"/>
          <p:nvPr/>
        </p:nvSpPr>
        <p:spPr>
          <a:xfrm>
            <a:off x="1507872" y="1561187"/>
            <a:ext cx="3244234" cy="3697166"/>
          </a:xfrm>
          <a:prstGeom prst="rect">
            <a:avLst/>
          </a:prstGeom>
          <a:noFill/>
        </p:spPr>
        <p:txBody>
          <a:bodyPr wrap="square" rtlCol="0">
            <a:spAutoFit/>
          </a:bodyPr>
          <a:lstStyle/>
          <a:p>
            <a:pPr marL="458788" indent="-458788">
              <a:lnSpc>
                <a:spcPct val="150000"/>
              </a:lnSpc>
            </a:pPr>
            <a:r>
              <a:rPr lang="en-US" sz="3200" baseline="30000" dirty="0">
                <a:latin typeface="Avenir Next" panose="020B0503020202020204" pitchFamily="34" charset="0"/>
                <a:cs typeface="Times New Roman" panose="02020603050405020304" pitchFamily="18" charset="0"/>
              </a:rPr>
              <a:t>“Corporal, next time you have a job like this and not enough men to do it, go to your commander-in-chief and I will come and help you again.”</a:t>
            </a:r>
            <a:endParaRPr lang="en-US" sz="36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277D5B1-F9E7-214C-B2E3-680CC1A650D1}"/>
              </a:ext>
            </a:extLst>
          </p:cNvPr>
          <p:cNvSpPr txBox="1"/>
          <p:nvPr/>
        </p:nvSpPr>
        <p:spPr>
          <a:xfrm>
            <a:off x="6841872" y="2319081"/>
            <a:ext cx="3244234" cy="2219838"/>
          </a:xfrm>
          <a:prstGeom prst="rect">
            <a:avLst/>
          </a:prstGeom>
          <a:noFill/>
        </p:spPr>
        <p:txBody>
          <a:bodyPr wrap="square" rtlCol="0">
            <a:spAutoFit/>
          </a:bodyPr>
          <a:lstStyle/>
          <a:p>
            <a:pPr marL="458788" indent="-458788">
              <a:lnSpc>
                <a:spcPct val="150000"/>
              </a:lnSpc>
            </a:pPr>
            <a:r>
              <a:rPr lang="en-US" sz="3200" baseline="30000" dirty="0">
                <a:latin typeface="Avenir Next" panose="020B0503020202020204" pitchFamily="34" charset="0"/>
                <a:cs typeface="Times New Roman" panose="02020603050405020304" pitchFamily="18" charset="0"/>
              </a:rPr>
              <a:t>…With that, George Washington got on his horse and rode off!</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529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5B9296AC-D8F9-E841-940E-566F20B6F380}"/>
              </a:ext>
            </a:extLst>
          </p:cNvPr>
          <p:cNvSpPr txBox="1">
            <a:spLocks/>
          </p:cNvSpPr>
          <p:nvPr/>
        </p:nvSpPr>
        <p:spPr>
          <a:xfrm>
            <a:off x="9612918" y="5893504"/>
            <a:ext cx="2468242" cy="9644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b="1" dirty="0">
                <a:solidFill>
                  <a:schemeClr val="bg1"/>
                </a:solidFill>
                <a:latin typeface="Avenir Next Ultra Light" panose="020B0203020202020204" pitchFamily="34" charset="77"/>
              </a:rPr>
              <a:t>Global Leadership Summit</a:t>
            </a:r>
          </a:p>
          <a:p>
            <a:pPr marL="0" indent="0" algn="r">
              <a:buNone/>
            </a:pPr>
            <a:r>
              <a:rPr lang="en-US" sz="1400" dirty="0">
                <a:solidFill>
                  <a:schemeClr val="bg1"/>
                </a:solidFill>
                <a:latin typeface="Avenir Next Ultra Light" panose="020B0203020202020204" pitchFamily="34" charset="77"/>
              </a:rPr>
              <a:t>Cape Town, South Africa</a:t>
            </a:r>
          </a:p>
          <a:p>
            <a:pPr marL="0" indent="0" algn="r">
              <a:buNone/>
            </a:pPr>
            <a:r>
              <a:rPr lang="en-US" sz="1400" dirty="0">
                <a:solidFill>
                  <a:schemeClr val="bg1"/>
                </a:solidFill>
                <a:latin typeface="Avenir Next Ultra Light" panose="020B0203020202020204" pitchFamily="34" charset="77"/>
              </a:rPr>
              <a:t>February 4-6, 2020</a:t>
            </a:r>
          </a:p>
        </p:txBody>
      </p:sp>
      <p:sp>
        <p:nvSpPr>
          <p:cNvPr id="7" name="Title 1">
            <a:extLst>
              <a:ext uri="{FF2B5EF4-FFF2-40B4-BE49-F238E27FC236}">
                <a16:creationId xmlns:a16="http://schemas.microsoft.com/office/drawing/2014/main" id="{87A4A84A-ABCC-5643-88E5-12D7A6091B08}"/>
              </a:ext>
            </a:extLst>
          </p:cNvPr>
          <p:cNvSpPr>
            <a:spLocks noGrp="1"/>
          </p:cNvSpPr>
          <p:nvPr>
            <p:ph type="ctrTitle"/>
          </p:nvPr>
        </p:nvSpPr>
        <p:spPr>
          <a:xfrm>
            <a:off x="415637" y="2542798"/>
            <a:ext cx="9822426" cy="755877"/>
          </a:xfrm>
        </p:spPr>
        <p:txBody>
          <a:bodyPr>
            <a:normAutofit fontScale="90000"/>
          </a:bodyPr>
          <a:lstStyle/>
          <a:p>
            <a:pPr algn="l"/>
            <a:r>
              <a:rPr lang="en-US" sz="4800" dirty="0">
                <a:solidFill>
                  <a:schemeClr val="accent4">
                    <a:lumMod val="50000"/>
                  </a:schemeClr>
                </a:solidFill>
                <a:effectLst>
                  <a:outerShdw blurRad="38100" dist="38100" dir="2700000" algn="tl">
                    <a:srgbClr val="000000">
                      <a:alpha val="43137"/>
                    </a:srgbClr>
                  </a:outerShdw>
                </a:effectLst>
                <a:latin typeface="Avenir Next" panose="020B0503020202020204" pitchFamily="34" charset="0"/>
              </a:rPr>
              <a:t>Are you a leader that God can use?</a:t>
            </a:r>
          </a:p>
        </p:txBody>
      </p:sp>
    </p:spTree>
    <p:extLst>
      <p:ext uri="{BB962C8B-B14F-4D97-AF65-F5344CB8AC3E}">
        <p14:creationId xmlns:p14="http://schemas.microsoft.com/office/powerpoint/2010/main" val="1056794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62E380C-EE34-3040-BA65-D26BE92EBB8F}"/>
              </a:ext>
            </a:extLst>
          </p:cNvPr>
          <p:cNvSpPr txBox="1">
            <a:spLocks/>
          </p:cNvSpPr>
          <p:nvPr/>
        </p:nvSpPr>
        <p:spPr>
          <a:xfrm>
            <a:off x="9723758" y="5893504"/>
            <a:ext cx="2468242" cy="9644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b="1" dirty="0">
                <a:solidFill>
                  <a:schemeClr val="bg1"/>
                </a:solidFill>
                <a:latin typeface="Avenir Next Ultra Light" panose="020B0203020202020204" pitchFamily="34" charset="77"/>
              </a:rPr>
              <a:t>Global Leadership Summit</a:t>
            </a:r>
          </a:p>
          <a:p>
            <a:pPr marL="0" indent="0" algn="r">
              <a:buNone/>
            </a:pPr>
            <a:r>
              <a:rPr lang="en-US" sz="1400" dirty="0">
                <a:solidFill>
                  <a:schemeClr val="bg1"/>
                </a:solidFill>
                <a:latin typeface="Avenir Next Ultra Light" panose="020B0203020202020204" pitchFamily="34" charset="77"/>
              </a:rPr>
              <a:t>Cape Town, South Africa</a:t>
            </a:r>
          </a:p>
          <a:p>
            <a:pPr marL="0" indent="0" algn="r">
              <a:buNone/>
            </a:pPr>
            <a:r>
              <a:rPr lang="en-US" sz="1400" dirty="0">
                <a:solidFill>
                  <a:schemeClr val="bg1"/>
                </a:solidFill>
                <a:latin typeface="Avenir Next Ultra Light" panose="020B0203020202020204" pitchFamily="34" charset="77"/>
              </a:rPr>
              <a:t>February 4-6, 2020</a:t>
            </a:r>
          </a:p>
        </p:txBody>
      </p:sp>
    </p:spTree>
    <p:extLst>
      <p:ext uri="{BB962C8B-B14F-4D97-AF65-F5344CB8AC3E}">
        <p14:creationId xmlns:p14="http://schemas.microsoft.com/office/powerpoint/2010/main" val="1838744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231155" cy="1325563"/>
          </a:xfrm>
        </p:spPr>
        <p:txBody>
          <a:bodyPr/>
          <a:lstStyle/>
          <a:p>
            <a:endParaRPr lang="en-US" b="1" dirty="0">
              <a:solidFill>
                <a:schemeClr val="accent1">
                  <a:lumMod val="50000"/>
                </a:schemeClr>
              </a:solidFill>
            </a:endParaRPr>
          </a:p>
        </p:txBody>
      </p:sp>
      <p:sp>
        <p:nvSpPr>
          <p:cNvPr id="3" name="Content Placeholder 2"/>
          <p:cNvSpPr>
            <a:spLocks noGrp="1"/>
          </p:cNvSpPr>
          <p:nvPr>
            <p:ph idx="1"/>
          </p:nvPr>
        </p:nvSpPr>
        <p:spPr>
          <a:xfrm>
            <a:off x="838200" y="1825625"/>
            <a:ext cx="8231155" cy="4351338"/>
          </a:xfrm>
        </p:spPr>
        <p:txBody>
          <a:bodyPr/>
          <a:lstStyle/>
          <a:p>
            <a:endParaRPr lang="en-US" dirty="0"/>
          </a:p>
        </p:txBody>
      </p:sp>
      <p:sp>
        <p:nvSpPr>
          <p:cNvPr id="5" name="Subtitle 2">
            <a:extLst>
              <a:ext uri="{FF2B5EF4-FFF2-40B4-BE49-F238E27FC236}">
                <a16:creationId xmlns:a16="http://schemas.microsoft.com/office/drawing/2014/main" id="{B9EF57F8-C827-3F49-8C75-F44055DC66D7}"/>
              </a:ext>
            </a:extLst>
          </p:cNvPr>
          <p:cNvSpPr txBox="1">
            <a:spLocks/>
          </p:cNvSpPr>
          <p:nvPr/>
        </p:nvSpPr>
        <p:spPr>
          <a:xfrm>
            <a:off x="9614574" y="5893504"/>
            <a:ext cx="2468242" cy="9644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b="1" dirty="0">
                <a:solidFill>
                  <a:schemeClr val="bg1"/>
                </a:solidFill>
                <a:latin typeface="Avenir Next Ultra Light" panose="020B0203020202020204" pitchFamily="34" charset="77"/>
              </a:rPr>
              <a:t>Global Leadership Summit</a:t>
            </a:r>
          </a:p>
          <a:p>
            <a:pPr marL="0" indent="0" algn="r">
              <a:buNone/>
            </a:pPr>
            <a:r>
              <a:rPr lang="en-US" sz="1400" dirty="0">
                <a:solidFill>
                  <a:schemeClr val="bg1"/>
                </a:solidFill>
                <a:latin typeface="Avenir Next Ultra Light" panose="020B0203020202020204" pitchFamily="34" charset="77"/>
              </a:rPr>
              <a:t>Cape Town, South Africa</a:t>
            </a:r>
          </a:p>
          <a:p>
            <a:pPr marL="0" indent="0" algn="r">
              <a:buNone/>
            </a:pPr>
            <a:r>
              <a:rPr lang="en-US" sz="1400" dirty="0">
                <a:solidFill>
                  <a:schemeClr val="bg1"/>
                </a:solidFill>
                <a:latin typeface="Avenir Next Ultra Light" panose="020B0203020202020204" pitchFamily="34" charset="77"/>
              </a:rPr>
              <a:t>February 4-6, 2020</a:t>
            </a:r>
          </a:p>
        </p:txBody>
      </p:sp>
    </p:spTree>
    <p:extLst>
      <p:ext uri="{BB962C8B-B14F-4D97-AF65-F5344CB8AC3E}">
        <p14:creationId xmlns:p14="http://schemas.microsoft.com/office/powerpoint/2010/main" val="1346403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438124" y="188126"/>
            <a:ext cx="5505061" cy="5951417"/>
            <a:chOff x="4086810" y="262771"/>
            <a:chExt cx="5505061" cy="5951417"/>
          </a:xfrm>
        </p:grpSpPr>
        <p:sp>
          <p:nvSpPr>
            <p:cNvPr id="5" name="Oval 4"/>
            <p:cNvSpPr/>
            <p:nvPr/>
          </p:nvSpPr>
          <p:spPr>
            <a:xfrm>
              <a:off x="4861249" y="1660849"/>
              <a:ext cx="3862874" cy="3862874"/>
            </a:xfrm>
            <a:prstGeom prst="ellipse">
              <a:avLst/>
            </a:prstGeom>
            <a:solidFill>
              <a:srgbClr val="EEB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86810" y="262771"/>
              <a:ext cx="5505061" cy="5951417"/>
            </a:xfrm>
            <a:prstGeom prst="rect">
              <a:avLst/>
            </a:prstGeom>
          </p:spPr>
        </p:pic>
      </p:grpSp>
      <p:sp>
        <p:nvSpPr>
          <p:cNvPr id="7" name="Subtitle 2">
            <a:extLst>
              <a:ext uri="{FF2B5EF4-FFF2-40B4-BE49-F238E27FC236}">
                <a16:creationId xmlns:a16="http://schemas.microsoft.com/office/drawing/2014/main" id="{3BFAD3EB-3932-D645-A18D-315AAB287891}"/>
              </a:ext>
            </a:extLst>
          </p:cNvPr>
          <p:cNvSpPr txBox="1">
            <a:spLocks/>
          </p:cNvSpPr>
          <p:nvPr/>
        </p:nvSpPr>
        <p:spPr>
          <a:xfrm>
            <a:off x="9723758" y="5893504"/>
            <a:ext cx="2468242" cy="9644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b="1" dirty="0">
                <a:solidFill>
                  <a:schemeClr val="accent5">
                    <a:lumMod val="75000"/>
                  </a:schemeClr>
                </a:solidFill>
                <a:latin typeface="Avenir Next Ultra Light" panose="020B0203020202020204" pitchFamily="34" charset="77"/>
              </a:rPr>
              <a:t>Global Leadership Summit</a:t>
            </a:r>
          </a:p>
          <a:p>
            <a:pPr marL="0" indent="0" algn="r">
              <a:buNone/>
            </a:pPr>
            <a:r>
              <a:rPr lang="en-US" sz="1400" dirty="0">
                <a:solidFill>
                  <a:schemeClr val="accent5">
                    <a:lumMod val="75000"/>
                  </a:schemeClr>
                </a:solidFill>
                <a:latin typeface="Avenir Next Ultra Light" panose="020B0203020202020204" pitchFamily="34" charset="77"/>
              </a:rPr>
              <a:t>Cape Town, South Africa</a:t>
            </a:r>
          </a:p>
          <a:p>
            <a:pPr marL="0" indent="0" algn="r">
              <a:buNone/>
            </a:pPr>
            <a:r>
              <a:rPr lang="en-US" sz="1400" dirty="0">
                <a:solidFill>
                  <a:schemeClr val="accent5">
                    <a:lumMod val="75000"/>
                  </a:schemeClr>
                </a:solidFill>
                <a:latin typeface="Avenir Next Ultra Light" panose="020B0203020202020204" pitchFamily="34" charset="77"/>
              </a:rPr>
              <a:t>February 4-6, 2020</a:t>
            </a:r>
          </a:p>
        </p:txBody>
      </p:sp>
    </p:spTree>
    <p:extLst>
      <p:ext uri="{BB962C8B-B14F-4D97-AF65-F5344CB8AC3E}">
        <p14:creationId xmlns:p14="http://schemas.microsoft.com/office/powerpoint/2010/main" val="1808535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13855" y="5770909"/>
            <a:ext cx="9822426" cy="755877"/>
          </a:xfrm>
        </p:spPr>
        <p:txBody>
          <a:bodyPr>
            <a:normAutofit fontScale="90000"/>
          </a:bodyPr>
          <a:lstStyle/>
          <a:p>
            <a:pPr algn="l"/>
            <a:r>
              <a:rPr lang="en-US" sz="4800" dirty="0">
                <a:solidFill>
                  <a:schemeClr val="bg1"/>
                </a:solidFill>
                <a:effectLst>
                  <a:outerShdw blurRad="38100" dist="38100" dir="2700000" algn="tl">
                    <a:srgbClr val="000000">
                      <a:alpha val="43137"/>
                    </a:srgbClr>
                  </a:outerShdw>
                </a:effectLst>
                <a:latin typeface="Avenir Next" panose="020B0503020202020204" pitchFamily="34" charset="0"/>
              </a:rPr>
              <a:t>Are you a leader that God can use?</a:t>
            </a:r>
          </a:p>
        </p:txBody>
      </p:sp>
      <p:sp>
        <p:nvSpPr>
          <p:cNvPr id="4" name="Subtitle 2"/>
          <p:cNvSpPr>
            <a:spLocks noGrp="1"/>
          </p:cNvSpPr>
          <p:nvPr>
            <p:ph type="subTitle" idx="1"/>
          </p:nvPr>
        </p:nvSpPr>
        <p:spPr>
          <a:xfrm>
            <a:off x="389070" y="6432323"/>
            <a:ext cx="8479972" cy="425677"/>
          </a:xfrm>
        </p:spPr>
        <p:txBody>
          <a:bodyPr>
            <a:normAutofit/>
          </a:bodyPr>
          <a:lstStyle/>
          <a:p>
            <a:pPr algn="r"/>
            <a:r>
              <a:rPr lang="en-US" sz="1800" b="1" dirty="0">
                <a:solidFill>
                  <a:schemeClr val="bg1"/>
                </a:solidFill>
                <a:latin typeface="Avenir Next Ultra Light" panose="020B0203020202020204" pitchFamily="34" charset="77"/>
              </a:rPr>
              <a:t>Global Leadership Summit   </a:t>
            </a:r>
            <a:r>
              <a:rPr lang="en-US" sz="1800" dirty="0">
                <a:solidFill>
                  <a:schemeClr val="bg1"/>
                </a:solidFill>
                <a:latin typeface="Avenir Next Ultra Light" panose="020B0203020202020204" pitchFamily="34" charset="77"/>
              </a:rPr>
              <a:t>-   Cape Town, South Africa   -   February 4-6, 2020</a:t>
            </a:r>
          </a:p>
        </p:txBody>
      </p:sp>
    </p:spTree>
    <p:extLst>
      <p:ext uri="{BB962C8B-B14F-4D97-AF65-F5344CB8AC3E}">
        <p14:creationId xmlns:p14="http://schemas.microsoft.com/office/powerpoint/2010/main" val="1928596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BAB729D7-7D33-F744-B5F6-6B8225613F02}"/>
              </a:ext>
            </a:extLst>
          </p:cNvPr>
          <p:cNvSpPr txBox="1">
            <a:spLocks/>
          </p:cNvSpPr>
          <p:nvPr/>
        </p:nvSpPr>
        <p:spPr>
          <a:xfrm>
            <a:off x="9640628" y="5893504"/>
            <a:ext cx="2468242" cy="9644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b="1" dirty="0">
                <a:solidFill>
                  <a:schemeClr val="accent5">
                    <a:lumMod val="75000"/>
                  </a:schemeClr>
                </a:solidFill>
                <a:latin typeface="Avenir Next Ultra Light" panose="020B0203020202020204" pitchFamily="34" charset="77"/>
              </a:rPr>
              <a:t>Global Leadership Summit</a:t>
            </a:r>
          </a:p>
          <a:p>
            <a:pPr marL="0" indent="0" algn="r">
              <a:buNone/>
            </a:pPr>
            <a:r>
              <a:rPr lang="en-US" sz="1400" dirty="0">
                <a:solidFill>
                  <a:schemeClr val="accent5">
                    <a:lumMod val="75000"/>
                  </a:schemeClr>
                </a:solidFill>
                <a:latin typeface="Avenir Next Ultra Light" panose="020B0203020202020204" pitchFamily="34" charset="77"/>
              </a:rPr>
              <a:t>Cape Town, South Africa</a:t>
            </a:r>
          </a:p>
          <a:p>
            <a:pPr marL="0" indent="0" algn="r">
              <a:buNone/>
            </a:pPr>
            <a:r>
              <a:rPr lang="en-US" sz="1400" dirty="0">
                <a:solidFill>
                  <a:schemeClr val="accent5">
                    <a:lumMod val="75000"/>
                  </a:schemeClr>
                </a:solidFill>
                <a:latin typeface="Avenir Next Ultra Light" panose="020B0203020202020204" pitchFamily="34" charset="77"/>
              </a:rPr>
              <a:t>February 4-6, 2020</a:t>
            </a:r>
          </a:p>
        </p:txBody>
      </p:sp>
      <p:pic>
        <p:nvPicPr>
          <p:cNvPr id="8" name="Picture 7" descr="A sign on a dirt field&#10;&#10;Description automatically generated">
            <a:extLst>
              <a:ext uri="{FF2B5EF4-FFF2-40B4-BE49-F238E27FC236}">
                <a16:creationId xmlns:a16="http://schemas.microsoft.com/office/drawing/2014/main" id="{7AF94D63-C3F7-5946-B497-FA7857631AB2}"/>
              </a:ext>
            </a:extLst>
          </p:cNvPr>
          <p:cNvPicPr>
            <a:picLocks noChangeAspect="1"/>
          </p:cNvPicPr>
          <p:nvPr/>
        </p:nvPicPr>
        <p:blipFill rotWithShape="1">
          <a:blip r:embed="rId3"/>
          <a:srcRect t="15094"/>
          <a:stretch/>
        </p:blipFill>
        <p:spPr>
          <a:xfrm>
            <a:off x="20" y="0"/>
            <a:ext cx="12191980" cy="685799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706695 w 12192000"/>
              <a:gd name="connsiteY3" fmla="*/ 6858000 h 6858000"/>
              <a:gd name="connsiteX4" fmla="*/ 706695 w 12192000"/>
              <a:gd name="connsiteY4" fmla="*/ 376 h 6858000"/>
              <a:gd name="connsiteX5" fmla="*/ 478095 w 12192000"/>
              <a:gd name="connsiteY5" fmla="*/ 376 h 6858000"/>
              <a:gd name="connsiteX6" fmla="*/ 478095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706695" y="6858000"/>
                </a:lnTo>
                <a:lnTo>
                  <a:pt x="706695" y="376"/>
                </a:lnTo>
                <a:lnTo>
                  <a:pt x="478095" y="376"/>
                </a:lnTo>
                <a:lnTo>
                  <a:pt x="478095" y="6858000"/>
                </a:lnTo>
                <a:lnTo>
                  <a:pt x="0" y="6858000"/>
                </a:lnTo>
                <a:close/>
              </a:path>
            </a:pathLst>
          </a:custGeom>
        </p:spPr>
      </p:pic>
      <p:sp>
        <p:nvSpPr>
          <p:cNvPr id="9" name="Subtitle 2">
            <a:extLst>
              <a:ext uri="{FF2B5EF4-FFF2-40B4-BE49-F238E27FC236}">
                <a16:creationId xmlns:a16="http://schemas.microsoft.com/office/drawing/2014/main" id="{EC9E844D-0F17-134B-B35C-87F1C64DBE52}"/>
              </a:ext>
            </a:extLst>
          </p:cNvPr>
          <p:cNvSpPr txBox="1">
            <a:spLocks/>
          </p:cNvSpPr>
          <p:nvPr/>
        </p:nvSpPr>
        <p:spPr>
          <a:xfrm>
            <a:off x="9599063" y="5893504"/>
            <a:ext cx="2468242" cy="9644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b="1" dirty="0">
                <a:solidFill>
                  <a:schemeClr val="bg1"/>
                </a:solidFill>
                <a:latin typeface="Avenir Next Ultra Light" panose="020B0203020202020204" pitchFamily="34" charset="77"/>
              </a:rPr>
              <a:t>Global Leadership Summit</a:t>
            </a:r>
          </a:p>
          <a:p>
            <a:pPr marL="0" indent="0" algn="r">
              <a:buNone/>
            </a:pPr>
            <a:r>
              <a:rPr lang="en-US" sz="1400" dirty="0">
                <a:solidFill>
                  <a:schemeClr val="bg1"/>
                </a:solidFill>
                <a:latin typeface="Avenir Next Ultra Light" panose="020B0203020202020204" pitchFamily="34" charset="77"/>
              </a:rPr>
              <a:t>Cape Town, South Africa</a:t>
            </a:r>
          </a:p>
          <a:p>
            <a:pPr marL="0" indent="0" algn="r">
              <a:buNone/>
            </a:pPr>
            <a:r>
              <a:rPr lang="en-US" sz="1400" dirty="0">
                <a:solidFill>
                  <a:schemeClr val="bg1"/>
                </a:solidFill>
                <a:latin typeface="Avenir Next Ultra Light" panose="020B0203020202020204" pitchFamily="34" charset="77"/>
              </a:rPr>
              <a:t>February 4-6, 2020</a:t>
            </a:r>
          </a:p>
        </p:txBody>
      </p:sp>
    </p:spTree>
    <p:extLst>
      <p:ext uri="{BB962C8B-B14F-4D97-AF65-F5344CB8AC3E}">
        <p14:creationId xmlns:p14="http://schemas.microsoft.com/office/powerpoint/2010/main" val="1757296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sign on the side of a mountain&#10;&#10;Description automatically generated">
            <a:extLst>
              <a:ext uri="{FF2B5EF4-FFF2-40B4-BE49-F238E27FC236}">
                <a16:creationId xmlns:a16="http://schemas.microsoft.com/office/drawing/2014/main" id="{752905DB-4525-4C47-82EA-CA8FD3240D0B}"/>
              </a:ext>
            </a:extLst>
          </p:cNvPr>
          <p:cNvPicPr>
            <a:picLocks noChangeAspect="1"/>
          </p:cNvPicPr>
          <p:nvPr/>
        </p:nvPicPr>
        <p:blipFill rotWithShape="1">
          <a:blip r:embed="rId3"/>
          <a:srcRect t="30419"/>
          <a:stretch/>
        </p:blipFill>
        <p:spPr>
          <a:xfrm>
            <a:off x="-1" y="0"/>
            <a:ext cx="12192001" cy="6858000"/>
          </a:xfrm>
          <a:prstGeom prst="rect">
            <a:avLst/>
          </a:prstGeom>
        </p:spPr>
      </p:pic>
      <p:sp>
        <p:nvSpPr>
          <p:cNvPr id="6" name="Subtitle 2">
            <a:extLst>
              <a:ext uri="{FF2B5EF4-FFF2-40B4-BE49-F238E27FC236}">
                <a16:creationId xmlns:a16="http://schemas.microsoft.com/office/drawing/2014/main" id="{EC2DB856-2BE1-DB47-841D-0EE49492A79F}"/>
              </a:ext>
            </a:extLst>
          </p:cNvPr>
          <p:cNvSpPr txBox="1">
            <a:spLocks/>
          </p:cNvSpPr>
          <p:nvPr/>
        </p:nvSpPr>
        <p:spPr>
          <a:xfrm>
            <a:off x="9626778" y="5893504"/>
            <a:ext cx="2468242" cy="9644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b="1" dirty="0">
                <a:solidFill>
                  <a:schemeClr val="bg1"/>
                </a:solidFill>
                <a:latin typeface="Avenir Next Ultra Light" panose="020B0203020202020204" pitchFamily="34" charset="77"/>
              </a:rPr>
              <a:t>Global Leadership Summit</a:t>
            </a:r>
          </a:p>
          <a:p>
            <a:pPr marL="0" indent="0" algn="r">
              <a:buNone/>
            </a:pPr>
            <a:r>
              <a:rPr lang="en-US" sz="1400" b="1" dirty="0">
                <a:solidFill>
                  <a:schemeClr val="bg1"/>
                </a:solidFill>
                <a:latin typeface="Avenir Next Ultra Light" panose="020B0203020202020204" pitchFamily="34" charset="77"/>
              </a:rPr>
              <a:t>Cape Town, South Africa</a:t>
            </a:r>
          </a:p>
          <a:p>
            <a:pPr marL="0" indent="0" algn="r">
              <a:buNone/>
            </a:pPr>
            <a:r>
              <a:rPr lang="en-US" sz="1400" b="1" dirty="0">
                <a:solidFill>
                  <a:schemeClr val="bg1"/>
                </a:solidFill>
                <a:latin typeface="Avenir Next Ultra Light" panose="020B0203020202020204" pitchFamily="34" charset="77"/>
              </a:rPr>
              <a:t>February 4-6, 2020</a:t>
            </a:r>
          </a:p>
        </p:txBody>
      </p:sp>
    </p:spTree>
    <p:extLst>
      <p:ext uri="{BB962C8B-B14F-4D97-AF65-F5344CB8AC3E}">
        <p14:creationId xmlns:p14="http://schemas.microsoft.com/office/powerpoint/2010/main" val="2812534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DCCD9"/>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3359" y="0"/>
            <a:ext cx="4039419" cy="6858000"/>
          </a:xfrm>
          <a:prstGeom prst="rect">
            <a:avLst/>
          </a:prstGeom>
        </p:spPr>
      </p:pic>
      <p:sp>
        <p:nvSpPr>
          <p:cNvPr id="9" name="TextBox 8"/>
          <p:cNvSpPr txBox="1"/>
          <p:nvPr/>
        </p:nvSpPr>
        <p:spPr>
          <a:xfrm>
            <a:off x="4685500" y="2062485"/>
            <a:ext cx="2547257" cy="3285964"/>
          </a:xfrm>
          <a:prstGeom prst="rect">
            <a:avLst/>
          </a:prstGeom>
          <a:noFill/>
        </p:spPr>
        <p:txBody>
          <a:bodyPr wrap="square" rtlCol="0">
            <a:spAutoFit/>
          </a:bodyPr>
          <a:lstStyle/>
          <a:p>
            <a:pPr marL="458788" indent="-458788">
              <a:lnSpc>
                <a:spcPct val="150000"/>
              </a:lnSpc>
            </a:pPr>
            <a:r>
              <a:rPr lang="en-US" sz="3200" baseline="30000" dirty="0">
                <a:latin typeface="Avenir Next" panose="020B0503020202020204" pitchFamily="34" charset="0"/>
                <a:cs typeface="Times New Roman" panose="02020603050405020304" pitchFamily="18" charset="0"/>
              </a:rPr>
              <a:t>1)  God uses leaders who realize they are weak and limited</a:t>
            </a:r>
          </a:p>
          <a:p>
            <a:pPr algn="ctr">
              <a:lnSpc>
                <a:spcPct val="150000"/>
              </a:lnSpc>
            </a:pPr>
            <a:endParaRPr lang="en-US" sz="36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4989217" y="5570353"/>
            <a:ext cx="2120709" cy="420628"/>
          </a:xfrm>
          <a:prstGeom prst="rect">
            <a:avLst/>
          </a:prstGeom>
          <a:noFill/>
        </p:spPr>
        <p:txBody>
          <a:bodyPr wrap="none" rtlCol="0">
            <a:spAutoFit/>
          </a:bodyPr>
          <a:lstStyle/>
          <a:p>
            <a:r>
              <a:rPr lang="en-US" sz="3200" baseline="30000" dirty="0">
                <a:solidFill>
                  <a:schemeClr val="bg1"/>
                </a:solidFill>
                <a:latin typeface="Avenir Next" panose="020B0503020202020204" pitchFamily="34" charset="0"/>
                <a:cs typeface="Times New Roman" panose="02020603050405020304" pitchFamily="18" charset="0"/>
              </a:rPr>
              <a:t>Joshua 1:6, 7, 9</a:t>
            </a:r>
          </a:p>
        </p:txBody>
      </p:sp>
      <p:sp>
        <p:nvSpPr>
          <p:cNvPr id="6" name="Subtitle 2">
            <a:extLst>
              <a:ext uri="{FF2B5EF4-FFF2-40B4-BE49-F238E27FC236}">
                <a16:creationId xmlns:a16="http://schemas.microsoft.com/office/drawing/2014/main" id="{957CB837-D0AC-F04C-8159-BDE7AC6BF5CD}"/>
              </a:ext>
            </a:extLst>
          </p:cNvPr>
          <p:cNvSpPr>
            <a:spLocks noGrp="1"/>
          </p:cNvSpPr>
          <p:nvPr>
            <p:ph type="subTitle" idx="1"/>
          </p:nvPr>
        </p:nvSpPr>
        <p:spPr>
          <a:xfrm>
            <a:off x="9612918" y="5893504"/>
            <a:ext cx="2468242" cy="964496"/>
          </a:xfrm>
        </p:spPr>
        <p:txBody>
          <a:bodyPr>
            <a:normAutofit/>
          </a:bodyPr>
          <a:lstStyle/>
          <a:p>
            <a:pPr algn="r"/>
            <a:r>
              <a:rPr lang="en-US" sz="1400" b="1" dirty="0">
                <a:solidFill>
                  <a:schemeClr val="accent5">
                    <a:lumMod val="75000"/>
                  </a:schemeClr>
                </a:solidFill>
                <a:latin typeface="Avenir Next Ultra Light" panose="020B0203020202020204" pitchFamily="34" charset="77"/>
              </a:rPr>
              <a:t>Global Leadership Summit</a:t>
            </a:r>
          </a:p>
          <a:p>
            <a:pPr algn="r"/>
            <a:r>
              <a:rPr lang="en-US" sz="1400" dirty="0">
                <a:solidFill>
                  <a:schemeClr val="accent5">
                    <a:lumMod val="75000"/>
                  </a:schemeClr>
                </a:solidFill>
                <a:latin typeface="Avenir Next Ultra Light" panose="020B0203020202020204" pitchFamily="34" charset="77"/>
              </a:rPr>
              <a:t>Cape Town, South Africa</a:t>
            </a:r>
          </a:p>
          <a:p>
            <a:pPr algn="r"/>
            <a:r>
              <a:rPr lang="en-US" sz="1400" dirty="0">
                <a:solidFill>
                  <a:schemeClr val="accent5">
                    <a:lumMod val="75000"/>
                  </a:schemeClr>
                </a:solidFill>
                <a:latin typeface="Avenir Next Ultra Light" panose="020B0203020202020204" pitchFamily="34" charset="77"/>
              </a:rPr>
              <a:t>February 4-6, 2020</a:t>
            </a:r>
          </a:p>
        </p:txBody>
      </p:sp>
    </p:spTree>
    <p:extLst>
      <p:ext uri="{BB962C8B-B14F-4D97-AF65-F5344CB8AC3E}">
        <p14:creationId xmlns:p14="http://schemas.microsoft.com/office/powerpoint/2010/main" val="3680845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DCCD9"/>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3359" y="0"/>
            <a:ext cx="4039419" cy="6858000"/>
          </a:xfrm>
          <a:prstGeom prst="rect">
            <a:avLst/>
          </a:prstGeom>
        </p:spPr>
      </p:pic>
      <p:sp>
        <p:nvSpPr>
          <p:cNvPr id="9" name="TextBox 8"/>
          <p:cNvSpPr txBox="1"/>
          <p:nvPr/>
        </p:nvSpPr>
        <p:spPr>
          <a:xfrm>
            <a:off x="4644748" y="2278460"/>
            <a:ext cx="2547257" cy="2301079"/>
          </a:xfrm>
          <a:prstGeom prst="rect">
            <a:avLst/>
          </a:prstGeom>
          <a:noFill/>
        </p:spPr>
        <p:txBody>
          <a:bodyPr wrap="square" rtlCol="0">
            <a:spAutoFit/>
          </a:bodyPr>
          <a:lstStyle/>
          <a:p>
            <a:pPr marL="458788" indent="-458788">
              <a:lnSpc>
                <a:spcPct val="150000"/>
              </a:lnSpc>
            </a:pPr>
            <a:r>
              <a:rPr lang="en-US" sz="3200" baseline="30000" dirty="0">
                <a:latin typeface="Avenir Next" panose="020B0503020202020204" pitchFamily="34" charset="0"/>
                <a:cs typeface="Times New Roman" panose="02020603050405020304" pitchFamily="18" charset="0"/>
              </a:rPr>
              <a:t>2)  God uses leaders who are faithful</a:t>
            </a:r>
          </a:p>
          <a:p>
            <a:pPr algn="ctr">
              <a:lnSpc>
                <a:spcPct val="150000"/>
              </a:lnSpc>
            </a:pPr>
            <a:endParaRPr lang="en-US" sz="36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4989217" y="5570353"/>
            <a:ext cx="1540806" cy="420628"/>
          </a:xfrm>
          <a:prstGeom prst="rect">
            <a:avLst/>
          </a:prstGeom>
          <a:noFill/>
        </p:spPr>
        <p:txBody>
          <a:bodyPr wrap="none" rtlCol="0">
            <a:spAutoFit/>
          </a:bodyPr>
          <a:lstStyle/>
          <a:p>
            <a:r>
              <a:rPr lang="en-US" sz="3200" baseline="30000" dirty="0">
                <a:solidFill>
                  <a:schemeClr val="bg1"/>
                </a:solidFill>
                <a:latin typeface="Avenir Next" panose="020B0503020202020204" pitchFamily="34" charset="0"/>
                <a:cs typeface="Times New Roman" panose="02020603050405020304" pitchFamily="18" charset="0"/>
              </a:rPr>
              <a:t>Joshua 1:1</a:t>
            </a:r>
          </a:p>
        </p:txBody>
      </p:sp>
      <p:sp>
        <p:nvSpPr>
          <p:cNvPr id="6" name="Subtitle 2">
            <a:extLst>
              <a:ext uri="{FF2B5EF4-FFF2-40B4-BE49-F238E27FC236}">
                <a16:creationId xmlns:a16="http://schemas.microsoft.com/office/drawing/2014/main" id="{957CB837-D0AC-F04C-8159-BDE7AC6BF5CD}"/>
              </a:ext>
            </a:extLst>
          </p:cNvPr>
          <p:cNvSpPr>
            <a:spLocks noGrp="1"/>
          </p:cNvSpPr>
          <p:nvPr>
            <p:ph type="subTitle" idx="1"/>
          </p:nvPr>
        </p:nvSpPr>
        <p:spPr>
          <a:xfrm>
            <a:off x="9612918" y="5893504"/>
            <a:ext cx="2468242" cy="964496"/>
          </a:xfrm>
        </p:spPr>
        <p:txBody>
          <a:bodyPr>
            <a:normAutofit/>
          </a:bodyPr>
          <a:lstStyle/>
          <a:p>
            <a:pPr algn="r"/>
            <a:r>
              <a:rPr lang="en-US" sz="1400" b="1" dirty="0">
                <a:solidFill>
                  <a:schemeClr val="accent5">
                    <a:lumMod val="75000"/>
                  </a:schemeClr>
                </a:solidFill>
                <a:latin typeface="Avenir Next Ultra Light" panose="020B0203020202020204" pitchFamily="34" charset="77"/>
              </a:rPr>
              <a:t>Global Leadership Summit</a:t>
            </a:r>
          </a:p>
          <a:p>
            <a:pPr algn="r"/>
            <a:r>
              <a:rPr lang="en-US" sz="1400" dirty="0">
                <a:solidFill>
                  <a:schemeClr val="accent5">
                    <a:lumMod val="75000"/>
                  </a:schemeClr>
                </a:solidFill>
                <a:latin typeface="Avenir Next Ultra Light" panose="020B0203020202020204" pitchFamily="34" charset="77"/>
              </a:rPr>
              <a:t>Cape Town, South Africa</a:t>
            </a:r>
          </a:p>
          <a:p>
            <a:pPr algn="r"/>
            <a:r>
              <a:rPr lang="en-US" sz="1400" dirty="0">
                <a:solidFill>
                  <a:schemeClr val="accent5">
                    <a:lumMod val="75000"/>
                  </a:schemeClr>
                </a:solidFill>
                <a:latin typeface="Avenir Next Ultra Light" panose="020B0203020202020204" pitchFamily="34" charset="77"/>
              </a:rPr>
              <a:t>February 4-6, 2020</a:t>
            </a:r>
          </a:p>
        </p:txBody>
      </p:sp>
    </p:spTree>
    <p:extLst>
      <p:ext uri="{BB962C8B-B14F-4D97-AF65-F5344CB8AC3E}">
        <p14:creationId xmlns:p14="http://schemas.microsoft.com/office/powerpoint/2010/main" val="4267336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DCCD9"/>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3359" y="0"/>
            <a:ext cx="4039419" cy="6858000"/>
          </a:xfrm>
          <a:prstGeom prst="rect">
            <a:avLst/>
          </a:prstGeom>
        </p:spPr>
      </p:pic>
      <p:sp>
        <p:nvSpPr>
          <p:cNvPr id="9" name="TextBox 8"/>
          <p:cNvSpPr txBox="1"/>
          <p:nvPr/>
        </p:nvSpPr>
        <p:spPr>
          <a:xfrm>
            <a:off x="4630967" y="1973567"/>
            <a:ext cx="2547257" cy="3285964"/>
          </a:xfrm>
          <a:prstGeom prst="rect">
            <a:avLst/>
          </a:prstGeom>
          <a:noFill/>
        </p:spPr>
        <p:txBody>
          <a:bodyPr wrap="square" rtlCol="0">
            <a:spAutoFit/>
          </a:bodyPr>
          <a:lstStyle/>
          <a:p>
            <a:pPr marL="458788" indent="-458788">
              <a:lnSpc>
                <a:spcPct val="150000"/>
              </a:lnSpc>
            </a:pPr>
            <a:r>
              <a:rPr lang="en-US" sz="3200" baseline="30000" dirty="0">
                <a:latin typeface="Avenir Next" panose="020B0503020202020204" pitchFamily="34" charset="0"/>
                <a:cs typeface="Times New Roman" panose="02020603050405020304" pitchFamily="18" charset="0"/>
              </a:rPr>
              <a:t>3)  God uses leaders who who study and live by His word</a:t>
            </a:r>
          </a:p>
          <a:p>
            <a:pPr algn="ctr">
              <a:lnSpc>
                <a:spcPct val="150000"/>
              </a:lnSpc>
            </a:pPr>
            <a:endParaRPr lang="en-US" sz="36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4989217" y="5570353"/>
            <a:ext cx="1830758" cy="420628"/>
          </a:xfrm>
          <a:prstGeom prst="rect">
            <a:avLst/>
          </a:prstGeom>
          <a:noFill/>
        </p:spPr>
        <p:txBody>
          <a:bodyPr wrap="none" rtlCol="0">
            <a:spAutoFit/>
          </a:bodyPr>
          <a:lstStyle/>
          <a:p>
            <a:r>
              <a:rPr lang="en-US" sz="3200" baseline="30000" dirty="0">
                <a:solidFill>
                  <a:schemeClr val="bg1"/>
                </a:solidFill>
                <a:latin typeface="Avenir Next" panose="020B0503020202020204" pitchFamily="34" charset="0"/>
                <a:cs typeface="Times New Roman" panose="02020603050405020304" pitchFamily="18" charset="0"/>
              </a:rPr>
              <a:t>Joshua 1:7, 8</a:t>
            </a:r>
          </a:p>
        </p:txBody>
      </p:sp>
      <p:sp>
        <p:nvSpPr>
          <p:cNvPr id="6" name="Subtitle 2">
            <a:extLst>
              <a:ext uri="{FF2B5EF4-FFF2-40B4-BE49-F238E27FC236}">
                <a16:creationId xmlns:a16="http://schemas.microsoft.com/office/drawing/2014/main" id="{957CB837-D0AC-F04C-8159-BDE7AC6BF5CD}"/>
              </a:ext>
            </a:extLst>
          </p:cNvPr>
          <p:cNvSpPr>
            <a:spLocks noGrp="1"/>
          </p:cNvSpPr>
          <p:nvPr>
            <p:ph type="subTitle" idx="1"/>
          </p:nvPr>
        </p:nvSpPr>
        <p:spPr>
          <a:xfrm>
            <a:off x="9612918" y="5893504"/>
            <a:ext cx="2468242" cy="964496"/>
          </a:xfrm>
        </p:spPr>
        <p:txBody>
          <a:bodyPr>
            <a:normAutofit/>
          </a:bodyPr>
          <a:lstStyle/>
          <a:p>
            <a:pPr algn="r"/>
            <a:r>
              <a:rPr lang="en-US" sz="1400" b="1" dirty="0">
                <a:solidFill>
                  <a:schemeClr val="accent5">
                    <a:lumMod val="75000"/>
                  </a:schemeClr>
                </a:solidFill>
                <a:latin typeface="Avenir Next Ultra Light" panose="020B0203020202020204" pitchFamily="34" charset="77"/>
              </a:rPr>
              <a:t>Global Leadership Summit</a:t>
            </a:r>
          </a:p>
          <a:p>
            <a:pPr algn="r"/>
            <a:r>
              <a:rPr lang="en-US" sz="1400" dirty="0">
                <a:solidFill>
                  <a:schemeClr val="accent5">
                    <a:lumMod val="75000"/>
                  </a:schemeClr>
                </a:solidFill>
                <a:latin typeface="Avenir Next Ultra Light" panose="020B0203020202020204" pitchFamily="34" charset="77"/>
              </a:rPr>
              <a:t>Cape Town, South Africa</a:t>
            </a:r>
          </a:p>
          <a:p>
            <a:pPr algn="r"/>
            <a:r>
              <a:rPr lang="en-US" sz="1400" dirty="0">
                <a:solidFill>
                  <a:schemeClr val="accent5">
                    <a:lumMod val="75000"/>
                  </a:schemeClr>
                </a:solidFill>
                <a:latin typeface="Avenir Next Ultra Light" panose="020B0203020202020204" pitchFamily="34" charset="77"/>
              </a:rPr>
              <a:t>February 4-6, 2020</a:t>
            </a:r>
          </a:p>
        </p:txBody>
      </p:sp>
    </p:spTree>
    <p:extLst>
      <p:ext uri="{BB962C8B-B14F-4D97-AF65-F5344CB8AC3E}">
        <p14:creationId xmlns:p14="http://schemas.microsoft.com/office/powerpoint/2010/main" val="475292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DCCD9"/>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3359" y="0"/>
            <a:ext cx="4039419" cy="6858000"/>
          </a:xfrm>
          <a:prstGeom prst="rect">
            <a:avLst/>
          </a:prstGeom>
        </p:spPr>
      </p:pic>
      <p:sp>
        <p:nvSpPr>
          <p:cNvPr id="9" name="TextBox 8"/>
          <p:cNvSpPr txBox="1"/>
          <p:nvPr/>
        </p:nvSpPr>
        <p:spPr>
          <a:xfrm>
            <a:off x="4095024" y="1180308"/>
            <a:ext cx="3452883" cy="4763292"/>
          </a:xfrm>
          <a:prstGeom prst="rect">
            <a:avLst/>
          </a:prstGeom>
          <a:noFill/>
        </p:spPr>
        <p:txBody>
          <a:bodyPr wrap="square" rtlCol="0">
            <a:spAutoFit/>
          </a:bodyPr>
          <a:lstStyle/>
          <a:p>
            <a:pPr marL="458788" indent="-458788">
              <a:lnSpc>
                <a:spcPct val="150000"/>
              </a:lnSpc>
            </a:pPr>
            <a:r>
              <a:rPr lang="en-US" sz="3200" baseline="30000" dirty="0">
                <a:latin typeface="Avenir Next" panose="020B0503020202020204" pitchFamily="34" charset="0"/>
                <a:cs typeface="Times New Roman" panose="02020603050405020304" pitchFamily="18" charset="0"/>
              </a:rPr>
              <a:t>4)  God uses the leader who is patient and waits on His timing, not even knowing if God will ever call him to conquer the land or succeed in the eyes of the world.</a:t>
            </a:r>
          </a:p>
          <a:p>
            <a:pPr algn="ctr">
              <a:lnSpc>
                <a:spcPct val="150000"/>
              </a:lnSpc>
            </a:pPr>
            <a:endParaRPr lang="en-US" sz="36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4989217" y="5570353"/>
            <a:ext cx="1699504" cy="420628"/>
          </a:xfrm>
          <a:prstGeom prst="rect">
            <a:avLst/>
          </a:prstGeom>
          <a:noFill/>
        </p:spPr>
        <p:txBody>
          <a:bodyPr wrap="none" rtlCol="0">
            <a:spAutoFit/>
          </a:bodyPr>
          <a:lstStyle/>
          <a:p>
            <a:r>
              <a:rPr lang="en-US" sz="3200" baseline="30000" dirty="0">
                <a:solidFill>
                  <a:schemeClr val="bg1"/>
                </a:solidFill>
                <a:latin typeface="Avenir Next" panose="020B0503020202020204" pitchFamily="34" charset="0"/>
                <a:cs typeface="Times New Roman" panose="02020603050405020304" pitchFamily="18" charset="0"/>
              </a:rPr>
              <a:t>Joshua 1:11</a:t>
            </a:r>
          </a:p>
        </p:txBody>
      </p:sp>
      <p:sp>
        <p:nvSpPr>
          <p:cNvPr id="6" name="Subtitle 2">
            <a:extLst>
              <a:ext uri="{FF2B5EF4-FFF2-40B4-BE49-F238E27FC236}">
                <a16:creationId xmlns:a16="http://schemas.microsoft.com/office/drawing/2014/main" id="{957CB837-D0AC-F04C-8159-BDE7AC6BF5CD}"/>
              </a:ext>
            </a:extLst>
          </p:cNvPr>
          <p:cNvSpPr>
            <a:spLocks noGrp="1"/>
          </p:cNvSpPr>
          <p:nvPr>
            <p:ph type="subTitle" idx="1"/>
          </p:nvPr>
        </p:nvSpPr>
        <p:spPr>
          <a:xfrm>
            <a:off x="9626773" y="5893504"/>
            <a:ext cx="2468242" cy="964496"/>
          </a:xfrm>
        </p:spPr>
        <p:txBody>
          <a:bodyPr>
            <a:normAutofit/>
          </a:bodyPr>
          <a:lstStyle/>
          <a:p>
            <a:pPr algn="r"/>
            <a:r>
              <a:rPr lang="en-US" sz="1400" b="1" dirty="0">
                <a:solidFill>
                  <a:schemeClr val="accent5">
                    <a:lumMod val="75000"/>
                  </a:schemeClr>
                </a:solidFill>
                <a:latin typeface="Avenir Next Ultra Light" panose="020B0203020202020204" pitchFamily="34" charset="77"/>
              </a:rPr>
              <a:t>Global Leadership Summit</a:t>
            </a:r>
          </a:p>
          <a:p>
            <a:pPr algn="r"/>
            <a:r>
              <a:rPr lang="en-US" sz="1400" dirty="0">
                <a:solidFill>
                  <a:schemeClr val="accent5">
                    <a:lumMod val="75000"/>
                  </a:schemeClr>
                </a:solidFill>
                <a:latin typeface="Avenir Next Ultra Light" panose="020B0203020202020204" pitchFamily="34" charset="77"/>
              </a:rPr>
              <a:t>Cape Town, South Africa</a:t>
            </a:r>
          </a:p>
          <a:p>
            <a:pPr algn="r"/>
            <a:r>
              <a:rPr lang="en-US" sz="1400" dirty="0">
                <a:solidFill>
                  <a:schemeClr val="accent5">
                    <a:lumMod val="75000"/>
                  </a:schemeClr>
                </a:solidFill>
                <a:latin typeface="Avenir Next Ultra Light" panose="020B0203020202020204" pitchFamily="34" charset="77"/>
              </a:rPr>
              <a:t>February 4-6, 2020</a:t>
            </a:r>
          </a:p>
        </p:txBody>
      </p:sp>
    </p:spTree>
    <p:extLst>
      <p:ext uri="{BB962C8B-B14F-4D97-AF65-F5344CB8AC3E}">
        <p14:creationId xmlns:p14="http://schemas.microsoft.com/office/powerpoint/2010/main" val="1817517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DCCD9"/>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3359" y="0"/>
            <a:ext cx="4039419" cy="6858000"/>
          </a:xfrm>
          <a:prstGeom prst="rect">
            <a:avLst/>
          </a:prstGeom>
        </p:spPr>
      </p:pic>
      <p:sp>
        <p:nvSpPr>
          <p:cNvPr id="9" name="TextBox 8"/>
          <p:cNvSpPr txBox="1"/>
          <p:nvPr/>
        </p:nvSpPr>
        <p:spPr>
          <a:xfrm>
            <a:off x="4178155" y="2538054"/>
            <a:ext cx="3289446" cy="2301079"/>
          </a:xfrm>
          <a:prstGeom prst="rect">
            <a:avLst/>
          </a:prstGeom>
          <a:noFill/>
        </p:spPr>
        <p:txBody>
          <a:bodyPr wrap="square" rtlCol="0">
            <a:spAutoFit/>
          </a:bodyPr>
          <a:lstStyle/>
          <a:p>
            <a:pPr marL="458788" indent="-458788">
              <a:lnSpc>
                <a:spcPct val="150000"/>
              </a:lnSpc>
            </a:pPr>
            <a:r>
              <a:rPr lang="en-US" sz="3200" baseline="30000" dirty="0">
                <a:latin typeface="Avenir Next" panose="020B0503020202020204" pitchFamily="34" charset="0"/>
                <a:cs typeface="Times New Roman" panose="02020603050405020304" pitchFamily="18" charset="0"/>
              </a:rPr>
              <a:t>5)  God uses leaders who care about lost people</a:t>
            </a:r>
          </a:p>
          <a:p>
            <a:pPr algn="ctr">
              <a:lnSpc>
                <a:spcPct val="150000"/>
              </a:lnSpc>
            </a:pPr>
            <a:endParaRPr lang="en-US" sz="36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4989217" y="5570353"/>
            <a:ext cx="1699504" cy="420628"/>
          </a:xfrm>
          <a:prstGeom prst="rect">
            <a:avLst/>
          </a:prstGeom>
          <a:noFill/>
        </p:spPr>
        <p:txBody>
          <a:bodyPr wrap="none" rtlCol="0">
            <a:spAutoFit/>
          </a:bodyPr>
          <a:lstStyle/>
          <a:p>
            <a:r>
              <a:rPr lang="en-US" sz="3200" baseline="30000" dirty="0">
                <a:solidFill>
                  <a:schemeClr val="bg1"/>
                </a:solidFill>
                <a:latin typeface="Avenir Next" panose="020B0503020202020204" pitchFamily="34" charset="0"/>
                <a:cs typeface="Times New Roman" panose="02020603050405020304" pitchFamily="18" charset="0"/>
              </a:rPr>
              <a:t>Joshua 6:22</a:t>
            </a:r>
          </a:p>
        </p:txBody>
      </p:sp>
      <p:sp>
        <p:nvSpPr>
          <p:cNvPr id="6" name="Subtitle 2">
            <a:extLst>
              <a:ext uri="{FF2B5EF4-FFF2-40B4-BE49-F238E27FC236}">
                <a16:creationId xmlns:a16="http://schemas.microsoft.com/office/drawing/2014/main" id="{957CB837-D0AC-F04C-8159-BDE7AC6BF5CD}"/>
              </a:ext>
            </a:extLst>
          </p:cNvPr>
          <p:cNvSpPr>
            <a:spLocks noGrp="1"/>
          </p:cNvSpPr>
          <p:nvPr>
            <p:ph type="subTitle" idx="1"/>
          </p:nvPr>
        </p:nvSpPr>
        <p:spPr>
          <a:xfrm>
            <a:off x="9612918" y="5893504"/>
            <a:ext cx="2468242" cy="964496"/>
          </a:xfrm>
        </p:spPr>
        <p:txBody>
          <a:bodyPr>
            <a:normAutofit/>
          </a:bodyPr>
          <a:lstStyle/>
          <a:p>
            <a:pPr algn="r"/>
            <a:r>
              <a:rPr lang="en-US" sz="1400" b="1" dirty="0">
                <a:solidFill>
                  <a:schemeClr val="accent5">
                    <a:lumMod val="75000"/>
                  </a:schemeClr>
                </a:solidFill>
                <a:latin typeface="Avenir Next Ultra Light" panose="020B0203020202020204" pitchFamily="34" charset="77"/>
              </a:rPr>
              <a:t>Global Leadership Summit</a:t>
            </a:r>
          </a:p>
          <a:p>
            <a:pPr algn="r"/>
            <a:r>
              <a:rPr lang="en-US" sz="1400" dirty="0">
                <a:solidFill>
                  <a:schemeClr val="accent5">
                    <a:lumMod val="75000"/>
                  </a:schemeClr>
                </a:solidFill>
                <a:latin typeface="Avenir Next Ultra Light" panose="020B0203020202020204" pitchFamily="34" charset="77"/>
              </a:rPr>
              <a:t>Cape Town, South Africa</a:t>
            </a:r>
          </a:p>
          <a:p>
            <a:pPr algn="r"/>
            <a:r>
              <a:rPr lang="en-US" sz="1400" dirty="0">
                <a:solidFill>
                  <a:schemeClr val="accent5">
                    <a:lumMod val="75000"/>
                  </a:schemeClr>
                </a:solidFill>
                <a:latin typeface="Avenir Next Ultra Light" panose="020B0203020202020204" pitchFamily="34" charset="77"/>
              </a:rPr>
              <a:t>February 4-6, 2020</a:t>
            </a:r>
          </a:p>
        </p:txBody>
      </p:sp>
    </p:spTree>
    <p:extLst>
      <p:ext uri="{BB962C8B-B14F-4D97-AF65-F5344CB8AC3E}">
        <p14:creationId xmlns:p14="http://schemas.microsoft.com/office/powerpoint/2010/main" val="33077759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gc564d6ebf4248c7833a610fa17582d5 xmlns="708c96bb-742e-4249-8e2b-6d89ee2a2a12">
      <Terms xmlns="http://schemas.microsoft.com/office/infopath/2007/PartnerControls">
        <TermInfo xmlns="http://schemas.microsoft.com/office/infopath/2007/PartnerControls">
          <TermName xmlns="http://schemas.microsoft.com/office/infopath/2007/PartnerControls">Magdiel Perez-Schulz</TermName>
          <TermId xmlns="http://schemas.microsoft.com/office/infopath/2007/PartnerControls">8b559336-689e-450e-8b78-6ff5952631c1</TermId>
        </TermInfo>
      </Terms>
    </gc564d6ebf4248c7833a610fa17582d5>
    <j2a840a341ce45988eab089c2d811663 xmlns="708c96bb-742e-4249-8e2b-6d89ee2a2a12">
      <Terms xmlns="http://schemas.microsoft.com/office/infopath/2007/PartnerControls"/>
    </j2a840a341ce45988eab089c2d811663>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06931C23B4E154BA7E8104755D6A6CD" ma:contentTypeVersion="1" ma:contentTypeDescription="Create a new document." ma:contentTypeScope="" ma:versionID="c8eee80a9397e942757032f22530b6af">
  <xsd:schema xmlns:xsd="http://www.w3.org/2001/XMLSchema" xmlns:xs="http://www.w3.org/2001/XMLSchema" xmlns:p="http://schemas.microsoft.com/office/2006/metadata/properties" xmlns:ns2="708c96bb-742e-4249-8e2b-6d89ee2a2a12" targetNamespace="http://schemas.microsoft.com/office/2006/metadata/properties" ma:root="true" ma:fieldsID="ed20ab612628702c9de8aa0a98ebc27b" ns2:_="">
    <xsd:import namespace="708c96bb-742e-4249-8e2b-6d89ee2a2a12"/>
    <xsd:element name="properties">
      <xsd:complexType>
        <xsd:sequence>
          <xsd:element name="documentManagement">
            <xsd:complexType>
              <xsd:all>
                <xsd:element ref="ns2:j2a840a341ce45988eab089c2d811663" minOccurs="0"/>
                <xsd:element ref="ns2:gc564d6ebf4248c7833a610fa17582d5"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8c96bb-742e-4249-8e2b-6d89ee2a2a12" elementFormDefault="qualified">
    <xsd:import namespace="http://schemas.microsoft.com/office/2006/documentManagement/types"/>
    <xsd:import namespace="http://schemas.microsoft.com/office/infopath/2007/PartnerControls"/>
    <xsd:element name="j2a840a341ce45988eab089c2d811663" ma:index="9" nillable="true" ma:taxonomy="true" ma:internalName="j2a840a341ce45988eab089c2d811663" ma:taxonomyFieldName="CurriculumCategories" ma:displayName="CurriculumCategories" ma:default="" ma:fieldId="{32a840a3-41ce-4598-8eab-089c2d811663}" ma:taxonomyMulti="true" ma:sspId="b5610599-cc4b-4dc8-9e5a-d998835b68b3" ma:termSetId="bf1c4c82-3a44-4d16-bb71-072355a7d518" ma:anchorId="00000000-0000-0000-0000-000000000000" ma:open="true" ma:isKeyword="false">
      <xsd:complexType>
        <xsd:sequence>
          <xsd:element ref="pc:Terms" minOccurs="0" maxOccurs="1"/>
        </xsd:sequence>
      </xsd:complexType>
    </xsd:element>
    <xsd:element name="gc564d6ebf4248c7833a610fa17582d5" ma:index="11" nillable="true" ma:taxonomy="true" ma:internalName="gc564d6ebf4248c7833a610fa17582d5" ma:taxonomyFieldName="Authors" ma:displayName="Authors" ma:default="" ma:fieldId="{0c564d6e-bf42-48c7-833a-610fa17582d5}" ma:taxonomyMulti="true" ma:sspId="b5610599-cc4b-4dc8-9e5a-d998835b68b3" ma:termSetId="f7ac89c2-ea02-468b-b02c-fe613d55204b" ma:anchorId="00000000-0000-0000-0000-000000000000"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5E2D7A1-7F03-4AD7-9723-319FC29DAC3F}"/>
</file>

<file path=customXml/itemProps2.xml><?xml version="1.0" encoding="utf-8"?>
<ds:datastoreItem xmlns:ds="http://schemas.openxmlformats.org/officeDocument/2006/customXml" ds:itemID="{B6EE1505-DA44-457A-8472-2756A1594BAB}"/>
</file>

<file path=customXml/itemProps3.xml><?xml version="1.0" encoding="utf-8"?>
<ds:datastoreItem xmlns:ds="http://schemas.openxmlformats.org/officeDocument/2006/customXml" ds:itemID="{B62935BB-F3E0-45EA-8B5C-F1A2E784F69E}"/>
</file>

<file path=docProps/app.xml><?xml version="1.0" encoding="utf-8"?>
<Properties xmlns="http://schemas.openxmlformats.org/officeDocument/2006/extended-properties" xmlns:vt="http://schemas.openxmlformats.org/officeDocument/2006/docPropsVTypes">
  <TotalTime>1985</TotalTime>
  <Words>410</Words>
  <Application>Microsoft Office PowerPoint</Application>
  <PresentationFormat>Widescreen</PresentationFormat>
  <Paragraphs>69</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Avenir Next</vt:lpstr>
      <vt:lpstr>Avenir Next Ultra Light</vt:lpstr>
      <vt:lpstr>Calibri</vt:lpstr>
      <vt:lpstr>Calibri Light</vt:lpstr>
      <vt:lpstr>Times New Roman</vt:lpstr>
      <vt:lpstr>Office Theme</vt:lpstr>
      <vt:lpstr>PowerPoint Presentation</vt:lpstr>
      <vt:lpstr>Are you a leader that God can 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Are you a leader that God can use?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Suzana Lima</dc:creator>
  <cp:lastModifiedBy>Missah, Ellen S.</cp:lastModifiedBy>
  <cp:revision>21</cp:revision>
  <dcterms:created xsi:type="dcterms:W3CDTF">2019-12-15T05:45:55Z</dcterms:created>
  <dcterms:modified xsi:type="dcterms:W3CDTF">2022-01-12T15:38:28Z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0x010100606931C23B4E154BA7E8104755D6A6CD</vt:lpwstr>
  </property>
  <property fmtid="{D5CDD505-2E9C-101B-9397-08002B2CF9AE}" pid="3" name="Authors">
    <vt:lpwstr>77;#Magdiel Perez-Schulz|8b559336-689e-450e-8b78-6ff5952631c1</vt:lpwstr>
  </property>
  <property fmtid="{D5CDD505-2E9C-101B-9397-08002B2CF9AE}" pid="4" name="CurriculumCategories">
    <vt:lpwstr/>
  </property>
</Properties>
</file>