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692" r:id="rId3"/>
    <p:sldMasterId id="2147483706" r:id="rId4"/>
    <p:sldMasterId id="2147483720" r:id="rId5"/>
    <p:sldMasterId id="2147483732" r:id="rId6"/>
    <p:sldMasterId id="2147483744" r:id="rId7"/>
  </p:sldMasterIdLst>
  <p:notesMasterIdLst>
    <p:notesMasterId r:id="rId27"/>
  </p:notesMasterIdLst>
  <p:sldIdLst>
    <p:sldId id="256" r:id="rId8"/>
    <p:sldId id="296" r:id="rId9"/>
    <p:sldId id="269" r:id="rId10"/>
    <p:sldId id="280" r:id="rId11"/>
    <p:sldId id="303" r:id="rId12"/>
    <p:sldId id="278" r:id="rId13"/>
    <p:sldId id="288" r:id="rId14"/>
    <p:sldId id="290" r:id="rId15"/>
    <p:sldId id="258" r:id="rId16"/>
    <p:sldId id="291" r:id="rId17"/>
    <p:sldId id="299" r:id="rId18"/>
    <p:sldId id="286" r:id="rId19"/>
    <p:sldId id="287" r:id="rId20"/>
    <p:sldId id="285" r:id="rId21"/>
    <p:sldId id="294" r:id="rId22"/>
    <p:sldId id="289" r:id="rId23"/>
    <p:sldId id="298" r:id="rId24"/>
    <p:sldId id="301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71335"/>
  </p:normalViewPr>
  <p:slideViewPr>
    <p:cSldViewPr snapToGrid="0" snapToObjects="1">
      <p:cViewPr varScale="1">
        <p:scale>
          <a:sx n="116" d="100"/>
          <a:sy n="116" d="100"/>
        </p:scale>
        <p:origin x="4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083E-71DA-3E4E-A95B-B04D8216E02D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E44D-1BB4-2E42-9225-C42B17C81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Dictionary definition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0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BB1D-67C6-4C33-947D-25B70F5E47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AE44D-1BB4-2E42-9225-C42B17C813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9" y="1122363"/>
            <a:ext cx="9123904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9" y="3602038"/>
            <a:ext cx="9123904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C50E5B-2B8A-EB4A-B674-A44A7B708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85A19-ECB0-7A47-BE98-2AC2AA0F8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47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4804875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265D7D-A892-CA42-B792-41F61EBA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3C1A9A-2CDF-F842-A970-AC8F01CD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679C5-E224-F34B-AB33-BE354CDC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671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4804875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BD6C7-49C7-5A45-87B0-86FA3AB3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9318E7-4561-2A45-877E-8722DC42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A3D403-C3A0-D244-B2C5-098FD6D6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777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77E78-2832-3A4C-8CF6-E4C6C7CE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E2CD-01B7-0C4C-B10D-B4AA7B7B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8EFA-E58D-9649-A599-2F5784E2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57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2580" y="365125"/>
            <a:ext cx="174548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3152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A7E20-BC3F-4C46-9502-C8946098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CF5E0-4D68-A04F-A9B0-BA27792E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3C92-DC35-3544-82F8-82227E1A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010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357C-11C5-F64B-80A1-179A53FE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BFCE50-AC67-C849-BF81-052B2315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4C58D8-B0DC-8343-8BE5-7058551A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CA91B8-1901-F64D-B0EB-35B13CA1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0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5472-84A3-9244-BC91-11396B35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84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1AD5C8FC-0EAC-EE42-AAA0-90AEE6B44CF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1826684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7DB10-DFE7-704A-B30E-37782ADCC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9884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26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3632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12954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1" y="12954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1" y="37338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9322F8-917C-C941-970E-5008F7410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096000"/>
            <a:ext cx="2844800" cy="47625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917532-D984-6044-9824-92CA8B716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170E47-935D-C34F-99B2-B990B9DD3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096000"/>
            <a:ext cx="2844800" cy="47625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1634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DE1A12-7535-2A4D-8741-F4FD1B0F04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FF042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0" y="5867401"/>
            <a:ext cx="48768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1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503231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7577-516A-FC45-8057-BC9A97A0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B78A-1547-AA4B-9DD1-A1D8915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C4E8-8984-4C4B-A97C-52542A8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251C-CF9E-5A48-A5F5-A7E78B772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8224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7D1CB23-6970-4A42-AF28-32E345648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FF0422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0" y="5867401"/>
            <a:ext cx="48768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4" y="2514600"/>
            <a:ext cx="8694663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4" y="5410206"/>
            <a:ext cx="8689596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71AB58-38C9-294C-BBB0-214B84F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49B8BB-4947-9749-BB6A-82905DF3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20CB5E-7724-8449-8BC8-EB54AF69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4FCE-CA06-B240-A7A1-234D45753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202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AA3C4D-2CC7-D342-AB2F-0E4A100B7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30F657-01AF-6141-897B-98F531F58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7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9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CA967E-BDDB-6245-89AF-409E0E43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8DD3E-750F-6D41-AF53-A041D869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FD412C-5956-6B41-B93B-17B7A22D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5DD-1090-DD48-89CD-F61E43AC4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9601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9" y="2743201"/>
            <a:ext cx="441770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0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0" y="2743201"/>
            <a:ext cx="441770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51C5B9-659F-5B4A-A147-F555AEAA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72B57D-2AA8-9845-8005-D409D5B8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AD7E8C-B321-FD46-85DE-228042D3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B117-47D1-9043-A89E-C32785A69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3047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2122C9-4469-FD4D-939A-B9989927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F393A-63B6-8342-A0C0-799D0740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8E1007-3DCD-9E42-9069-60D27F13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7ADD-085C-CE44-8D70-BAFA347CA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7048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3288F-1F8A-8047-848D-25F0B385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E5371-7EBB-2743-9984-F2DC4292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A2EC5-23A3-6746-B8CD-DAA62920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B17C-66DD-654F-A54D-737B7D369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7375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80" y="1905000"/>
            <a:ext cx="3597544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4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F3ECB-FF9E-A04A-B7F2-F3A7E01A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81F82-53BC-864B-B23F-222977E6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0283E-B1C4-F249-AEFA-1F96F9A6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2FEA-C60C-9D41-A48D-84FE89BBF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353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7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80" y="1905000"/>
            <a:ext cx="3597544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4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963B2-17DF-D641-9752-13852FD7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1AB3C-966B-B844-AC09-4A63F136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4CD75-FDD8-2C4A-9174-E1AB5E05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D71F-EB89-2348-9E95-490E9522D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10601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12B37-4D9B-4D42-9FD8-7F8833B0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10867-B18F-6B49-9911-FB8B5A4D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330B-2DB1-A345-A37F-693F2723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953D-61A2-2242-AC86-AC1E0D09C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7776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5" y="381001"/>
            <a:ext cx="152439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3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6843-3483-4C47-B543-5CE4FB7F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FFED0-C658-E44A-8AC2-43703E85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1C414-E1B1-0649-9D67-EFAF3D57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45D5-1217-394F-A489-B95D94D0D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46596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6" y="2268144"/>
            <a:ext cx="9810749" cy="2321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952608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677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9" y="2017719"/>
            <a:ext cx="508000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9"/>
            <a:ext cx="508000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E2E41-F1CE-BF4D-95C4-A9C0321E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2C3CD-4112-1A44-BFE6-A9A7B4D8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59830-65DB-8842-925C-5BF3BB93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1AE9-5E79-1B4C-9D40-8F3ACC966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908587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908587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F9C5-79DF-BD4E-91E1-E1ECC87F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2E8B2-2031-F34C-8FF8-AA6E3BF7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4D31-63BE-864E-B5AC-EDA58D26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317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6" y="3536156"/>
            <a:ext cx="9810751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567130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71" y="1905007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70" y="4344995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175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9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537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360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513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411556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6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178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51391"/>
            <a:ext cx="5486400" cy="352661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6" y="1751391"/>
            <a:ext cx="5489359" cy="352661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2767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7041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97881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9330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4974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38158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0DC080-3338-8D46-AA7E-6D58369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1D7D8A-B026-274E-AD52-9A8B2B9F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6FB39A-B117-3B4D-A4DE-CBC5813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3057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82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4567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9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946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677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9" y="2017719"/>
            <a:ext cx="50800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9"/>
            <a:ext cx="50800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28371-D1F4-3741-82C8-4BC28C6B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F48109E-2C18-B44B-B52F-F40FE4BB1BD3}" type="datetime1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488EE-C9F7-D241-A2C1-05974CE3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66BBC-4552-F14B-A315-F712DFAB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84C687-13B1-144A-898E-DFC68C4C0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243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1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020047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55933-3996-2A45-822B-CDE6A85C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8314-F9B1-F649-BAC7-0617DA0F4243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1430F-C12D-F047-A7A9-D8F86DC0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AA50-1A6C-1A4E-8FD3-0179AA61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32B21A-375B-7349-B0F2-C55CC683E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06880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4" y="2514600"/>
            <a:ext cx="8694663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5" y="5410208"/>
            <a:ext cx="8689596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990F-93B1-7748-933A-C8C26E00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8864-416F-DE43-B248-C937FA676160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B0D6-F16A-A64B-901A-21430837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8AD64-8B9D-444A-BE50-A5FAB17A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3BCD-6661-CE48-9F51-6133A1CFF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8486"/>
      </p:ext>
    </p:extLst>
  </p:cSld>
  <p:clrMapOvr>
    <a:masterClrMapping/>
  </p:clrMapOvr>
  <p:transition spd="med">
    <p:fad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8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10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955B4-0763-4A45-AE08-6DF53D24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F820-1003-DC4A-BDA4-CBAE1FA7D27E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8B481-CB92-FA47-865B-E87B21D9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8DF1-F271-2B46-BB28-CD1682FC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762452-AE5E-BF43-92A7-C6F31E754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58012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9" y="2743201"/>
            <a:ext cx="441770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0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0" y="2743201"/>
            <a:ext cx="4417703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67F3F-1E32-0441-9147-16123715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3EF7-E67D-2946-BD79-B7CB871E626F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38AFB-09F5-804B-A7F3-67181F1C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83186-CAB9-054A-BB47-907B0DDC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1DF43-6990-744D-8571-ED77DC36E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7366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2935D-6424-8A48-A3FD-BC5CD390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6DAE-F369-C649-8D17-1F3940420114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EAC6F-4C46-C445-B879-B8406295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3C307-5D56-D64A-A72C-F94F9CDC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C2AFD-08A2-3C4F-B7FA-24BC07278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8160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91482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3559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3559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9538" y="1681163"/>
            <a:ext cx="436852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9538" y="2505075"/>
            <a:ext cx="436852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35B71F-9EDF-6D40-A390-B34A5CD5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E42DE2-F3EA-D240-901C-E78D9A84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C62954-6C45-484D-8D87-496E7355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204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1A77C-DA45-FE40-AAD3-37BFF03F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D48E-2131-8844-B12A-99FCBB41DB81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12CCC-19F9-F24E-9BF5-91015B2E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0EC11-0E4F-CE4F-8C2F-92E1527F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5CF50C-841E-0C49-8FF3-A58872D60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244722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80" y="1905000"/>
            <a:ext cx="3597544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5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E71C4-B996-F146-A9B1-5CC880CB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FD0F-205B-BC4D-888E-7ABC119B38CA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5A1C-E6AD-EC47-B7EF-CC7E885B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58C35-D1F4-2B42-BD70-6C92C7CF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1376-0745-1C4F-93AD-EA82ECE2B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637313"/>
      </p:ext>
    </p:extLst>
  </p:cSld>
  <p:clrMapOvr>
    <a:masterClrMapping/>
  </p:clrMapOvr>
  <p:transition spd="med">
    <p:fad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7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80" y="1905000"/>
            <a:ext cx="3597544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5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85F51-217A-E646-A3FA-06551BE2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B762-2F5E-A34A-B544-E255D5FEE023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8DD1A-C737-6349-ACDD-06D5007E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04564-8C10-8940-8722-2684E0E6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AF3D-7A28-504D-857F-B8003113F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50014"/>
      </p:ext>
    </p:extLst>
  </p:cSld>
  <p:clrMapOvr>
    <a:masterClrMapping/>
  </p:clrMapOvr>
  <p:transition spd="med">
    <p:fad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19FF-744D-3148-B729-49928753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17CF-6FB0-C546-B665-5F858D9989A7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AEDE-895A-6C4A-A714-D5BEB4A9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27A4-38EC-4248-8B76-1101E874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8E43-A0CE-F34B-9E3A-BBBBA9D87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047332"/>
      </p:ext>
    </p:extLst>
  </p:cSld>
  <p:clrMapOvr>
    <a:masterClrMapping/>
  </p:clrMapOvr>
  <p:transition spd="med">
    <p:fade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5" y="381001"/>
            <a:ext cx="1524397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4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2B44-F74B-E44E-B4B9-D8AF0360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8168-D4E4-2C42-9DF2-41C85FF0186D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23060-57A4-D642-8439-816E6505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0356-EAA0-C648-9081-4556AAD1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E884-527E-FD4B-B3CB-432B40A27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032532"/>
      </p:ext>
    </p:extLst>
  </p:cSld>
  <p:clrMapOvr>
    <a:masterClrMapping/>
  </p:clrMapOvr>
  <p:transition spd="med">
    <p:fade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6" y="2268144"/>
            <a:ext cx="9810749" cy="2321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8443641"/>
      </p:ext>
    </p:extLst>
  </p:cSld>
  <p:clrMapOvr>
    <a:masterClrMapping/>
  </p:clrMapOvr>
  <p:transition spd="med"/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1380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B1F3-2F79-F846-A1CB-992303CE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80858-259F-AC40-B14C-3FF49C2F8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3B075-47CB-A143-A172-ECB37E23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52FD-8AE3-2441-928B-372A47334DD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706D-6584-FA43-85ED-07CB9163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E1C2-A28C-F546-B132-32FE2381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74C8-8A44-E74E-B493-B9CE73A9B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7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99D2-C797-0F48-9ABD-171893FE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318D-0359-3C4B-9D07-B5EC6CE8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7E1E-0A95-D044-A356-3E45E934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8C60-ACDC-8942-9DDA-83D2F9C13827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D96B-E695-FD4C-AE37-6DDA6F1D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AD215-1A86-9245-941C-C8CB782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3EAA-CB21-8E43-818A-D05825763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21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65A4-CD34-E542-AA3B-410F99F5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36E2E-A226-6E4B-A0BF-59936A91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385A-3ECD-DD45-974A-88435091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0EE2-C885-F641-B75D-C2290F20622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8C90A-9891-DD4A-92C4-7E1C5667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F776-9D1C-1B43-B544-6EEC04B9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6D96-639F-C24C-941E-F0944C1B6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A97479-66D9-8E4F-A4E7-316689C0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52A02E-7103-C840-86E4-07A8DA5D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682B8-0B9D-794E-9663-D5656346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561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590B-D6EA-2843-A98D-0BF4416D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711A-2741-5245-BFBE-542A2F56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226C9-E965-3748-B951-55408086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121E23-0DB3-2742-B613-6DCDAC63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D08A-5000-0A43-8A9F-987410268681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EE9592-B42F-DD4A-B32D-BDB065CF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E29CD5-FD96-1D47-A665-6310AD48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0A2C-85DA-3C41-B2EF-81299563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5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120D-9C98-7541-A4D1-ECDDBCE3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1D796-17A2-6D43-9454-BAD3FEB1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66ED1-50C0-D648-B865-172DA5AA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1E471-E208-3546-857E-10892FC3C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19FF5-6763-2047-B0CB-67E2B432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9BE900-675A-E54E-B18D-E15A9D56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D725-5FB8-E846-BA75-A6F466EC55BB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4827AE-33A9-154B-861E-6A44325C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E857A1-B47D-EA4C-BC6C-4F6DB86E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FC1E-570B-1C41-8D8D-01053696D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50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D90F-BA98-264C-A85A-FA17BB10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5481C3-9681-B543-A2F4-FC4AECCF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4C4D-0E2F-1349-8C0C-1938D984DB10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16B3CD-219F-BA4F-88CB-923C252E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CBAD30-EC37-4E49-9FEF-729E654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060F-9BF3-A544-AC70-61229A846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34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97DC7B-A4D4-BE40-B0ED-99224F61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E88A-3F4D-9B4D-ACD2-91F2E33385FA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7B27DF-767D-A947-80F9-3CA80AFD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635486-67A2-2B40-93C0-6933BFD6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C9EE-2CE7-484C-872E-39692379C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5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A0B5-B39D-2A45-A906-F7C4462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96DB-D884-D547-8A87-1C4B1325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1E257-B35C-B941-8052-F0A6552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13E1AF-4B97-7E48-AC9C-5E9D728D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13DC-F701-B843-AC52-1786AB84CF10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69D071-328C-C446-8E66-CDCC317A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16FBDE-C4D4-A24A-B78A-8F7ED32F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D52D-7EB6-F245-BFC5-957FB9FE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45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253A-1B2D-7542-9B6F-FA42D86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7BB3B-A3FF-F442-BA29-C194E7F39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1370F-B2CB-984E-9BEA-F72D0F71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1A258D-E038-7643-848B-AA1DC88B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9EE7-E7D6-594C-ABD6-6E9317E394F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908973-B27E-0E48-82E6-AD49C8F6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246ADE-99CC-0F48-B22F-01F3D809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2BA8-C241-5F4A-9D29-CF5EF79F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0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1937-BF20-1646-BBD2-3DD84A9B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08E7C-DC3E-BA43-90E0-7C30EEDE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BC1C-42C0-C34B-9222-439BAB71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6D12-62E9-F544-88A6-ED099A848C24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A360-E3D8-AB4B-B2E1-D4F15650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CFF67-8D9A-3B4F-BCF1-6B14FD26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DBC8-BADA-8240-8399-0A8449395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22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3120A-C540-014D-A196-81DC0AE19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69A46-BF32-C540-A37E-771196197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70FF-C1E4-0446-9912-3A96DB9A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F5D4-9AE6-044A-87AC-343E2CE7F2F6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13529-23E9-0A4F-857B-D0EA1589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2281-3167-8F46-A2DD-1ACA256B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973B-6B5F-7A4A-9691-42FE93F92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95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2E44-36DA-4743-803D-A0C615B5C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14E84-EAA2-0943-970C-C978FC477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02C2B-CB8F-1C47-B02E-13FB322A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57EF-4233-B141-A719-A5EF836C823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2D08-4B10-C64A-8CD4-E5045FCE5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4CE0-A365-D340-85C1-EACEF8C6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D731-F968-D74A-A4D1-71469524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86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38C7-0795-CB4E-995F-0C7059F9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D73C-200E-464F-86B0-3B878E41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11985-F841-6F41-8019-3F219531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09D9-30DF-1E45-A7A3-18C24EC7F3B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1530-EF46-6944-8057-2D61D712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C9697-54DE-0248-9DF0-A5657B7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1EC5-EE8B-7E4F-AB31-18F86F6CB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10D3C6-8B75-2844-A6B6-F5E2E639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817725-A38E-C44B-B748-F1E55B6E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C5DA55-84E3-9244-9857-767D91D1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6609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B10A-60AE-EB49-98E1-D957426E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78C1C-9F0D-034A-AFCE-15B72519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8C34-7664-D64B-9DDD-8BB50340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5AF8-4503-6749-BC61-AFA572804AD9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258D-DC75-0146-820C-56E62AE2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7F961-DDC9-6B42-8EFA-A97BDF78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3EE7-2CE8-654A-86E8-40CD2E17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5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CEB2-EAAE-2E48-8AE9-747A0C3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1903-8308-514C-80B9-443CF2BDB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814B1-0E8C-D547-8CDD-98A742DE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E1F34-1B1B-CD4F-969A-FEC4F49D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FA7D-0A5C-CB43-9D19-BD2E73BF58E0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185558-64ED-D145-AD1F-E93EF968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0AFDC8-F9DC-B14E-95E7-957CD407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1165-1431-7745-A13C-5281725D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08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AF7D-9335-7044-81B5-F1A113C5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FA63E-7181-624C-857B-1B56214F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29E0D-A137-DD47-8B7C-78548738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1913-C7BB-DC43-A030-D88B3AF8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E15A7-A0FF-F840-A145-60B40D0C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CD0C6A-EC71-F543-8250-7E9E5F56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C92E-7BE1-1B4B-BF52-FCAB50521785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AA3880-8C95-3C4A-AFA1-D4CBDDB9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F21883-D4D8-CA4C-B112-9F4D4D32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5319-9447-5440-A988-5D08C15E7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43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BF22-797A-0E42-A2B4-7616EF97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CD6FF6-B3FD-E34D-A300-F8C0E470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0EB7-0D08-814D-B268-0D8716FE472D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71F6D4-7A6B-4F44-8C6F-3A682669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5F4BBF-583B-E645-89F2-6B0F7428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F485-605F-CB47-9C8E-010F3EFBD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72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CD84EA-AA3A-9741-97E8-3214F1D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6E15-913E-AB47-BC41-A97AE5F24AF1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7A3ABA-831C-A743-9B2C-8E8254B6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10C7A7-41FD-BE41-94C1-BEA1AC5D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1C7D-A5DE-314E-9347-0D6CEC627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DF9F-03E4-2D4A-8C73-CD9EB1FA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AA636-196C-B34E-8E36-12C76267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3DB71-D964-1A46-88EB-6AB4CAE8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BC8E50-28A6-104A-AAF4-B02BAA8C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3E75-3974-064D-8982-434DA3F6DCF3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BB355C-55C4-2A47-84A4-29521E4C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308120-2A73-4F46-88A7-039CC5F0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31C9-DDD7-2940-9BDD-0162AC6A7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2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3784-3503-DB46-90AD-920C280B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A924F-C866-FA4F-81F5-986CD8DC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913A9-EF05-5649-A644-8DACEFEC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CABA89-1702-CD4C-BC37-9A21CC75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A7A1-9137-214B-A500-7B1730417CC4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654E9F-52CE-BE4C-A167-CA5EEF19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73E55F-748E-744E-975A-FF1636BA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DD11F-73F3-E04A-B44D-6809E1C7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8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F4E8-F804-874B-9E68-F54835CA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F5CF5-A071-764F-8C6B-48CB0A79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C6EF4-99B1-8441-9A9F-354C7DCE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5819-03E6-4E49-9DDC-803A2A39DEE8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2A0E3-EF54-0B48-92DF-235B46E8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3D2B-5581-6648-80C2-06EF49C5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5328-822C-8041-8950-089F22321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5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9B6CE-2456-1249-8C68-424B406C8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72CC3-927E-7441-B8F7-46FB7675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1334-52AB-B54B-BE8A-045506DF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8F09-9053-8A40-A3A1-A80CF7A5F6B6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0546F-E21C-0B4A-BEA8-8124E24F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7A04E-EF92-1E4E-8A85-18A5DB57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AD3A-6EEB-154A-82B6-8D3324BE1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0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B34B-5C59-7E45-B149-91B0EB7D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D5BB3-1B6F-F94E-8365-6F338F63D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31DD-AB25-B341-B434-24BCFAF0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A2F4-695F-B04C-9486-EF63AEA0ACB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6212C-AEE3-8D45-B40D-82E9F165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3B2E-7D0A-6C4A-8575-34EA58DA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2F39-E90E-E34E-B60D-959922E8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2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B613-51B8-EF49-801F-A9C1E5F1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11563E-6932-324F-A23F-D325B9F8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6ADD0B-58A5-474F-83C7-B97CFA9C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D43187-19D1-9E4A-A239-D0DAE6C2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81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E500-26A4-BF4F-A737-D527D14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1977-3A19-9F4B-9D72-F14AC650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409A-5995-2947-A86A-8A6289C7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8DF1-1589-3541-95AF-1FF1470E6FD3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79EA-FF95-7545-A6C4-BE0CFF7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2EC2D-CA8C-264C-8CF3-3243C557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AFE2-E091-CF4C-B857-666AEB84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DE52-1EA5-3643-AE0D-AE2268B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D3437-7A68-AB4C-9F06-D3985195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764A-17A3-BC47-AE20-BFB5BBD6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1A7C-1F46-BB41-9080-ABC94405DB54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8C633-8E60-4142-9715-2FE11391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C3E3-E42D-1D4C-91F8-88E59F14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982B-BE4F-3C41-90B2-72C414BE8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58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33AE-6685-1348-AEC6-F184818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5CBB-BDDB-584B-B414-5F581123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24C79-869E-7C4C-8756-EA02DA39D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08F43C-A163-2F41-B5EE-53A53689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A1F0-E5BE-A54E-A438-5AE5E9AAC080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86575A-5B72-584B-A81A-3FA0A130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D5B01-3454-3E4A-9D8D-766B0F07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57C4-ABF8-8A46-A3D8-C6C4BA52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220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E63B-2C5C-1C44-9BB2-A00C4A79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E7CB3-DCBF-3143-A630-196FE83CF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F094-D769-004E-9C71-EF9FC1F9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BA426-1A7D-6D4C-ACF1-9E6D0EE62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9A5B4-ADC1-4E42-88AB-5E7B2574C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2A33FB-163B-9249-997D-FD592882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4ACE-8D25-CF4A-B411-30265CC851F0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5BBAC9-0001-4646-89FE-29F66694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6823C1-E89E-A04E-9370-0033D9A3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9407-0C04-934A-A8AA-46F82E88D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46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C4A9-F0A8-6A40-9CB8-1124CAC3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566B01-4CEE-9A46-A609-86F5D14C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7B109-8900-AF4A-A234-FDA31DDDF58C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1D6EDD-350C-3249-AB4F-0E3FB80A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CBE27-B518-7B40-8A37-6DD817EA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BB61-B821-EF49-8DEC-880CACE6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3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E772EC-CC50-124B-8C0E-CCCD9131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25BC-6D72-D24B-A6A2-CCB233EEABD5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EFBF22-0114-3A46-ADE9-0DBDF8AD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0D990B-F45D-3545-A007-12881FE5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34C0-19C7-3942-8C7D-B10447B56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4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1AC9-9FCD-E547-88D9-0D094C1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EFD-AA86-5E40-BEED-B07B024A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EA183-3F13-A14B-BD5B-F62D5A29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093FAC-4B3E-7F42-8573-E7D8757D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3A3A-CB62-E342-B929-12180418E8D6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93D783-9995-4446-9E5C-CDF24BF5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AE1C2F-B59F-7D40-943E-5DF77A7D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38C9-0448-B34A-838A-FBAE95551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3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3BCB-0634-7145-8E29-751A605B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88CA3-19F4-B04C-B305-D1D587DC4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6B339-520D-7A44-A611-AFCDE7DB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CF1BFE-DED2-3041-BA50-F86E997A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AA9A-1672-F541-BEF9-BDB32A545A3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3FFFF8-7BCA-F344-A396-8F375E5B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C8A845-5C94-6548-9F45-F12F0256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9512-BD39-F648-A1D1-665D075F9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FCA7-8049-5944-BC40-899EC310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5B9E7-F084-E446-977D-A714F404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046EF-D396-174E-8AFE-D45F6615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CCAF-89BE-8F40-9A80-D0D2AD070769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C10D4-723F-8947-8EFD-3886CAB8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02022-5FB7-E24D-9C4F-3A6D8407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F567-6811-5F46-947F-52D4910E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E98BF-17AF-6D44-860E-84A164CC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59389-EC9F-4F4D-B304-D1C6DA50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880C-022A-C94C-B395-360B62E3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3997-EE89-B044-BCDD-3E2104CCFE3A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A5BD-B814-4441-B226-99804B2D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3109-9C91-324F-A84D-4FAFFA38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8C33-D05B-4B4A-A780-9B2D01FC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DF4F-20C9-8B4B-AB57-B9656C2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176ACE-4009-914B-A0B5-1D1E577B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2462AA-E15D-CE41-85FD-B09763DA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18DC20-3732-E044-B545-6FB3D4BD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E6B22D24-9F95-7E49-8EE7-C08A3E63A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6"/>
            <a:ext cx="915035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A30232FA-D759-9F4F-9272-7D2AD3F09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915035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9983-6910-D740-8F0A-A0F2E1192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501C-6F9C-BD42-83A4-06D6349D7F2A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414FE-01F3-4A45-AF43-059926AB4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9587B-B5E1-174A-AB7F-265B59CEA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137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9906-0E3C-3C4C-A6CB-414459A8EA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AC88F-3079-6C41-B97E-AB507D54E544}"/>
              </a:ext>
            </a:extLst>
          </p:cNvPr>
          <p:cNvSpPr/>
          <p:nvPr/>
        </p:nvSpPr>
        <p:spPr>
          <a:xfrm>
            <a:off x="10452101" y="0"/>
            <a:ext cx="1739900" cy="6858000"/>
          </a:xfrm>
          <a:prstGeom prst="rect">
            <a:avLst/>
          </a:prstGeom>
          <a:solidFill>
            <a:srgbClr val="2E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27656" name="Picture 13">
            <a:extLst>
              <a:ext uri="{FF2B5EF4-FFF2-40B4-BE49-F238E27FC236}">
                <a16:creationId xmlns:a16="http://schemas.microsoft.com/office/drawing/2014/main" id="{68F95B90-00F3-D14D-A8EA-B648EE01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234" y="5441950"/>
            <a:ext cx="104351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>
            <a:extLst>
              <a:ext uri="{FF2B5EF4-FFF2-40B4-BE49-F238E27FC236}">
                <a16:creationId xmlns:a16="http://schemas.microsoft.com/office/drawing/2014/main" id="{CCFFA30F-9327-C742-BFA6-CDB8EAA6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5" y="6062663"/>
            <a:ext cx="1695449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8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7A511-6BF4-A64C-B280-0FB5B9BB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85" y="381000"/>
            <a:ext cx="914823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8A5D9D2-6196-8545-8094-28316F7633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1885" y="1905000"/>
            <a:ext cx="91376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3438-5648-DC4F-A40B-AE0B02974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400801"/>
            <a:ext cx="1447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9E53D-488C-9842-B287-92FD8F79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1885" y="6400801"/>
            <a:ext cx="6555316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7D92-C013-A74D-A5C2-7CF3C7C3C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9800" y="6400801"/>
            <a:ext cx="840317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34A27-8A1A-E347-8989-B2C760F2A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37B260B1-EAFF-174D-A592-A626E745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17" y="6248400"/>
            <a:ext cx="28786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D329A2-955B-4F49-A86D-94FA7686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FF0422">
                <a:tint val="45000"/>
                <a:satMod val="400000"/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0" y="5867401"/>
            <a:ext cx="4876800" cy="9032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686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223838" indent="-223838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63550" indent="-23177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2625" indent="-21907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57250" indent="-1746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3028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CFECD-A586-7341-82EC-822C4A10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0972800" cy="6778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952287CB-9CF9-3F4C-8259-A43B99AE2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08125"/>
            <a:ext cx="10972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15BD7-DAD1-5A4D-9673-8E10E62D7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032593-3833-EF4B-883A-6CC8D73AD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341" name="Picture 2" descr="GC+logo+titled+bw">
            <a:extLst>
              <a:ext uri="{FF2B5EF4-FFF2-40B4-BE49-F238E27FC236}">
                <a16:creationId xmlns:a16="http://schemas.microsoft.com/office/drawing/2014/main" id="{373D6EC2-F1A2-0142-8D3E-22C3525E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94414"/>
            <a:ext cx="162771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034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Arial" panose="020B0604020202020204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Arial" panose="020B0604020202020204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Arial" panose="020B0604020202020204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Arial" panose="020B0604020202020204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7EE5E-FF87-584F-A670-2A9911C2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85" y="381000"/>
            <a:ext cx="914823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C4A5C6C9-5EE9-DC48-8DDC-DF3C29D2D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1885" y="1905000"/>
            <a:ext cx="91376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45F62-AA71-EE4A-A615-0DD0662AA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400801"/>
            <a:ext cx="14478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86B734-C4CB-5043-956E-C5B4A7D53325}" type="datetimeFigureOut">
              <a:rPr lang="en-US" altLang="en-US"/>
              <a:pPr>
                <a:defRPr/>
              </a:pPr>
              <a:t>1/12/2022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A931-0A56-A642-A55C-4C34293F8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1885" y="6400801"/>
            <a:ext cx="6555316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E10B-D789-DA47-A39B-304AA3B43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9800" y="6400801"/>
            <a:ext cx="840317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5C81A0-C7D1-0242-8BBE-51B378675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EB930C76-C90D-6643-8390-6EB9926B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17" y="6248400"/>
            <a:ext cx="28786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19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223838" indent="-223838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63550" indent="-23177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2625" indent="-21907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857250" indent="-17462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3028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>
            <a:extLst>
              <a:ext uri="{FF2B5EF4-FFF2-40B4-BE49-F238E27FC236}">
                <a16:creationId xmlns:a16="http://schemas.microsoft.com/office/drawing/2014/main" id="{A5C6AC2F-2AC5-D04F-97A5-1F2443DAB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035" name="Text Placeholder 2">
            <a:extLst>
              <a:ext uri="{FF2B5EF4-FFF2-40B4-BE49-F238E27FC236}">
                <a16:creationId xmlns:a16="http://schemas.microsoft.com/office/drawing/2014/main" id="{023DD022-3FD0-5246-8370-74690C016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340A-C86D-194E-AA81-2891DF220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8973C6-1977-E94D-B1DC-5478CAC11AA0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89F4A-AF3F-7945-B25B-38FA0354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E52A-4F22-4F49-86EE-7AC85B3C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7C6099-3FB2-6F47-9FBD-72D3677B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>
            <a:extLst>
              <a:ext uri="{FF2B5EF4-FFF2-40B4-BE49-F238E27FC236}">
                <a16:creationId xmlns:a16="http://schemas.microsoft.com/office/drawing/2014/main" id="{0BDC609E-82BE-4441-B7E2-800B071FB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2833-791A-5449-92AD-C8EAF61BB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1A80DF-D8EB-624E-BE74-60A896F9120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7BAE-4438-9347-900A-30D5B71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726F4-93B9-9446-8A73-FC80042A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5C1624-76C9-8946-8135-D9E12F3B0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6" name="Text Placeholder 6">
            <a:extLst>
              <a:ext uri="{FF2B5EF4-FFF2-40B4-BE49-F238E27FC236}">
                <a16:creationId xmlns:a16="http://schemas.microsoft.com/office/drawing/2014/main" id="{7FACA0AD-6771-E54E-A19E-29538E1C3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1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>
            <a:extLst>
              <a:ext uri="{FF2B5EF4-FFF2-40B4-BE49-F238E27FC236}">
                <a16:creationId xmlns:a16="http://schemas.microsoft.com/office/drawing/2014/main" id="{A4496849-F907-FF4F-9045-4CE2A960D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8611" name="Text Placeholder 2">
            <a:extLst>
              <a:ext uri="{FF2B5EF4-FFF2-40B4-BE49-F238E27FC236}">
                <a16:creationId xmlns:a16="http://schemas.microsoft.com/office/drawing/2014/main" id="{DDA3EC38-6B4C-6D43-95B1-1E26AFA5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329F1-DD7D-934E-8EF4-0A2C3FCFD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3E6901-AF8A-A449-97B7-01E67792AEFF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D288B-85DB-3249-BFAB-8630C92C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2F85-E71C-8B4E-A8FC-E4236B427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4BAADF-CD9E-3745-B29C-F615B8CF1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5810891.Mahatma_Gandhi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8C7E-0ACC-9946-AFBE-A47471F5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159" y="498475"/>
            <a:ext cx="9123904" cy="2387600"/>
          </a:xfrm>
        </p:spPr>
        <p:txBody>
          <a:bodyPr/>
          <a:lstStyle/>
          <a:p>
            <a:r>
              <a:rPr lang="en-US" sz="6600" dirty="0"/>
              <a:t>Accountability: Needed in Today’s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54FEB-771C-9845-9804-CDC81F9B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159" y="3509963"/>
            <a:ext cx="9123904" cy="1655762"/>
          </a:xfrm>
        </p:spPr>
        <p:txBody>
          <a:bodyPr/>
          <a:lstStyle/>
          <a:p>
            <a:r>
              <a:rPr lang="en-US" sz="3200" dirty="0"/>
              <a:t>13</a:t>
            </a:r>
            <a:r>
              <a:rPr lang="en-US" sz="3200" baseline="30000" dirty="0"/>
              <a:t>th</a:t>
            </a:r>
            <a:r>
              <a:rPr lang="en-US" sz="3200" dirty="0"/>
              <a:t> Global Leadership Summit</a:t>
            </a:r>
          </a:p>
          <a:p>
            <a:r>
              <a:rPr lang="en-US" sz="3200" dirty="0"/>
              <a:t>Cape Town, South Africa</a:t>
            </a:r>
          </a:p>
          <a:p>
            <a:r>
              <a:rPr lang="en-US" sz="3200" dirty="0"/>
              <a:t>February 4, 2020</a:t>
            </a:r>
          </a:p>
          <a:p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Karnik Doukmetzian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General Counsel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6121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2ACE-DB75-6141-98EA-F28B26E1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CD25-92E4-124C-960B-91D7F742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3331"/>
            <a:ext cx="9150351" cy="4351338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Accountability cannot be delegated</a:t>
            </a:r>
          </a:p>
          <a:p>
            <a:pPr lvl="1"/>
            <a:r>
              <a:rPr lang="en-US" sz="2400" dirty="0"/>
              <a:t>Accountability must be accepted for that person to be accountable, take ownership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It is the difference between success and failure</a:t>
            </a:r>
          </a:p>
          <a:p>
            <a:pPr lvl="1"/>
            <a:r>
              <a:rPr lang="en-US" sz="2400" dirty="0"/>
              <a:t>If we don’t take ownership, we go into spectator mode and watch as things fail</a:t>
            </a:r>
          </a:p>
          <a:p>
            <a:pPr lvl="1"/>
            <a:r>
              <a:rPr lang="en-US" sz="2400" dirty="0"/>
              <a:t>Expected failure from beginning or go into I told you so mode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We must  hold people accountable</a:t>
            </a:r>
          </a:p>
          <a:p>
            <a:pPr lvl="1"/>
            <a:r>
              <a:rPr lang="en-US" sz="2400" dirty="0"/>
              <a:t>Not enough to tell them so, set up review sessions, see how people are doing</a:t>
            </a:r>
          </a:p>
        </p:txBody>
      </p:sp>
    </p:spTree>
    <p:extLst>
      <p:ext uri="{BB962C8B-B14F-4D97-AF65-F5344CB8AC3E}">
        <p14:creationId xmlns:p14="http://schemas.microsoft.com/office/powerpoint/2010/main" val="34864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2A7FF-E2B0-2843-9ADA-2AB55E520041}"/>
              </a:ext>
            </a:extLst>
          </p:cNvPr>
          <p:cNvSpPr txBox="1"/>
          <p:nvPr/>
        </p:nvSpPr>
        <p:spPr>
          <a:xfrm>
            <a:off x="348343" y="812799"/>
            <a:ext cx="9753600" cy="46166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glue that ties</a:t>
            </a:r>
          </a:p>
          <a:p>
            <a:pPr algn="ctr"/>
            <a:r>
              <a:rPr lang="en-US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177707688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E8E9-EA05-2D42-A712-3C940521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Where do we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FC3A4-A7CA-B044-AAD9-D398C714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•Performing our duties inadequately due to involvement in external activities</a:t>
            </a:r>
          </a:p>
          <a:p>
            <a:pPr marL="0" indent="0">
              <a:buNone/>
            </a:pPr>
            <a:r>
              <a:rPr lang="en-US" sz="3200" dirty="0"/>
              <a:t>•Accepting gifts or fees or personal benefits for performing duties of our office</a:t>
            </a:r>
          </a:p>
          <a:p>
            <a:pPr marL="0" indent="0">
              <a:buNone/>
            </a:pPr>
            <a:r>
              <a:rPr lang="en-US" sz="3200" dirty="0"/>
              <a:t>•Accepting gratuities or </a:t>
            </a:r>
            <a:r>
              <a:rPr lang="en-US" sz="3200" dirty="0" err="1"/>
              <a:t>favours</a:t>
            </a:r>
            <a:r>
              <a:rPr lang="en-US" sz="3200" dirty="0"/>
              <a:t> from individuals or entities that do business with Organization</a:t>
            </a:r>
          </a:p>
          <a:p>
            <a:pPr marL="0" indent="0">
              <a:buNone/>
            </a:pPr>
            <a:r>
              <a:rPr lang="en-US" sz="3200" dirty="0"/>
              <a:t>•Associating our name or work with external activity in way that implies endorsement by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D397-351A-424C-BB9C-F523FDED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5DEB-9B6C-AF42-BD81-0E1D08B1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83" y="1292996"/>
            <a:ext cx="9492606" cy="4528680"/>
          </a:xfrm>
        </p:spPr>
        <p:txBody>
          <a:bodyPr/>
          <a:lstStyle/>
          <a:p>
            <a:r>
              <a:rPr lang="en-US" sz="3600" dirty="0"/>
              <a:t>Directing organizational resources to ourselves</a:t>
            </a:r>
          </a:p>
          <a:p>
            <a:pPr marL="0" indent="0">
              <a:buNone/>
            </a:pPr>
            <a:r>
              <a:rPr lang="en-US" sz="3600" dirty="0"/>
              <a:t>•Diverting opportunities away from Organization to ourselves or family members</a:t>
            </a:r>
          </a:p>
          <a:p>
            <a:pPr marL="0" indent="0">
              <a:buNone/>
            </a:pPr>
            <a:r>
              <a:rPr lang="en-US" sz="3600" dirty="0"/>
              <a:t>•Making use or disseminating information acquired through our position for personal profit</a:t>
            </a:r>
          </a:p>
          <a:p>
            <a:r>
              <a:rPr lang="en-US" sz="3600" dirty="0"/>
              <a:t>Providing </a:t>
            </a:r>
            <a:r>
              <a:rPr lang="en-US" sz="3600" dirty="0" err="1"/>
              <a:t>favours</a:t>
            </a:r>
            <a:r>
              <a:rPr lang="en-US" sz="3600" dirty="0"/>
              <a:t> to family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D2B16-1F37-A24D-9824-D0B36C3A6115}"/>
              </a:ext>
            </a:extLst>
          </p:cNvPr>
          <p:cNvSpPr txBox="1"/>
          <p:nvPr/>
        </p:nvSpPr>
        <p:spPr>
          <a:xfrm>
            <a:off x="1558475" y="5036457"/>
            <a:ext cx="8430077" cy="9233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Conflict of Interest Provisions</a:t>
            </a:r>
          </a:p>
        </p:txBody>
      </p:sp>
    </p:spTree>
    <p:extLst>
      <p:ext uri="{BB962C8B-B14F-4D97-AF65-F5344CB8AC3E}">
        <p14:creationId xmlns:p14="http://schemas.microsoft.com/office/powerpoint/2010/main" val="24707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E582-3DF0-6242-B5B0-B14F65CD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150351" cy="723445"/>
          </a:xfrm>
        </p:spPr>
        <p:txBody>
          <a:bodyPr/>
          <a:lstStyle/>
          <a:p>
            <a:r>
              <a:rPr lang="en-US" sz="4400" dirty="0"/>
              <a:t>Where do we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8B42-F451-AC46-9259-2B1D9D67E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060" y="1633319"/>
            <a:ext cx="8793805" cy="4351338"/>
          </a:xfrm>
        </p:spPr>
        <p:txBody>
          <a:bodyPr/>
          <a:lstStyle/>
          <a:p>
            <a:r>
              <a:rPr lang="en-US" dirty="0"/>
              <a:t>Abuse of travel privileges </a:t>
            </a:r>
          </a:p>
          <a:p>
            <a:r>
              <a:rPr lang="en-US" dirty="0"/>
              <a:t>Denominational Finances</a:t>
            </a:r>
          </a:p>
          <a:p>
            <a:r>
              <a:rPr lang="en-US" dirty="0"/>
              <a:t>How do we treat our employees?</a:t>
            </a:r>
          </a:p>
          <a:p>
            <a:r>
              <a:rPr lang="en-US" dirty="0"/>
              <a:t>How do we treat our family?</a:t>
            </a:r>
          </a:p>
          <a:p>
            <a:r>
              <a:rPr lang="en-US" dirty="0"/>
              <a:t>People are watching you</a:t>
            </a:r>
          </a:p>
          <a:p>
            <a:r>
              <a:rPr lang="en-US" dirty="0"/>
              <a:t>When confronted with information, how do we react</a:t>
            </a:r>
          </a:p>
          <a:p>
            <a:pPr lvl="1"/>
            <a:r>
              <a:rPr lang="en-US" dirty="0"/>
              <a:t>When someone steals money, time</a:t>
            </a:r>
          </a:p>
          <a:p>
            <a:pPr lvl="1"/>
            <a:r>
              <a:rPr lang="en-US" dirty="0"/>
              <a:t>When someone abuses their power, is a bully, is a dictator</a:t>
            </a:r>
          </a:p>
          <a:p>
            <a:pPr lvl="1"/>
            <a:r>
              <a:rPr lang="en-US" dirty="0"/>
              <a:t>When someone is an abuser, do we arrange for a transfer</a:t>
            </a:r>
          </a:p>
          <a:p>
            <a:pPr lvl="1"/>
            <a:r>
              <a:rPr lang="en-US" dirty="0"/>
              <a:t>When someone comes to us with an issue, do we make promises we can’t keep just to get them out of our office</a:t>
            </a:r>
          </a:p>
        </p:txBody>
      </p:sp>
    </p:spTree>
    <p:extLst>
      <p:ext uri="{BB962C8B-B14F-4D97-AF65-F5344CB8AC3E}">
        <p14:creationId xmlns:p14="http://schemas.microsoft.com/office/powerpoint/2010/main" val="36710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DEEA-1A2D-BF4B-B3E5-13FBBBEA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rick warren on accountability">
            <a:extLst>
              <a:ext uri="{FF2B5EF4-FFF2-40B4-BE49-F238E27FC236}">
                <a16:creationId xmlns:a16="http://schemas.microsoft.com/office/drawing/2014/main" id="{CC2D82B3-CF1E-D040-A934-CAC0CEB40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66963" cy="59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7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A1A0-083C-F847-82A2-C8A82B6A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E5C5-C4E3-4C4D-8901-446F8A45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53"/>
            <a:ext cx="915035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greatest want of the world is the want of men– men who will not be bought or sold, men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who in their inmost souls are true and honest, men who do not fear to call sin by its right name, men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whose conscience is as true to duty as the needle to the pole, men who will stand for the right though the heavens fall. </a:t>
            </a:r>
            <a:r>
              <a:rPr lang="en-US" sz="1800" i="1" dirty="0"/>
              <a:t>Education  p. 57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415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A1A0-083C-F847-82A2-C8A82B6A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E5C5-C4E3-4C4D-8901-446F8A45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53"/>
            <a:ext cx="915035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greatest want of the world is the want of men </a:t>
            </a:r>
            <a:r>
              <a:rPr lang="en-US" sz="3200" dirty="0">
                <a:solidFill>
                  <a:srgbClr val="FF0000"/>
                </a:solidFill>
              </a:rPr>
              <a:t>and women</a:t>
            </a:r>
            <a:r>
              <a:rPr lang="en-US" sz="3200" dirty="0"/>
              <a:t>-- men </a:t>
            </a:r>
            <a:r>
              <a:rPr lang="en-US" sz="3200" dirty="0">
                <a:solidFill>
                  <a:srgbClr val="FF0000"/>
                </a:solidFill>
              </a:rPr>
              <a:t>and women </a:t>
            </a:r>
            <a:r>
              <a:rPr lang="en-US" sz="3200" dirty="0"/>
              <a:t>who will not be bought or sold, </a:t>
            </a:r>
            <a:r>
              <a:rPr lang="en-US" sz="3200" b="1" dirty="0">
                <a:solidFill>
                  <a:srgbClr val="FF0000"/>
                </a:solidFill>
              </a:rPr>
              <a:t>who will not accept or give a bribe,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 men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and women</a:t>
            </a:r>
            <a:r>
              <a:rPr lang="en-US" sz="3200" dirty="0"/>
              <a:t> who in their inmost souls are true and honest, </a:t>
            </a:r>
            <a:r>
              <a:rPr lang="en-US" sz="3200" dirty="0">
                <a:solidFill>
                  <a:srgbClr val="FF0000"/>
                </a:solidFill>
              </a:rPr>
              <a:t>men and women </a:t>
            </a:r>
            <a:r>
              <a:rPr lang="en-US" sz="3200" b="1" dirty="0">
                <a:solidFill>
                  <a:srgbClr val="FF0000"/>
                </a:solidFill>
              </a:rPr>
              <a:t>who will not lie, steal or cheat,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men </a:t>
            </a:r>
            <a:r>
              <a:rPr lang="en-US" sz="3200" dirty="0">
                <a:solidFill>
                  <a:srgbClr val="FF0000"/>
                </a:solidFill>
              </a:rPr>
              <a:t>and women </a:t>
            </a:r>
            <a:r>
              <a:rPr lang="en-US" sz="3200" dirty="0"/>
              <a:t>who do not fear to call sin by its right name, men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and women</a:t>
            </a:r>
            <a:r>
              <a:rPr lang="en-US" sz="3200" dirty="0"/>
              <a:t> whose conscience is as true to duty as the needle to the pole, </a:t>
            </a:r>
            <a:r>
              <a:rPr lang="en-US" sz="3200" dirty="0">
                <a:solidFill>
                  <a:srgbClr val="FF0000"/>
                </a:solidFill>
              </a:rPr>
              <a:t>men and women </a:t>
            </a:r>
            <a:r>
              <a:rPr lang="en-US" sz="3200" b="1" dirty="0">
                <a:solidFill>
                  <a:srgbClr val="FF0000"/>
                </a:solidFill>
              </a:rPr>
              <a:t>who are accountable, </a:t>
            </a:r>
            <a:r>
              <a:rPr lang="en-US" sz="3200" dirty="0"/>
              <a:t>men </a:t>
            </a:r>
            <a:r>
              <a:rPr lang="en-US" sz="3200" dirty="0">
                <a:solidFill>
                  <a:srgbClr val="FF0000"/>
                </a:solidFill>
              </a:rPr>
              <a:t>and women </a:t>
            </a:r>
            <a:r>
              <a:rPr lang="en-US" sz="3200" dirty="0"/>
              <a:t>who will stand for the right though the heavens fall. </a:t>
            </a:r>
          </a:p>
          <a:p>
            <a:pPr marL="0" indent="0">
              <a:buNone/>
            </a:pPr>
            <a:r>
              <a:rPr lang="en-US" sz="2000" i="1" dirty="0"/>
              <a:t>Education  p. 57 (emphasis supplied)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70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CD46-AAAF-D847-BC7F-BE2B47DB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BDA3-BFC2-E34A-9B93-4DC070E1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But such a character is not the result of accident;….it is the result </a:t>
            </a:r>
            <a:r>
              <a:rPr lang="en-US" sz="4000"/>
              <a:t>of self-discipline- </a:t>
            </a:r>
            <a:r>
              <a:rPr lang="en-US" sz="4000" dirty="0"/>
              <a:t>the surrender of self for the service of love to God and man.</a:t>
            </a:r>
          </a:p>
        </p:txBody>
      </p:sp>
    </p:spTree>
    <p:extLst>
      <p:ext uri="{BB962C8B-B14F-4D97-AF65-F5344CB8AC3E}">
        <p14:creationId xmlns:p14="http://schemas.microsoft.com/office/powerpoint/2010/main" val="151192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EA4513-733D-B745-8E72-2AB320B34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18B577-B53C-3849-8700-3AA568B95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58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0473-6A2B-D340-A57E-170C7E6C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61" y="18255"/>
            <a:ext cx="9150351" cy="1325563"/>
          </a:xfrm>
        </p:spPr>
        <p:txBody>
          <a:bodyPr/>
          <a:lstStyle/>
          <a:p>
            <a:r>
              <a:rPr lang="en-US" sz="8000" dirty="0" err="1"/>
              <a:t>ac·count·a·bil·i·ty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1724-1ADB-9942-9D83-8C5E58F7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69" y="1825625"/>
            <a:ext cx="10081543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032F8-5369-CB4A-97AF-E450EF1BA9AC}"/>
              </a:ext>
            </a:extLst>
          </p:cNvPr>
          <p:cNvSpPr txBox="1"/>
          <p:nvPr/>
        </p:nvSpPr>
        <p:spPr>
          <a:xfrm>
            <a:off x="0" y="1456841"/>
            <a:ext cx="10360512" cy="540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obligation of an individual or organization to account for its activities, accept responsibility for them and to disclose the results in a transparent manner. To give a reckoning or explanation for one’s actions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1950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57" y="1323240"/>
            <a:ext cx="4157195" cy="55003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7952" y="311627"/>
            <a:ext cx="91285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WHAT THE MEANING OF ACCOUNTABILITY?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67200" y="1132350"/>
            <a:ext cx="611537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/>
              <a:t>The obligation of an individual or organization to account for its activities, accept responsibility for them, and to disclose the results in a transparent manner. (It also includes the responsibility for money or other property entrusted to them).</a:t>
            </a:r>
            <a:endParaRPr lang="en-US" sz="2400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Obligation to account for our actions or inaction.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Ensuring that people are doing the job they have been elected or hired to do.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/>
              <a:t>Defining, communicating and describing expectations so that individuals know what is expected from them.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/>
              <a:t> Evaluating or accounting for the activities.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/>
              <a:t>Recognizing the efforts.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2943" y="1739205"/>
            <a:ext cx="1933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81818"/>
                </a:solidFill>
                <a:cs typeface="Arial" pitchFamily="34" charset="0"/>
              </a:rPr>
              <a:t>“It is wrong and immoral to seek to escape the consequences of one's actions.”</a:t>
            </a:r>
            <a:r>
              <a:rPr lang="en-US" sz="1400" dirty="0">
                <a:solidFill>
                  <a:srgbClr val="181818"/>
                </a:solidFill>
                <a:latin typeface="Merriweather"/>
                <a:cs typeface="Arial" pitchFamily="34" charset="0"/>
              </a:rPr>
              <a:t> </a:t>
            </a:r>
            <a:br>
              <a:rPr lang="en-US" sz="1400" dirty="0">
                <a:solidFill>
                  <a:srgbClr val="181818"/>
                </a:solidFill>
                <a:latin typeface="Merriweather"/>
                <a:cs typeface="Arial" pitchFamily="34" charset="0"/>
              </a:rPr>
            </a:br>
            <a:r>
              <a:rPr lang="en-US" sz="1400" dirty="0">
                <a:solidFill>
                  <a:srgbClr val="181818"/>
                </a:solidFill>
                <a:latin typeface="Merriweather"/>
                <a:cs typeface="Arial" pitchFamily="34" charset="0"/>
              </a:rPr>
              <a:t>― </a:t>
            </a:r>
            <a:r>
              <a:rPr lang="en-US" sz="1400" b="1" dirty="0">
                <a:solidFill>
                  <a:srgbClr val="0070C0"/>
                </a:solidFill>
                <a:latin typeface="Lato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Mahatma Gandhi</a:t>
            </a:r>
            <a:endParaRPr lang="en-US" sz="1400" dirty="0">
              <a:solidFill>
                <a:srgbClr val="0070C0"/>
              </a:solidFill>
              <a:latin typeface="Lato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2942" y="3733800"/>
            <a:ext cx="20780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“Accountability breeds response-ability. “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</a:t>
            </a:r>
            <a:r>
              <a:rPr lang="en-US" sz="1400" b="1" u="sng" dirty="0">
                <a:solidFill>
                  <a:srgbClr val="0070C0"/>
                </a:solidFill>
                <a:latin typeface="Lato"/>
              </a:rPr>
              <a:t>Stephen Covey</a:t>
            </a:r>
          </a:p>
        </p:txBody>
      </p:sp>
      <p:pic>
        <p:nvPicPr>
          <p:cNvPr id="7171" name="Picture 3" descr="D:\Training Content Arhcive\TRAINING CONTENT\AC&amp;O\PHOTS\stephen_covey.jpg"/>
          <p:cNvPicPr>
            <a:picLocks noChangeAspect="1" noChangeArrowheads="1"/>
          </p:cNvPicPr>
          <p:nvPr/>
        </p:nvPicPr>
        <p:blipFill>
          <a:blip r:embed="rId4" cstate="print"/>
          <a:srcRect r="29851"/>
          <a:stretch>
            <a:fillRect/>
          </a:stretch>
        </p:blipFill>
        <p:spPr bwMode="auto">
          <a:xfrm>
            <a:off x="26057" y="3222691"/>
            <a:ext cx="2002937" cy="197910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D:\Training Content Arhcive\TRAINING CONTENT\AC&amp;O\PHOTS\Shaikh-Mohammed-bin-Rashid-Al-Makto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730118" y="7967777"/>
            <a:ext cx="474840" cy="62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2112941" y="5276046"/>
            <a:ext cx="1933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“The president must be held accountable. No one is above the law.”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</a:t>
            </a:r>
            <a:r>
              <a:rPr lang="en-US" sz="1400" b="1" u="sng" dirty="0">
                <a:solidFill>
                  <a:srgbClr val="0070C0"/>
                </a:solidFill>
              </a:rPr>
              <a:t>Nancy Pelosi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469AF-6B1B-884C-8ACE-2FE8DFC91679}"/>
              </a:ext>
            </a:extLst>
          </p:cNvPr>
          <p:cNvSpPr txBox="1"/>
          <p:nvPr/>
        </p:nvSpPr>
        <p:spPr>
          <a:xfrm>
            <a:off x="263471" y="3704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nancy pelosi">
            <a:extLst>
              <a:ext uri="{FF2B5EF4-FFF2-40B4-BE49-F238E27FC236}">
                <a16:creationId xmlns:a16="http://schemas.microsoft.com/office/drawing/2014/main" id="{8EE9A212-1AA0-1A44-A351-F9D00E43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5276046"/>
            <a:ext cx="1994109" cy="14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ndhi">
            <a:extLst>
              <a:ext uri="{FF2B5EF4-FFF2-40B4-BE49-F238E27FC236}">
                <a16:creationId xmlns:a16="http://schemas.microsoft.com/office/drawing/2014/main" id="{A27AD925-EEF5-0545-B5E4-D9EE1549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4918"/>
            <a:ext cx="2028994" cy="17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263B-57D7-8446-8D8C-7D3AFBCC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02" y="-35100"/>
            <a:ext cx="9150351" cy="1325563"/>
          </a:xfrm>
        </p:spPr>
        <p:txBody>
          <a:bodyPr/>
          <a:lstStyle/>
          <a:p>
            <a:r>
              <a:rPr lang="en-US" sz="6000" dirty="0"/>
              <a:t>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290D4-066E-B240-9E0C-88EB1E8D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98" y="1290463"/>
            <a:ext cx="8220755" cy="4772105"/>
          </a:xfrm>
        </p:spPr>
        <p:txBody>
          <a:bodyPr/>
          <a:lstStyle/>
          <a:p>
            <a:r>
              <a:rPr lang="en-US" sz="2800" dirty="0"/>
              <a:t>Sir Thomas Pane </a:t>
            </a:r>
          </a:p>
          <a:p>
            <a:pPr lvl="1"/>
            <a:r>
              <a:rPr lang="en-US" sz="2800" dirty="0"/>
              <a:t>Anyone holding  themselves accountable to nobody ought not to be trusted by anybody.</a:t>
            </a:r>
          </a:p>
          <a:p>
            <a:r>
              <a:rPr lang="en-US" sz="2800" dirty="0"/>
              <a:t>Don’t shy away from accountability because you see it as a system of checks and balances-being responsive to stakeholders</a:t>
            </a:r>
          </a:p>
          <a:p>
            <a:r>
              <a:rPr lang="en-US" sz="2800" dirty="0"/>
              <a:t>Where there is an absence of accountability there is often a culture of impunity</a:t>
            </a:r>
          </a:p>
          <a:p>
            <a:r>
              <a:rPr lang="en-US" sz="2800" dirty="0"/>
              <a:t>When a principal delegates authority to an agent to act in their interests, those who delegated the authority have the right to demand an accounting</a:t>
            </a:r>
          </a:p>
          <a:p>
            <a:r>
              <a:rPr lang="en-US" sz="2800" dirty="0"/>
              <a:t>Leaders should not serve without a support structure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00EE-372E-2143-8562-C00D07A5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Who are we accountable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04CF-43EF-6240-B4CB-A9760185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82" y="1690689"/>
            <a:ext cx="9150351" cy="4351338"/>
          </a:xfrm>
        </p:spPr>
        <p:txBody>
          <a:bodyPr/>
          <a:lstStyle/>
          <a:p>
            <a:r>
              <a:rPr lang="en-US" sz="2800" dirty="0"/>
              <a:t>We are accountable to God</a:t>
            </a:r>
          </a:p>
          <a:p>
            <a:r>
              <a:rPr lang="en-US" sz="2800" dirty="0"/>
              <a:t>We are accountable to the Church</a:t>
            </a:r>
          </a:p>
          <a:p>
            <a:pPr lvl="1"/>
            <a:r>
              <a:rPr lang="en-US" sz="2800" dirty="0"/>
              <a:t>Denomination, Constituency,  Boards, Members</a:t>
            </a:r>
          </a:p>
          <a:p>
            <a:r>
              <a:rPr lang="en-US" sz="2800" dirty="0"/>
              <a:t>We are accountable to the community</a:t>
            </a:r>
          </a:p>
          <a:p>
            <a:r>
              <a:rPr lang="en-US" sz="2800" dirty="0"/>
              <a:t>We are accountable to one another</a:t>
            </a:r>
          </a:p>
          <a:p>
            <a:r>
              <a:rPr lang="en-US" sz="2800" dirty="0"/>
              <a:t>Being accountable makes us stronger</a:t>
            </a:r>
          </a:p>
          <a:p>
            <a:r>
              <a:rPr lang="en-US" sz="2800" dirty="0"/>
              <a:t>We are hard wired to not be accountable</a:t>
            </a:r>
          </a:p>
          <a:p>
            <a:pPr lvl="1"/>
            <a:r>
              <a:rPr lang="en-US" sz="2800" dirty="0"/>
              <a:t>Full of pride, arrogance and quest for independence</a:t>
            </a:r>
          </a:p>
        </p:txBody>
      </p:sp>
    </p:spTree>
    <p:extLst>
      <p:ext uri="{BB962C8B-B14F-4D97-AF65-F5344CB8AC3E}">
        <p14:creationId xmlns:p14="http://schemas.microsoft.com/office/powerpoint/2010/main" val="5758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"/>
            <a:ext cx="3581400" cy="6858000"/>
          </a:xfrm>
          <a:custGeom>
            <a:avLst/>
            <a:gdLst/>
            <a:ahLst/>
            <a:cxnLst/>
            <a:rect l="l" t="t" r="r" b="b"/>
            <a:pathLst>
              <a:path w="3901440" h="6583680">
                <a:moveTo>
                  <a:pt x="0" y="6583680"/>
                </a:moveTo>
                <a:lnTo>
                  <a:pt x="3901440" y="6583680"/>
                </a:lnTo>
                <a:lnTo>
                  <a:pt x="390144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solidFill>
            <a:srgbClr val="8C68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6200" y="1520784"/>
            <a:ext cx="350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/>
              <a:t>Accountability is a </a:t>
            </a:r>
            <a:r>
              <a:rPr lang="en-US" sz="2200" b="1" i="1" dirty="0"/>
              <a:t>desired </a:t>
            </a:r>
            <a:r>
              <a:rPr lang="en-US" sz="2200" i="1" dirty="0"/>
              <a:t>trait for any </a:t>
            </a:r>
            <a:r>
              <a:rPr lang="en-US" sz="2200" b="1" i="1" dirty="0"/>
              <a:t>individual</a:t>
            </a:r>
            <a:r>
              <a:rPr lang="en-US" sz="2200" i="1" dirty="0"/>
              <a:t> and </a:t>
            </a:r>
            <a:r>
              <a:rPr lang="en-US" sz="2200" b="1" i="1" dirty="0"/>
              <a:t>organization</a:t>
            </a:r>
            <a:r>
              <a:rPr lang="en-US" sz="2200" i="1" dirty="0"/>
              <a:t>.  Any organization, expects our members, </a:t>
            </a:r>
            <a:r>
              <a:rPr lang="en-US" sz="2200" b="1" i="1" dirty="0"/>
              <a:t>employees</a:t>
            </a:r>
            <a:r>
              <a:rPr lang="en-US" sz="2200" i="1" dirty="0"/>
              <a:t>, stakeholders, to desire it.  </a:t>
            </a:r>
            <a:endParaRPr lang="en-US" sz="2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42068" y="142726"/>
            <a:ext cx="358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cs typeface="Times New Roman" pitchFamily="18" charset="0"/>
              </a:rPr>
              <a:t>IMPORTANCE OF ACCOUNTABILITY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3468" y="727501"/>
            <a:ext cx="5929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Accountability improves performance</a:t>
            </a:r>
          </a:p>
          <a:p>
            <a:r>
              <a:rPr lang="en-US" i="1" dirty="0"/>
              <a:t>Accountability eliminates the time and effort one spends on distracting activities and other unproductive behavior.  Or that activity which brings shame and dishonor to the organization because of our actions.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3541" y="2492591"/>
            <a:ext cx="6440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Accountability promotes ownership</a:t>
            </a:r>
          </a:p>
          <a:p>
            <a:r>
              <a:rPr lang="en-US" i="1" dirty="0"/>
              <a:t>When you hold people accountable for their actions, you’re teaching them to value their contribution to the cause.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3468" y="3813717"/>
            <a:ext cx="6316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Accountability inspires confidence</a:t>
            </a:r>
          </a:p>
          <a:p>
            <a:r>
              <a:rPr lang="en-US" i="1" dirty="0"/>
              <a:t>When done right, accountability can increase skills and confidence. Don’t mistake accountability for controlling behavior.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3E0CB-B6C0-4F44-88D7-F5B836E92277}"/>
              </a:ext>
            </a:extLst>
          </p:cNvPr>
          <p:cNvSpPr/>
          <p:nvPr/>
        </p:nvSpPr>
        <p:spPr>
          <a:xfrm>
            <a:off x="3803541" y="5134843"/>
            <a:ext cx="6440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Accountability builds trust</a:t>
            </a:r>
          </a:p>
          <a:p>
            <a:r>
              <a:rPr lang="en-US" i="1" dirty="0"/>
              <a:t>Perhaps the most important result of accountability is trust, which is essential in any relationship.  </a:t>
            </a:r>
          </a:p>
        </p:txBody>
      </p:sp>
    </p:spTree>
    <p:extLst>
      <p:ext uri="{BB962C8B-B14F-4D97-AF65-F5344CB8AC3E}">
        <p14:creationId xmlns:p14="http://schemas.microsoft.com/office/powerpoint/2010/main" val="18108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6D04-D2E1-8745-844E-CCA86EA5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Trust – An Organizational Necessity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8CA42-A634-3442-BD03-84D3F07D3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perception of honesty, openness and reliability or dependability.</a:t>
            </a:r>
          </a:p>
          <a:p>
            <a:r>
              <a:rPr lang="en-US" sz="3200" dirty="0"/>
              <a:t>Grows in direct relationship to meaningful interactions.</a:t>
            </a:r>
          </a:p>
          <a:p>
            <a:r>
              <a:rPr lang="en-US" sz="3200" dirty="0"/>
              <a:t>Takes time to develop but can be weakened or broken very easily.</a:t>
            </a:r>
          </a:p>
          <a:p>
            <a:r>
              <a:rPr lang="en-US" sz="3200" dirty="0"/>
              <a:t>Is an organization’s lubricant.</a:t>
            </a:r>
          </a:p>
          <a:p>
            <a:r>
              <a:rPr lang="en-US" sz="3200" dirty="0"/>
              <a:t>All we have is our REPUTATION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681D-AFF3-E943-B44C-5AE52D9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E79938-5FED-D94E-B1C1-855B876BA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1769" cy="68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6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261C-6C53-0F42-AD90-A117E2CE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79" y="114299"/>
            <a:ext cx="9150351" cy="1325563"/>
          </a:xfrm>
        </p:spPr>
        <p:txBody>
          <a:bodyPr/>
          <a:lstStyle/>
          <a:p>
            <a:r>
              <a:rPr lang="en-US" sz="4800" dirty="0"/>
              <a:t>7 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416C-2447-BE4B-AEC7-500930960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24" y="1253331"/>
            <a:ext cx="9150351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Accountability starts with each of us as leaders</a:t>
            </a:r>
          </a:p>
          <a:p>
            <a:pPr lvl="1"/>
            <a:r>
              <a:rPr lang="en-US" dirty="0"/>
              <a:t>Leadership defines culture and if you want to create a culture of accountability, it starts with us</a:t>
            </a:r>
          </a:p>
          <a:p>
            <a:pPr lvl="1"/>
            <a:r>
              <a:rPr lang="en-US" dirty="0"/>
              <a:t>We need to model the behavior we want to see in our organization</a:t>
            </a:r>
          </a:p>
          <a:p>
            <a:pPr lvl="1"/>
            <a:r>
              <a:rPr lang="en-US" dirty="0"/>
              <a:t>If we don’t, then why should anyone else</a:t>
            </a:r>
          </a:p>
          <a:p>
            <a:pPr lvl="1"/>
            <a:r>
              <a:rPr lang="en-US" dirty="0"/>
              <a:t>Walk the talk if you want others to follow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are accountable</a:t>
            </a:r>
          </a:p>
          <a:p>
            <a:pPr lvl="1"/>
            <a:r>
              <a:rPr lang="en-US" dirty="0"/>
              <a:t>It comes as a part of our job description</a:t>
            </a:r>
          </a:p>
          <a:p>
            <a:pPr lvl="1"/>
            <a:r>
              <a:rPr lang="en-US" dirty="0"/>
              <a:t>Try to avoid it and it has a negative impact on all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is not a one-time thing</a:t>
            </a:r>
          </a:p>
          <a:p>
            <a:pPr lvl="1"/>
            <a:r>
              <a:rPr lang="en-US" dirty="0"/>
              <a:t>Those who don’t want to be accountable are always looking for ways to get out of accountability</a:t>
            </a:r>
          </a:p>
          <a:p>
            <a:pPr lvl="1"/>
            <a:r>
              <a:rPr lang="en-US" dirty="0"/>
              <a:t>We need to be seen as being accountable all the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Applies to everyone</a:t>
            </a:r>
          </a:p>
          <a:p>
            <a:pPr lvl="1"/>
            <a:r>
              <a:rPr lang="en-US" dirty="0"/>
              <a:t>When we are looking for people to hold accountable, can’t apply inconsistently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ELD 2018 Conflict Resolu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D PPT Template" id="{434AA357-B983-DC4C-BA53-ADD308E80483}" vid="{C1395416-616D-1042-8800-EACE16303E3F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01028675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Karmik Doukmetzian</TermName>
          <TermId xmlns="http://schemas.microsoft.com/office/infopath/2007/PartnerControls">8dd75a75-4865-484e-b675-911bd038f6cb</TermId>
        </TermInfo>
      </Terms>
    </gc564d6ebf4248c7833a610fa17582d5>
    <j2a840a341ce45988eab089c2d811663 xmlns="708c96bb-742e-4249-8e2b-6d89ee2a2a12">
      <Terms xmlns="http://schemas.microsoft.com/office/infopath/2007/PartnerControls"/>
    </j2a840a341ce45988eab089c2d811663>
  </documentManagement>
</p:properties>
</file>

<file path=customXml/itemProps1.xml><?xml version="1.0" encoding="utf-8"?>
<ds:datastoreItem xmlns:ds="http://schemas.openxmlformats.org/officeDocument/2006/customXml" ds:itemID="{66DDD851-9384-4488-965D-D4C7D9990B9E}"/>
</file>

<file path=customXml/itemProps2.xml><?xml version="1.0" encoding="utf-8"?>
<ds:datastoreItem xmlns:ds="http://schemas.openxmlformats.org/officeDocument/2006/customXml" ds:itemID="{25AE0184-8C20-400C-8E31-A6EB410CDCDE}"/>
</file>

<file path=customXml/itemProps3.xml><?xml version="1.0" encoding="utf-8"?>
<ds:datastoreItem xmlns:ds="http://schemas.openxmlformats.org/officeDocument/2006/customXml" ds:itemID="{CDFAB040-59F9-458B-83D0-3E61F762484C}"/>
</file>

<file path=docProps/app.xml><?xml version="1.0" encoding="utf-8"?>
<Properties xmlns="http://schemas.openxmlformats.org/officeDocument/2006/extended-properties" xmlns:vt="http://schemas.openxmlformats.org/officeDocument/2006/docPropsVTypes">
  <Template>Board Committees</Template>
  <TotalTime>7301</TotalTime>
  <Words>1190</Words>
  <Application>Microsoft Office PowerPoint</Application>
  <PresentationFormat>Widescreen</PresentationFormat>
  <Paragraphs>115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Lato</vt:lpstr>
      <vt:lpstr>Merriweather</vt:lpstr>
      <vt:lpstr>Wingdings</vt:lpstr>
      <vt:lpstr>SELD 2018 Conflict Resolution</vt:lpstr>
      <vt:lpstr>1_Digital Blue Tunnel 16x9</vt:lpstr>
      <vt:lpstr>TS010286750</vt:lpstr>
      <vt:lpstr>Digital Blue Tunnel 16x9</vt:lpstr>
      <vt:lpstr>2_Custom Design</vt:lpstr>
      <vt:lpstr>1_Custom Design</vt:lpstr>
      <vt:lpstr>Custom Design</vt:lpstr>
      <vt:lpstr>Accountability: Needed in Today’s Leadership</vt:lpstr>
      <vt:lpstr>ac·count·a·bil·i·ty</vt:lpstr>
      <vt:lpstr>PowerPoint Presentation</vt:lpstr>
      <vt:lpstr>Accountability</vt:lpstr>
      <vt:lpstr>Who are we accountable to?</vt:lpstr>
      <vt:lpstr>PowerPoint Presentation</vt:lpstr>
      <vt:lpstr>Trust – An Organizational Necessity</vt:lpstr>
      <vt:lpstr>PowerPoint Presentation</vt:lpstr>
      <vt:lpstr>7 things to remember</vt:lpstr>
      <vt:lpstr>PowerPoint Presentation</vt:lpstr>
      <vt:lpstr>PowerPoint Presentation</vt:lpstr>
      <vt:lpstr>Where do we go wrong?</vt:lpstr>
      <vt:lpstr>PowerPoint Presentation</vt:lpstr>
      <vt:lpstr>Where do we go wrong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Doukmetzian, Karnik</dc:creator>
  <cp:lastModifiedBy>Missah, Ellen S.</cp:lastModifiedBy>
  <cp:revision>50</cp:revision>
  <dcterms:created xsi:type="dcterms:W3CDTF">2020-01-21T20:37:08Z</dcterms:created>
  <dcterms:modified xsi:type="dcterms:W3CDTF">2022-01-12T15:31:35Z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76;#Karmik Doukmetzian|8dd75a75-4865-484e-b675-911bd038f6cb</vt:lpwstr>
  </property>
  <property fmtid="{D5CDD505-2E9C-101B-9397-08002B2CF9AE}" pid="4" name="CurriculumCategories">
    <vt:lpwstr/>
  </property>
</Properties>
</file>