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2" r:id="rId8"/>
    <p:sldId id="264" r:id="rId9"/>
    <p:sldId id="261" r:id="rId10"/>
    <p:sldId id="263" r:id="rId11"/>
    <p:sldId id="266" r:id="rId12"/>
    <p:sldId id="265" r:id="rId13"/>
    <p:sldId id="270" r:id="rId14"/>
    <p:sldId id="267" r:id="rId15"/>
    <p:sldId id="269" r:id="rId16"/>
    <p:sldId id="272" r:id="rId17"/>
    <p:sldId id="271"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62" d="100"/>
          <a:sy n="162" d="100"/>
        </p:scale>
        <p:origin x="2508"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522" y="603682"/>
            <a:ext cx="9914878" cy="3024819"/>
          </a:xfrm>
        </p:spPr>
        <p:txBody>
          <a:bodyPr>
            <a:normAutofit fontScale="90000"/>
          </a:bodyPr>
          <a:lstStyle/>
          <a:p>
            <a:pPr algn="ctr"/>
            <a:r>
              <a:rPr lang="en-US" dirty="0"/>
              <a:t>UNITED IN </a:t>
            </a:r>
            <a:r>
              <a:rPr lang="en-US" dirty="0">
                <a:solidFill>
                  <a:srgbClr val="FF0000"/>
                </a:solidFill>
              </a:rPr>
              <a:t>FAITHFULNESS</a:t>
            </a:r>
            <a:r>
              <a:rPr lang="en-US" dirty="0"/>
              <a:t>, </a:t>
            </a:r>
            <a:r>
              <a:rPr lang="en-US" dirty="0">
                <a:solidFill>
                  <a:srgbClr val="FFFF00"/>
                </a:solidFill>
              </a:rPr>
              <a:t>Submission</a:t>
            </a:r>
            <a:r>
              <a:rPr lang="en-US" dirty="0"/>
              <a:t> and </a:t>
            </a:r>
            <a:r>
              <a:rPr lang="en-US" dirty="0">
                <a:solidFill>
                  <a:schemeClr val="accent6">
                    <a:lumMod val="75000"/>
                  </a:schemeClr>
                </a:solidFill>
              </a:rPr>
              <a:t>Loyalty</a:t>
            </a:r>
            <a:r>
              <a:rPr lang="en-US" dirty="0"/>
              <a:t>, to accomplish the </a:t>
            </a:r>
            <a:r>
              <a:rPr lang="en-US" dirty="0">
                <a:solidFill>
                  <a:schemeClr val="accent1">
                    <a:lumMod val="40000"/>
                    <a:lumOff val="60000"/>
                  </a:schemeClr>
                </a:solidFill>
              </a:rPr>
              <a:t>mission</a:t>
            </a:r>
            <a:r>
              <a:rPr lang="en-US" dirty="0"/>
              <a:t>—</a:t>
            </a:r>
          </a:p>
        </p:txBody>
      </p:sp>
      <p:sp>
        <p:nvSpPr>
          <p:cNvPr id="3" name="Subtitle 2"/>
          <p:cNvSpPr>
            <a:spLocks noGrp="1"/>
          </p:cNvSpPr>
          <p:nvPr>
            <p:ph type="subTitle" idx="1"/>
          </p:nvPr>
        </p:nvSpPr>
        <p:spPr>
          <a:xfrm>
            <a:off x="1371600" y="4962617"/>
            <a:ext cx="9448800" cy="932155"/>
          </a:xfrm>
        </p:spPr>
        <p:txBody>
          <a:bodyPr>
            <a:normAutofit/>
          </a:bodyPr>
          <a:lstStyle/>
          <a:p>
            <a:pPr algn="ctr"/>
            <a:r>
              <a:rPr lang="en-US" sz="2400" dirty="0"/>
              <a:t>Overcoming the temptations that would divide us.  </a:t>
            </a:r>
          </a:p>
          <a:p>
            <a:pPr algn="ctr"/>
            <a:r>
              <a:rPr lang="en-US" sz="2400" dirty="0">
                <a:solidFill>
                  <a:srgbClr val="FF0000"/>
                </a:solidFill>
              </a:rPr>
              <a:t>A Very Short Study in Biblical Leadership</a:t>
            </a:r>
            <a:r>
              <a:rPr lang="en-US" sz="2400" dirty="0"/>
              <a:t>.</a:t>
            </a:r>
          </a:p>
        </p:txBody>
      </p:sp>
    </p:spTree>
    <p:extLst>
      <p:ext uri="{BB962C8B-B14F-4D97-AF65-F5344CB8AC3E}">
        <p14:creationId xmlns:p14="http://schemas.microsoft.com/office/powerpoint/2010/main" val="167158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loyalty—9</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sz="3200" dirty="0">
                <a:solidFill>
                  <a:schemeClr val="accent6">
                    <a:lumMod val="60000"/>
                    <a:lumOff val="40000"/>
                  </a:schemeClr>
                </a:solidFill>
              </a:rPr>
              <a:t>L O Y A L T Y</a:t>
            </a:r>
          </a:p>
          <a:p>
            <a:pPr marL="0" indent="0" algn="ctr">
              <a:buNone/>
            </a:pPr>
            <a:endParaRPr lang="en-US" sz="3200" dirty="0">
              <a:solidFill>
                <a:schemeClr val="accent6">
                  <a:lumMod val="60000"/>
                  <a:lumOff val="40000"/>
                </a:schemeClr>
              </a:solidFill>
            </a:endParaRPr>
          </a:p>
          <a:p>
            <a:pPr marL="0" indent="0" algn="ctr">
              <a:buNone/>
            </a:pPr>
            <a:r>
              <a:rPr lang="en-US" sz="3200" dirty="0">
                <a:solidFill>
                  <a:srgbClr val="FF0000"/>
                </a:solidFill>
              </a:rPr>
              <a:t>And why the answer </a:t>
            </a:r>
            <a:r>
              <a:rPr lang="en-US" sz="3200" b="1" i="1" u="sng" dirty="0">
                <a:solidFill>
                  <a:schemeClr val="accent3">
                    <a:lumMod val="40000"/>
                    <a:lumOff val="60000"/>
                  </a:schemeClr>
                </a:solidFill>
              </a:rPr>
              <a:t>MUST</a:t>
            </a:r>
            <a:r>
              <a:rPr lang="en-US" sz="3200" dirty="0">
                <a:solidFill>
                  <a:srgbClr val="FF0000"/>
                </a:solidFill>
              </a:rPr>
              <a:t> matter </a:t>
            </a:r>
          </a:p>
          <a:p>
            <a:pPr marL="0" indent="0" algn="ctr">
              <a:buNone/>
            </a:pPr>
            <a:r>
              <a:rPr lang="en-US" sz="3200" dirty="0">
                <a:solidFill>
                  <a:srgbClr val="FF0000"/>
                </a:solidFill>
              </a:rPr>
              <a:t>to us here today.</a:t>
            </a:r>
          </a:p>
          <a:p>
            <a:pPr marL="0" indent="0">
              <a:buNone/>
            </a:pPr>
            <a:r>
              <a:rPr lang="en-US" sz="3200" dirty="0"/>
              <a:t>		</a:t>
            </a:r>
          </a:p>
        </p:txBody>
      </p:sp>
    </p:spTree>
    <p:extLst>
      <p:ext uri="{BB962C8B-B14F-4D97-AF65-F5344CB8AC3E}">
        <p14:creationId xmlns:p14="http://schemas.microsoft.com/office/powerpoint/2010/main" val="37733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1000"/>
                                        <p:tgtEl>
                                          <p:spTgt spid="3">
                                            <p:txEl>
                                              <p:pRg st="2" end="2"/>
                                            </p:txEl>
                                          </p:spTgt>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1000"/>
                                        <p:tgtEl>
                                          <p:spTgt spid="3">
                                            <p:txEl>
                                              <p:pRg st="3" end="3"/>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loyalty—10</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sz="3200" dirty="0">
                <a:solidFill>
                  <a:schemeClr val="accent6">
                    <a:lumMod val="60000"/>
                    <a:lumOff val="40000"/>
                  </a:schemeClr>
                </a:solidFill>
              </a:rPr>
              <a:t>L O Y A L T Y</a:t>
            </a:r>
          </a:p>
          <a:p>
            <a:pPr marL="0" indent="0">
              <a:buNone/>
            </a:pPr>
            <a:r>
              <a:rPr lang="en-US" sz="3200" dirty="0">
                <a:solidFill>
                  <a:schemeClr val="tx1">
                    <a:lumMod val="95000"/>
                  </a:schemeClr>
                </a:solidFill>
              </a:rPr>
              <a:t>One lesson from the life of the Apostle Paul.  </a:t>
            </a:r>
          </a:p>
          <a:p>
            <a:pPr marL="0" indent="0">
              <a:buNone/>
            </a:pPr>
            <a:endParaRPr lang="en-US" sz="3200" dirty="0">
              <a:solidFill>
                <a:schemeClr val="tx1">
                  <a:lumMod val="95000"/>
                </a:schemeClr>
              </a:solidFill>
            </a:endParaRPr>
          </a:p>
          <a:p>
            <a:pPr marL="0" indent="0">
              <a:buNone/>
            </a:pPr>
            <a:r>
              <a:rPr lang="en-US" sz="3200" dirty="0">
                <a:solidFill>
                  <a:schemeClr val="tx1">
                    <a:lumMod val="95000"/>
                  </a:schemeClr>
                </a:solidFill>
              </a:rPr>
              <a:t>Acts 21—He was faithful, submissive and loyal-committed to unity and mission.  But…</a:t>
            </a:r>
          </a:p>
        </p:txBody>
      </p:sp>
    </p:spTree>
    <p:extLst>
      <p:ext uri="{BB962C8B-B14F-4D97-AF65-F5344CB8AC3E}">
        <p14:creationId xmlns:p14="http://schemas.microsoft.com/office/powerpoint/2010/main" val="17473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loyalty--11</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sz="3200" dirty="0">
                <a:solidFill>
                  <a:schemeClr val="accent6">
                    <a:lumMod val="60000"/>
                    <a:lumOff val="40000"/>
                  </a:schemeClr>
                </a:solidFill>
              </a:rPr>
              <a:t>Loyalty</a:t>
            </a:r>
            <a:r>
              <a:rPr lang="en-US" sz="3200" dirty="0"/>
              <a:t> from the bottom up--</a:t>
            </a:r>
          </a:p>
          <a:p>
            <a:pPr marL="0" indent="0">
              <a:buNone/>
            </a:pPr>
            <a:r>
              <a:rPr lang="en-US" sz="2400" dirty="0"/>
              <a:t>“…And now, notwithstanding the lack of sympathy shown him by some, he found comfort in the consciousness that he had done his duty in encouraging in his converts a spirit of </a:t>
            </a:r>
            <a:r>
              <a:rPr lang="en-US" sz="2400" dirty="0">
                <a:solidFill>
                  <a:schemeClr val="accent6">
                    <a:lumMod val="60000"/>
                    <a:lumOff val="40000"/>
                  </a:schemeClr>
                </a:solidFill>
              </a:rPr>
              <a:t>LOYALTY</a:t>
            </a:r>
            <a:r>
              <a:rPr lang="en-US" sz="2400" dirty="0"/>
              <a:t>, generosity and brotherly love, as revealed on this occasion in the liberal contributions which he was enabled to place before the Jewish leaders.” AA p. 402-404</a:t>
            </a:r>
          </a:p>
          <a:p>
            <a:pPr marL="0" indent="0">
              <a:buNone/>
            </a:pPr>
            <a:endParaRPr lang="en-US" sz="2400" dirty="0"/>
          </a:p>
          <a:p>
            <a:pPr marL="0" indent="0">
              <a:buNone/>
            </a:pPr>
            <a:r>
              <a:rPr lang="en-US" sz="2400" dirty="0"/>
              <a:t>Paul’s expression of unfeigned loyalty was barely acknowledged by the Jerusalem leaders as they looked for ways to extend their authority over the apostle to the gentiles by insisting that he prove who he was not.  </a:t>
            </a:r>
          </a:p>
        </p:txBody>
      </p:sp>
    </p:spTree>
    <p:extLst>
      <p:ext uri="{BB962C8B-B14F-4D97-AF65-F5344CB8AC3E}">
        <p14:creationId xmlns:p14="http://schemas.microsoft.com/office/powerpoint/2010/main" val="105639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Loyalty--12</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sz="3200" dirty="0">
                <a:solidFill>
                  <a:schemeClr val="accent6">
                    <a:lumMod val="60000"/>
                    <a:lumOff val="40000"/>
                  </a:schemeClr>
                </a:solidFill>
              </a:rPr>
              <a:t>L O Y A L T Y</a:t>
            </a:r>
          </a:p>
          <a:p>
            <a:pPr marL="0" indent="0">
              <a:buNone/>
            </a:pPr>
            <a:r>
              <a:rPr lang="en-US" sz="3200" dirty="0"/>
              <a:t>From the top down—</a:t>
            </a:r>
          </a:p>
          <a:p>
            <a:pPr marL="0" indent="0">
              <a:buNone/>
            </a:pPr>
            <a:r>
              <a:rPr lang="en-US" sz="3200" dirty="0"/>
              <a:t>	Examples are too numerous to list entirely. </a:t>
            </a:r>
          </a:p>
          <a:p>
            <a:pPr>
              <a:buFont typeface="Wingdings" panose="05000000000000000000" pitchFamily="2" charset="2"/>
              <a:buChar char="Ø"/>
            </a:pPr>
            <a:r>
              <a:rPr lang="en-US" sz="3200" dirty="0"/>
              <a:t>Abraham to the kings of the plain </a:t>
            </a:r>
          </a:p>
          <a:p>
            <a:pPr>
              <a:buFont typeface="Wingdings" panose="05000000000000000000" pitchFamily="2" charset="2"/>
              <a:buChar char="Ø"/>
            </a:pPr>
            <a:r>
              <a:rPr lang="en-US" sz="3200" dirty="0"/>
              <a:t>David to his underlings</a:t>
            </a:r>
          </a:p>
          <a:p>
            <a:pPr>
              <a:buFont typeface="Wingdings" panose="05000000000000000000" pitchFamily="2" charset="2"/>
              <a:buChar char="Ø"/>
            </a:pPr>
            <a:r>
              <a:rPr lang="en-US" sz="3200" dirty="0"/>
              <a:t>Moses to Miriam and Aaron</a:t>
            </a:r>
          </a:p>
          <a:p>
            <a:pPr>
              <a:buFont typeface="Wingdings" panose="05000000000000000000" pitchFamily="2" charset="2"/>
              <a:buChar char="Ø"/>
            </a:pPr>
            <a:r>
              <a:rPr lang="en-US" sz="3200" dirty="0"/>
              <a:t>Jesus to His disciples</a:t>
            </a:r>
          </a:p>
        </p:txBody>
      </p:sp>
    </p:spTree>
    <p:extLst>
      <p:ext uri="{BB962C8B-B14F-4D97-AF65-F5344CB8AC3E}">
        <p14:creationId xmlns:p14="http://schemas.microsoft.com/office/powerpoint/2010/main" val="236910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loyalty—13</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sz="2800" dirty="0">
                <a:solidFill>
                  <a:schemeClr val="accent6">
                    <a:lumMod val="60000"/>
                    <a:lumOff val="40000"/>
                  </a:schemeClr>
                </a:solidFill>
              </a:rPr>
              <a:t>L O Y A L T Y</a:t>
            </a:r>
          </a:p>
          <a:p>
            <a:pPr marL="0" indent="0" algn="ctr">
              <a:buNone/>
            </a:pPr>
            <a:endParaRPr lang="en-US" sz="2800" dirty="0"/>
          </a:p>
          <a:p>
            <a:pPr marL="0" indent="0" algn="ctr">
              <a:buNone/>
            </a:pPr>
            <a:r>
              <a:rPr lang="en-US" sz="2800" dirty="0"/>
              <a:t>Servant leaders do not </a:t>
            </a:r>
            <a:r>
              <a:rPr lang="en-US" sz="2800" dirty="0">
                <a:solidFill>
                  <a:srgbClr val="FF0000"/>
                </a:solidFill>
              </a:rPr>
              <a:t>demand </a:t>
            </a:r>
            <a:r>
              <a:rPr lang="en-US" sz="2800" dirty="0"/>
              <a:t>and cannot </a:t>
            </a:r>
            <a:r>
              <a:rPr lang="en-US" sz="2800" dirty="0">
                <a:solidFill>
                  <a:srgbClr val="FF0000"/>
                </a:solidFill>
              </a:rPr>
              <a:t>command</a:t>
            </a:r>
            <a:r>
              <a:rPr lang="en-US" sz="2800" dirty="0"/>
              <a:t> </a:t>
            </a:r>
            <a:r>
              <a:rPr lang="en-US" sz="2800" dirty="0">
                <a:solidFill>
                  <a:schemeClr val="accent6">
                    <a:lumMod val="40000"/>
                    <a:lumOff val="60000"/>
                  </a:schemeClr>
                </a:solidFill>
              </a:rPr>
              <a:t>loyalty</a:t>
            </a:r>
            <a:r>
              <a:rPr lang="en-US" sz="2800" dirty="0"/>
              <a:t>.  They can extend loyalty and those who receive it can and often will return it ‘pressed down, shaken together, and running over.’ </a:t>
            </a:r>
          </a:p>
        </p:txBody>
      </p:sp>
    </p:spTree>
    <p:extLst>
      <p:ext uri="{BB962C8B-B14F-4D97-AF65-F5344CB8AC3E}">
        <p14:creationId xmlns:p14="http://schemas.microsoft.com/office/powerpoint/2010/main" val="39458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Vertical)">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rgbClr val="FFFF00"/>
                </a:solidFill>
              </a:rPr>
              <a:t>Submission, </a:t>
            </a:r>
            <a:r>
              <a:rPr lang="en-US" sz="3200" dirty="0">
                <a:solidFill>
                  <a:schemeClr val="accent6">
                    <a:lumMod val="60000"/>
                    <a:lumOff val="40000"/>
                  </a:schemeClr>
                </a:solidFill>
              </a:rPr>
              <a:t>LOYALTY—14</a:t>
            </a:r>
            <a:endParaRPr lang="en-US" sz="3200" dirty="0">
              <a:solidFill>
                <a:srgbClr val="FF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rgbClr val="FF0000"/>
                </a:solidFill>
              </a:rPr>
              <a:t>Faithfulness–</a:t>
            </a:r>
            <a:r>
              <a:rPr lang="en-US" dirty="0">
                <a:solidFill>
                  <a:schemeClr val="accent1"/>
                </a:solidFill>
              </a:rPr>
              <a:t> </a:t>
            </a:r>
            <a:r>
              <a:rPr lang="en-US" dirty="0"/>
              <a:t>To God, will focus on mission every time.</a:t>
            </a:r>
          </a:p>
          <a:p>
            <a:pPr>
              <a:buFont typeface="Wingdings" panose="05000000000000000000" pitchFamily="2" charset="2"/>
              <a:buChar char="Ø"/>
            </a:pPr>
            <a:endParaRPr lang="en-US" dirty="0"/>
          </a:p>
          <a:p>
            <a:pPr>
              <a:buFont typeface="Wingdings" panose="05000000000000000000" pitchFamily="2" charset="2"/>
              <a:buChar char="Ø"/>
            </a:pPr>
            <a:r>
              <a:rPr lang="en-US" dirty="0">
                <a:solidFill>
                  <a:srgbClr val="FFFF00"/>
                </a:solidFill>
              </a:rPr>
              <a:t>Submission—</a:t>
            </a:r>
            <a:r>
              <a:rPr lang="en-US" dirty="0"/>
              <a:t>To God, will advance mission every time.</a:t>
            </a:r>
          </a:p>
          <a:p>
            <a:pPr>
              <a:buFont typeface="Wingdings" panose="05000000000000000000" pitchFamily="2" charset="2"/>
              <a:buChar char="Ø"/>
            </a:pPr>
            <a:endParaRPr lang="en-US" dirty="0">
              <a:solidFill>
                <a:srgbClr val="FFFF00"/>
              </a:solidFill>
            </a:endParaRPr>
          </a:p>
          <a:p>
            <a:pPr>
              <a:buFont typeface="Wingdings" panose="05000000000000000000" pitchFamily="2" charset="2"/>
              <a:buChar char="Ø"/>
            </a:pPr>
            <a:r>
              <a:rPr lang="en-US" dirty="0">
                <a:solidFill>
                  <a:schemeClr val="accent6">
                    <a:lumMod val="60000"/>
                    <a:lumOff val="40000"/>
                  </a:schemeClr>
                </a:solidFill>
              </a:rPr>
              <a:t>Loyalty– </a:t>
            </a:r>
            <a:r>
              <a:rPr lang="en-US" dirty="0"/>
              <a:t>To God, will lead to ultimate success in mission every time.</a:t>
            </a:r>
          </a:p>
          <a:p>
            <a:pPr>
              <a:buFont typeface="Wingdings" panose="05000000000000000000" pitchFamily="2" charset="2"/>
              <a:buChar char="Ø"/>
            </a:pPr>
            <a:endParaRPr lang="en-US" dirty="0">
              <a:solidFill>
                <a:schemeClr val="accent6">
                  <a:lumMod val="60000"/>
                  <a:lumOff val="40000"/>
                </a:schemeClr>
              </a:solidFill>
            </a:endParaRPr>
          </a:p>
          <a:p>
            <a:pPr marL="0" indent="0" algn="ctr">
              <a:buNone/>
            </a:pPr>
            <a:r>
              <a:rPr lang="en-US" dirty="0"/>
              <a:t>Together they will develop a Holy Spirit infused unity for mission that cannot be broken or defeated.</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11208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rgbClr val="FFFF00"/>
                </a:solidFill>
              </a:rPr>
              <a:t>Submission, </a:t>
            </a:r>
            <a:r>
              <a:rPr lang="en-US" sz="3200" dirty="0">
                <a:solidFill>
                  <a:schemeClr val="accent6">
                    <a:lumMod val="60000"/>
                    <a:lumOff val="40000"/>
                  </a:schemeClr>
                </a:solidFill>
              </a:rPr>
              <a:t>LOYALTY—15</a:t>
            </a:r>
            <a:endParaRPr lang="en-US" sz="3200" dirty="0"/>
          </a:p>
        </p:txBody>
      </p:sp>
      <p:sp>
        <p:nvSpPr>
          <p:cNvPr id="3" name="Content Placeholder 2"/>
          <p:cNvSpPr>
            <a:spLocks noGrp="1"/>
          </p:cNvSpPr>
          <p:nvPr>
            <p:ph idx="1"/>
          </p:nvPr>
        </p:nvSpPr>
        <p:spPr/>
        <p:txBody>
          <a:bodyPr/>
          <a:lstStyle/>
          <a:p>
            <a:pPr marL="0" indent="0" algn="ctr">
              <a:buNone/>
            </a:pPr>
            <a:r>
              <a:rPr lang="en-US" sz="3600" dirty="0"/>
              <a:t>The greatest want of the world is the want of men,— men who will not be bought or sold; men who in their inmost souls are true and honest; men who do not fear to call sin by its right name; men whose conscience is as true to duty as the needle to the pole, men who will stand for the right though the heavens fall. </a:t>
            </a:r>
            <a:r>
              <a:rPr lang="en-US" dirty="0"/>
              <a:t> </a:t>
            </a:r>
            <a:r>
              <a:rPr lang="en-US" u="sng" dirty="0"/>
              <a:t>Education</a:t>
            </a:r>
            <a:r>
              <a:rPr lang="en-US" dirty="0"/>
              <a:t>  p 57</a:t>
            </a:r>
          </a:p>
        </p:txBody>
      </p:sp>
    </p:spTree>
    <p:extLst>
      <p:ext uri="{BB962C8B-B14F-4D97-AF65-F5344CB8AC3E}">
        <p14:creationId xmlns:p14="http://schemas.microsoft.com/office/powerpoint/2010/main" val="253131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Limited Suggested resources</a:t>
            </a:r>
          </a:p>
        </p:txBody>
      </p:sp>
      <p:sp>
        <p:nvSpPr>
          <p:cNvPr id="3" name="Content Placeholder 2"/>
          <p:cNvSpPr>
            <a:spLocks noGrp="1"/>
          </p:cNvSpPr>
          <p:nvPr>
            <p:ph idx="1"/>
          </p:nvPr>
        </p:nvSpPr>
        <p:spPr/>
        <p:txBody>
          <a:bodyPr>
            <a:normAutofit fontScale="92500"/>
          </a:bodyPr>
          <a:lstStyle/>
          <a:p>
            <a:pPr marL="0" indent="0" algn="ctr">
              <a:buNone/>
            </a:pPr>
            <a:r>
              <a:rPr lang="en-US" dirty="0">
                <a:solidFill>
                  <a:srgbClr val="FF0000"/>
                </a:solidFill>
              </a:rPr>
              <a:t>From the Inspired writings of Ellen White</a:t>
            </a:r>
          </a:p>
          <a:p>
            <a:pPr>
              <a:buFont typeface="Wingdings" panose="05000000000000000000" pitchFamily="2" charset="2"/>
              <a:buChar char="Ø"/>
            </a:pPr>
            <a:r>
              <a:rPr lang="en-US" u="sng" dirty="0"/>
              <a:t>Testimonies to Ministers and Gospel Workers</a:t>
            </a:r>
            <a:r>
              <a:rPr lang="en-US" dirty="0"/>
              <a:t>; </a:t>
            </a:r>
            <a:r>
              <a:rPr lang="en-US" u="sng" dirty="0"/>
              <a:t>Evangelism;</a:t>
            </a:r>
            <a:r>
              <a:rPr lang="en-US" dirty="0"/>
              <a:t>  </a:t>
            </a:r>
            <a:r>
              <a:rPr lang="en-US" u="sng" dirty="0"/>
              <a:t>Acts of Apostles </a:t>
            </a:r>
            <a:r>
              <a:rPr lang="en-US" dirty="0"/>
              <a:t>(pp 399 </a:t>
            </a:r>
            <a:r>
              <a:rPr lang="en-US" dirty="0" err="1"/>
              <a:t>ff</a:t>
            </a:r>
            <a:r>
              <a:rPr lang="en-US" dirty="0"/>
              <a:t>)</a:t>
            </a:r>
          </a:p>
          <a:p>
            <a:pPr algn="ctr">
              <a:buFont typeface="Wingdings" panose="05000000000000000000" pitchFamily="2" charset="2"/>
              <a:buChar char="Ø"/>
            </a:pPr>
            <a:r>
              <a:rPr lang="en-US" dirty="0">
                <a:solidFill>
                  <a:srgbClr val="92D050"/>
                </a:solidFill>
              </a:rPr>
              <a:t>From Other Sources</a:t>
            </a:r>
          </a:p>
          <a:p>
            <a:pPr>
              <a:buFont typeface="Wingdings" panose="05000000000000000000" pitchFamily="2" charset="2"/>
              <a:buChar char="Ø"/>
            </a:pPr>
            <a:r>
              <a:rPr lang="en-US" dirty="0"/>
              <a:t>Edwin H. Friedman, </a:t>
            </a:r>
            <a:r>
              <a:rPr lang="en-US" u="sng" dirty="0"/>
              <a:t>A Failure of Nerve</a:t>
            </a:r>
            <a:r>
              <a:rPr lang="en-US" dirty="0"/>
              <a:t>, Leadership in the Age of the Quick Fix.</a:t>
            </a:r>
          </a:p>
          <a:p>
            <a:pPr marL="0" indent="0">
              <a:buNone/>
            </a:pPr>
            <a:r>
              <a:rPr lang="en-US" dirty="0"/>
              <a:t>	Church Publishing Inc. 2007 </a:t>
            </a:r>
          </a:p>
          <a:p>
            <a:pPr>
              <a:buFont typeface="Wingdings" panose="05000000000000000000" pitchFamily="2" charset="2"/>
              <a:buChar char="Ø"/>
            </a:pPr>
            <a:r>
              <a:rPr lang="en-US" dirty="0"/>
              <a:t>Gordon T. Smith, </a:t>
            </a:r>
            <a:r>
              <a:rPr lang="en-US" u="sng" dirty="0"/>
              <a:t>Institutional Intelligence</a:t>
            </a:r>
            <a:r>
              <a:rPr lang="en-US" dirty="0"/>
              <a:t>, </a:t>
            </a:r>
          </a:p>
          <a:p>
            <a:pPr marL="0" indent="0">
              <a:buNone/>
            </a:pPr>
            <a:r>
              <a:rPr lang="en-US"/>
              <a:t>           How </a:t>
            </a:r>
            <a:r>
              <a:rPr lang="en-US" dirty="0"/>
              <a:t>to Build an </a:t>
            </a:r>
            <a:r>
              <a:rPr lang="en-US"/>
              <a:t>Effective  Organization</a:t>
            </a:r>
            <a:r>
              <a:rPr lang="en-US" dirty="0"/>
              <a:t>. </a:t>
            </a:r>
            <a:r>
              <a:rPr lang="en-US" dirty="0" err="1"/>
              <a:t>InterVarsity</a:t>
            </a:r>
            <a:r>
              <a:rPr lang="en-US" dirty="0"/>
              <a:t> Press, 2017 Downers Grove.  </a:t>
            </a:r>
          </a:p>
          <a:p>
            <a:pPr>
              <a:buFont typeface="Wingdings" panose="05000000000000000000" pitchFamily="2" charset="2"/>
              <a:buChar char="Ø"/>
            </a:pPr>
            <a:r>
              <a:rPr lang="en-US" dirty="0"/>
              <a:t>Covey, </a:t>
            </a:r>
            <a:r>
              <a:rPr lang="en-US" u="sng" dirty="0"/>
              <a:t>Business at the Speed of Trust;  </a:t>
            </a:r>
            <a:r>
              <a:rPr lang="en-US" dirty="0"/>
              <a:t>Chip Heath, </a:t>
            </a:r>
            <a:r>
              <a:rPr lang="en-US" u="sng" dirty="0"/>
              <a:t>Switch;</a:t>
            </a:r>
          </a:p>
          <a:p>
            <a:pPr>
              <a:buFont typeface="Wingdings" panose="05000000000000000000" pitchFamily="2" charset="2"/>
              <a:buChar char="Ø"/>
            </a:pPr>
            <a:r>
              <a:rPr lang="en-US" u="sng" dirty="0"/>
              <a:t>Pagan Christianity</a:t>
            </a:r>
            <a:r>
              <a:rPr lang="en-US" dirty="0"/>
              <a:t>, </a:t>
            </a:r>
            <a:r>
              <a:rPr lang="en-US" u="sng" dirty="0"/>
              <a:t>With </a:t>
            </a:r>
            <a:r>
              <a:rPr lang="en-US" dirty="0"/>
              <a:t>  (Authors’ names not remembered)</a:t>
            </a:r>
          </a:p>
        </p:txBody>
      </p:sp>
    </p:spTree>
    <p:extLst>
      <p:ext uri="{BB962C8B-B14F-4D97-AF65-F5344CB8AC3E}">
        <p14:creationId xmlns:p14="http://schemas.microsoft.com/office/powerpoint/2010/main" val="120220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4574"/>
            <a:ext cx="8610600" cy="1293028"/>
          </a:xfrm>
        </p:spPr>
        <p:txBody>
          <a:bodyPr>
            <a:normAutofit/>
          </a:bodyPr>
          <a:lstStyle/>
          <a:p>
            <a:pPr algn="ctr"/>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loyalty--1</a:t>
            </a:r>
            <a:endParaRPr lang="en-US" sz="3200"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0" indent="0" algn="ctr">
              <a:buNone/>
            </a:pPr>
            <a:r>
              <a:rPr lang="en-US" sz="4700" dirty="0">
                <a:solidFill>
                  <a:schemeClr val="accent1">
                    <a:lumMod val="40000"/>
                    <a:lumOff val="60000"/>
                  </a:schemeClr>
                </a:solidFill>
              </a:rPr>
              <a:t>-MISSION-</a:t>
            </a:r>
            <a:endParaRPr lang="en-US" sz="4700" dirty="0"/>
          </a:p>
          <a:p>
            <a:pPr marL="0" indent="0">
              <a:buNone/>
            </a:pPr>
            <a:endParaRPr lang="en-US" sz="3800" dirty="0"/>
          </a:p>
          <a:p>
            <a:pPr marL="0" indent="0">
              <a:buNone/>
            </a:pPr>
            <a:r>
              <a:rPr lang="en-US" sz="4500" dirty="0"/>
              <a:t>Without a clearly defined mission </a:t>
            </a:r>
          </a:p>
          <a:p>
            <a:pPr marL="0" indent="0">
              <a:buNone/>
            </a:pPr>
            <a:endParaRPr lang="en-US" sz="4500" dirty="0"/>
          </a:p>
          <a:p>
            <a:pPr>
              <a:buFont typeface="Wingdings" panose="05000000000000000000" pitchFamily="2" charset="2"/>
              <a:buChar char="Ø"/>
            </a:pPr>
            <a:r>
              <a:rPr lang="en-US" sz="2800" dirty="0"/>
              <a:t> </a:t>
            </a:r>
            <a:r>
              <a:rPr lang="en-US" sz="3800" dirty="0"/>
              <a:t>any destination will work;</a:t>
            </a:r>
          </a:p>
          <a:p>
            <a:pPr>
              <a:buFont typeface="Wingdings" panose="05000000000000000000" pitchFamily="2" charset="2"/>
              <a:buChar char="Ø"/>
            </a:pPr>
            <a:r>
              <a:rPr lang="en-US" sz="3800" dirty="0"/>
              <a:t>   definitions won’t matter;</a:t>
            </a:r>
          </a:p>
          <a:p>
            <a:pPr>
              <a:buFont typeface="Wingdings" panose="05000000000000000000" pitchFamily="2" charset="2"/>
              <a:buChar char="Ø"/>
            </a:pPr>
            <a:r>
              <a:rPr lang="en-US" sz="3800" dirty="0"/>
              <a:t>      success can’t be quantified;</a:t>
            </a:r>
          </a:p>
          <a:p>
            <a:pPr>
              <a:buFont typeface="Wingdings" panose="05000000000000000000" pitchFamily="2" charset="2"/>
              <a:buChar char="Ø"/>
            </a:pPr>
            <a:r>
              <a:rPr lang="en-US" sz="3800" dirty="0"/>
              <a:t>        and accomplishment can’t be realized!</a:t>
            </a:r>
          </a:p>
          <a:p>
            <a:pPr marL="0" indent="0">
              <a:buNone/>
            </a:pPr>
            <a:r>
              <a:rPr lang="en-US" sz="2800" dirty="0"/>
              <a:t>	 </a:t>
            </a:r>
          </a:p>
          <a:p>
            <a:pPr marL="0" indent="0">
              <a:buNone/>
            </a:pPr>
            <a:r>
              <a:rPr lang="en-US" sz="2800" dirty="0"/>
              <a:t>		</a:t>
            </a:r>
            <a:endParaRPr lang="en-US" sz="2600" dirty="0"/>
          </a:p>
          <a:p>
            <a:pPr marL="0" indent="0">
              <a:buNone/>
            </a:pPr>
            <a:r>
              <a:rPr lang="en-US" sz="2800" dirty="0"/>
              <a:t>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315" y="2737414"/>
            <a:ext cx="1492554" cy="1120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570" y="4571433"/>
            <a:ext cx="1944210" cy="1944210"/>
          </a:xfrm>
          <a:prstGeom prst="rect">
            <a:avLst/>
          </a:prstGeom>
        </p:spPr>
      </p:pic>
    </p:spTree>
    <p:extLst>
      <p:ext uri="{BB962C8B-B14F-4D97-AF65-F5344CB8AC3E}">
        <p14:creationId xmlns:p14="http://schemas.microsoft.com/office/powerpoint/2010/main" val="305829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9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loyalty--2</a:t>
            </a:r>
            <a:endParaRPr lang="en-US" sz="3200" dirty="0"/>
          </a:p>
        </p:txBody>
      </p:sp>
      <p:sp>
        <p:nvSpPr>
          <p:cNvPr id="3" name="Content Placeholder 2"/>
          <p:cNvSpPr>
            <a:spLocks noGrp="1"/>
          </p:cNvSpPr>
          <p:nvPr>
            <p:ph idx="1"/>
          </p:nvPr>
        </p:nvSpPr>
        <p:spPr/>
        <p:txBody>
          <a:bodyPr>
            <a:normAutofit/>
          </a:bodyPr>
          <a:lstStyle/>
          <a:p>
            <a:pPr marL="0" indent="0" algn="just">
              <a:buNone/>
            </a:pPr>
            <a:r>
              <a:rPr lang="en-US" dirty="0"/>
              <a:t>“All authority in heaven and on earth has been given to me.  Therefore go and </a:t>
            </a:r>
            <a:r>
              <a:rPr lang="en-US" dirty="0">
                <a:solidFill>
                  <a:schemeClr val="accent1">
                    <a:lumMod val="40000"/>
                    <a:lumOff val="60000"/>
                  </a:schemeClr>
                </a:solidFill>
              </a:rPr>
              <a:t>make disciples </a:t>
            </a:r>
            <a:r>
              <a:rPr lang="en-US" dirty="0"/>
              <a:t>of all nations, </a:t>
            </a:r>
            <a:r>
              <a:rPr lang="en-US" dirty="0">
                <a:solidFill>
                  <a:schemeClr val="accent1">
                    <a:lumMod val="40000"/>
                    <a:lumOff val="60000"/>
                  </a:schemeClr>
                </a:solidFill>
              </a:rPr>
              <a:t>baptizing</a:t>
            </a:r>
            <a:r>
              <a:rPr lang="en-US" dirty="0"/>
              <a:t> them in the name of the Father and of the Son and of the Holy Spirit, and </a:t>
            </a:r>
            <a:r>
              <a:rPr lang="en-US" dirty="0">
                <a:solidFill>
                  <a:schemeClr val="accent1">
                    <a:lumMod val="40000"/>
                    <a:lumOff val="60000"/>
                  </a:schemeClr>
                </a:solidFill>
              </a:rPr>
              <a:t>teaching</a:t>
            </a:r>
            <a:r>
              <a:rPr lang="en-US" dirty="0"/>
              <a:t> them to obey everything I have commanded you. And surely I am with you always, to the very end of the age.”   Matthew 28:19-20 (NIV)</a:t>
            </a:r>
          </a:p>
          <a:p>
            <a:pPr>
              <a:buFont typeface="Wingdings" panose="05000000000000000000" pitchFamily="2" charset="2"/>
              <a:buChar char="Ø"/>
            </a:pPr>
            <a:r>
              <a:rPr lang="en-US" dirty="0"/>
              <a:t>There are </a:t>
            </a:r>
            <a:r>
              <a:rPr lang="en-US" b="1" i="1" u="sng" dirty="0"/>
              <a:t>NO</a:t>
            </a:r>
            <a:r>
              <a:rPr lang="en-US" dirty="0"/>
              <a:t> listed limits—</a:t>
            </a:r>
          </a:p>
          <a:p>
            <a:pPr lvl="1">
              <a:buFont typeface="Wingdings" panose="05000000000000000000" pitchFamily="2" charset="2"/>
              <a:buChar char="Ø"/>
            </a:pPr>
            <a:r>
              <a:rPr lang="en-US" dirty="0"/>
              <a:t>Geographical</a:t>
            </a:r>
          </a:p>
          <a:p>
            <a:pPr lvl="1">
              <a:buFont typeface="Wingdings" panose="05000000000000000000" pitchFamily="2" charset="2"/>
              <a:buChar char="Ø"/>
            </a:pPr>
            <a:r>
              <a:rPr lang="en-US" dirty="0"/>
              <a:t>Chronological</a:t>
            </a:r>
          </a:p>
          <a:p>
            <a:pPr lvl="1">
              <a:buFont typeface="Wingdings" panose="05000000000000000000" pitchFamily="2" charset="2"/>
              <a:buChar char="Ø"/>
            </a:pPr>
            <a:r>
              <a:rPr lang="en-US" dirty="0"/>
              <a:t>Demographical</a:t>
            </a:r>
          </a:p>
          <a:p>
            <a:pPr lvl="1">
              <a:buFont typeface="Wingdings" panose="05000000000000000000" pitchFamily="2" charset="2"/>
              <a:buChar char="Ø"/>
            </a:pPr>
            <a:r>
              <a:rPr lang="en-US" b="1" i="1" u="sng" dirty="0">
                <a:solidFill>
                  <a:srgbClr val="FF9900"/>
                </a:solidFill>
              </a:rPr>
              <a:t>T</a:t>
            </a:r>
            <a:r>
              <a:rPr lang="en-US" dirty="0"/>
              <a:t>heological </a:t>
            </a:r>
          </a:p>
          <a:p>
            <a:pPr lvl="1">
              <a:buFont typeface="Wingdings" panose="05000000000000000000" pitchFamily="2" charset="2"/>
              <a:buChar char="Ø"/>
            </a:pPr>
            <a:r>
              <a:rPr lang="en-US" dirty="0"/>
              <a:t>Financial</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34404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loyalty--3</a:t>
            </a:r>
            <a:endParaRPr lang="en-US" sz="3200" dirty="0"/>
          </a:p>
        </p:txBody>
      </p:sp>
      <p:sp>
        <p:nvSpPr>
          <p:cNvPr id="3" name="Content Placeholder 2"/>
          <p:cNvSpPr>
            <a:spLocks noGrp="1"/>
          </p:cNvSpPr>
          <p:nvPr>
            <p:ph idx="1"/>
          </p:nvPr>
        </p:nvSpPr>
        <p:spPr/>
        <p:txBody>
          <a:bodyPr>
            <a:normAutofit lnSpcReduction="10000"/>
          </a:bodyPr>
          <a:lstStyle/>
          <a:p>
            <a:pPr marL="0" indent="0" algn="ctr">
              <a:buNone/>
            </a:pPr>
            <a:r>
              <a:rPr lang="en-US" sz="3200" spc="300" dirty="0">
                <a:solidFill>
                  <a:srgbClr val="FF0000"/>
                </a:solidFill>
              </a:rPr>
              <a:t>FAITHFULNESS</a:t>
            </a:r>
            <a:endParaRPr lang="en-US" sz="3200" dirty="0"/>
          </a:p>
          <a:p>
            <a:pPr marL="0" indent="0">
              <a:buNone/>
            </a:pPr>
            <a:r>
              <a:rPr lang="en-US" sz="2000" dirty="0"/>
              <a:t>CONTEXT IS EVERYTHING</a:t>
            </a:r>
          </a:p>
          <a:p>
            <a:pPr marL="0" indent="0" algn="ctr">
              <a:buNone/>
            </a:pPr>
            <a:r>
              <a:rPr lang="en-US" sz="2000" u="sng" dirty="0"/>
              <a:t>FAITHFULNESS</a:t>
            </a:r>
            <a:r>
              <a:rPr lang="en-US" sz="2000" dirty="0"/>
              <a:t>- 		       -versus- 		-</a:t>
            </a:r>
            <a:r>
              <a:rPr lang="en-US" sz="2000" u="sng" dirty="0"/>
              <a:t>STUBBORNNESS</a:t>
            </a:r>
          </a:p>
          <a:p>
            <a:pPr marL="0" indent="0">
              <a:buNone/>
            </a:pPr>
            <a:r>
              <a:rPr lang="en-US" sz="2000" dirty="0"/>
              <a:t>	             Abel						 Cain</a:t>
            </a:r>
          </a:p>
          <a:p>
            <a:pPr marL="0" indent="0">
              <a:buNone/>
            </a:pPr>
            <a:r>
              <a:rPr lang="en-US" sz="2000" dirty="0"/>
              <a:t>		Abraham					 Lot</a:t>
            </a:r>
          </a:p>
          <a:p>
            <a:pPr marL="0" indent="0">
              <a:buNone/>
            </a:pPr>
            <a:r>
              <a:rPr lang="en-US" sz="2000" dirty="0"/>
              <a:t>		Moses						 </a:t>
            </a:r>
            <a:r>
              <a:rPr lang="en-US" sz="2000" dirty="0" err="1"/>
              <a:t>Pharoah</a:t>
            </a:r>
            <a:endParaRPr lang="en-US" sz="2000" dirty="0"/>
          </a:p>
          <a:p>
            <a:pPr marL="0" indent="0">
              <a:buNone/>
            </a:pPr>
            <a:r>
              <a:rPr lang="en-US" sz="2000" dirty="0"/>
              <a:t>		David						 Saul</a:t>
            </a:r>
          </a:p>
          <a:p>
            <a:pPr marL="0" indent="0" algn="ctr">
              <a:buNone/>
            </a:pPr>
            <a:r>
              <a:rPr lang="en-US" sz="2000" i="1" u="sng" dirty="0">
                <a:solidFill>
                  <a:schemeClr val="accent4">
                    <a:lumMod val="60000"/>
                    <a:lumOff val="40000"/>
                  </a:schemeClr>
                </a:solidFill>
              </a:rPr>
              <a:t>BUT not quite so fast</a:t>
            </a:r>
          </a:p>
          <a:p>
            <a:pPr marL="0" indent="0">
              <a:buNone/>
            </a:pPr>
            <a:r>
              <a:rPr lang="en-US" sz="2000" i="1" dirty="0"/>
              <a:t>		</a:t>
            </a:r>
            <a:r>
              <a:rPr lang="en-US" sz="2000" dirty="0"/>
              <a:t>Paul						 Barnabas (Acts 15)</a:t>
            </a:r>
          </a:p>
          <a:p>
            <a:pPr marL="0" indent="0">
              <a:buNone/>
            </a:pPr>
            <a:r>
              <a:rPr lang="en-US" sz="2000" dirty="0"/>
              <a:t>		Paul						 Jerusalem Leadership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5" y="4626865"/>
            <a:ext cx="2084299" cy="11235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238" y="3815875"/>
            <a:ext cx="1682242" cy="1018728"/>
          </a:xfrm>
          <a:prstGeom prst="rect">
            <a:avLst/>
          </a:prstGeom>
        </p:spPr>
      </p:pic>
    </p:spTree>
    <p:extLst>
      <p:ext uri="{BB962C8B-B14F-4D97-AF65-F5344CB8AC3E}">
        <p14:creationId xmlns:p14="http://schemas.microsoft.com/office/powerpoint/2010/main" val="38822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80">
                                          <p:stCondLst>
                                            <p:cond delay="0"/>
                                          </p:stCondLst>
                                        </p:cTn>
                                        <p:tgtEl>
                                          <p:spTgt spid="3">
                                            <p:txEl>
                                              <p:pRg st="7" end="7"/>
                                            </p:txEl>
                                          </p:spTgt>
                                        </p:tgtEl>
                                      </p:cBhvr>
                                    </p:animEffect>
                                    <p:anim calcmode="lin" valueType="num">
                                      <p:cBhvr>
                                        <p:cTn id="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7" end="7"/>
                                            </p:txEl>
                                          </p:spTgt>
                                        </p:tgtEl>
                                      </p:cBhvr>
                                      <p:to x="100000" y="60000"/>
                                    </p:animScale>
                                    <p:animScale>
                                      <p:cBhvr>
                                        <p:cTn id="44" dur="166" decel="50000">
                                          <p:stCondLst>
                                            <p:cond delay="676"/>
                                          </p:stCondLst>
                                        </p:cTn>
                                        <p:tgtEl>
                                          <p:spTgt spid="3">
                                            <p:txEl>
                                              <p:pRg st="7" end="7"/>
                                            </p:txEl>
                                          </p:spTgt>
                                        </p:tgtEl>
                                      </p:cBhvr>
                                      <p:to x="100000" y="100000"/>
                                    </p:animScale>
                                    <p:animScale>
                                      <p:cBhvr>
                                        <p:cTn id="45" dur="26">
                                          <p:stCondLst>
                                            <p:cond delay="1312"/>
                                          </p:stCondLst>
                                        </p:cTn>
                                        <p:tgtEl>
                                          <p:spTgt spid="3">
                                            <p:txEl>
                                              <p:pRg st="7" end="7"/>
                                            </p:txEl>
                                          </p:spTgt>
                                        </p:tgtEl>
                                      </p:cBhvr>
                                      <p:to x="100000" y="80000"/>
                                    </p:animScale>
                                    <p:animScale>
                                      <p:cBhvr>
                                        <p:cTn id="46" dur="166" decel="50000">
                                          <p:stCondLst>
                                            <p:cond delay="1338"/>
                                          </p:stCondLst>
                                        </p:cTn>
                                        <p:tgtEl>
                                          <p:spTgt spid="3">
                                            <p:txEl>
                                              <p:pRg st="7" end="7"/>
                                            </p:txEl>
                                          </p:spTgt>
                                        </p:tgtEl>
                                      </p:cBhvr>
                                      <p:to x="100000" y="100000"/>
                                    </p:animScale>
                                    <p:animScale>
                                      <p:cBhvr>
                                        <p:cTn id="47" dur="26">
                                          <p:stCondLst>
                                            <p:cond delay="1642"/>
                                          </p:stCondLst>
                                        </p:cTn>
                                        <p:tgtEl>
                                          <p:spTgt spid="3">
                                            <p:txEl>
                                              <p:pRg st="7" end="7"/>
                                            </p:txEl>
                                          </p:spTgt>
                                        </p:tgtEl>
                                      </p:cBhvr>
                                      <p:to x="100000" y="90000"/>
                                    </p:animScale>
                                    <p:animScale>
                                      <p:cBhvr>
                                        <p:cTn id="48" dur="166" decel="50000">
                                          <p:stCondLst>
                                            <p:cond delay="1668"/>
                                          </p:stCondLst>
                                        </p:cTn>
                                        <p:tgtEl>
                                          <p:spTgt spid="3">
                                            <p:txEl>
                                              <p:pRg st="7" end="7"/>
                                            </p:txEl>
                                          </p:spTgt>
                                        </p:tgtEl>
                                      </p:cBhvr>
                                      <p:to x="100000" y="100000"/>
                                    </p:animScale>
                                    <p:animScale>
                                      <p:cBhvr>
                                        <p:cTn id="49" dur="26">
                                          <p:stCondLst>
                                            <p:cond delay="1808"/>
                                          </p:stCondLst>
                                        </p:cTn>
                                        <p:tgtEl>
                                          <p:spTgt spid="3">
                                            <p:txEl>
                                              <p:pRg st="7" end="7"/>
                                            </p:txEl>
                                          </p:spTgt>
                                        </p:tgtEl>
                                      </p:cBhvr>
                                      <p:to x="100000" y="95000"/>
                                    </p:animScale>
                                    <p:animScale>
                                      <p:cBhvr>
                                        <p:cTn id="50" dur="166" decel="50000">
                                          <p:stCondLst>
                                            <p:cond delay="1834"/>
                                          </p:stCondLst>
                                        </p:cTn>
                                        <p:tgtEl>
                                          <p:spTgt spid="3">
                                            <p:txEl>
                                              <p:pRg st="7" end="7"/>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barn(inVertical)">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barn(inVertical)">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loyalty--4</a:t>
            </a:r>
            <a:endParaRPr lang="en-US" sz="3200" dirty="0"/>
          </a:p>
        </p:txBody>
      </p:sp>
      <p:sp>
        <p:nvSpPr>
          <p:cNvPr id="3" name="Content Placeholder 2"/>
          <p:cNvSpPr>
            <a:spLocks noGrp="1"/>
          </p:cNvSpPr>
          <p:nvPr>
            <p:ph idx="1"/>
          </p:nvPr>
        </p:nvSpPr>
        <p:spPr/>
        <p:txBody>
          <a:bodyPr>
            <a:normAutofit fontScale="70000" lnSpcReduction="20000"/>
          </a:bodyPr>
          <a:lstStyle/>
          <a:p>
            <a:r>
              <a:rPr lang="en-US" sz="3600" dirty="0">
                <a:solidFill>
                  <a:srgbClr val="FF0000"/>
                </a:solidFill>
              </a:rPr>
              <a:t>Faithfulness</a:t>
            </a:r>
            <a:r>
              <a:rPr lang="en-US" sz="2600" dirty="0"/>
              <a:t> is—standing for </a:t>
            </a:r>
            <a:r>
              <a:rPr lang="en-US" sz="2600" dirty="0">
                <a:solidFill>
                  <a:srgbClr val="FF0000"/>
                </a:solidFill>
              </a:rPr>
              <a:t>principle</a:t>
            </a:r>
            <a:r>
              <a:rPr lang="en-US" sz="2600" dirty="0"/>
              <a:t> and working toward </a:t>
            </a:r>
            <a:r>
              <a:rPr lang="en-US" sz="2600" dirty="0">
                <a:solidFill>
                  <a:schemeClr val="accent1">
                    <a:lumMod val="40000"/>
                    <a:lumOff val="60000"/>
                  </a:schemeClr>
                </a:solidFill>
              </a:rPr>
              <a:t>mission</a:t>
            </a:r>
            <a:r>
              <a:rPr lang="en-US" sz="2600" dirty="0"/>
              <a:t> </a:t>
            </a:r>
          </a:p>
          <a:p>
            <a:pPr marL="0" indent="0">
              <a:buNone/>
            </a:pPr>
            <a:r>
              <a:rPr lang="en-US" sz="2600" dirty="0"/>
              <a:t>in the face of fear, in the circumstance of loss and shortage, </a:t>
            </a:r>
          </a:p>
          <a:p>
            <a:pPr marL="0" indent="0">
              <a:buNone/>
            </a:pPr>
            <a:r>
              <a:rPr lang="en-US" sz="2600" dirty="0"/>
              <a:t>and in the uncertainty of the near-term future.  </a:t>
            </a:r>
          </a:p>
          <a:p>
            <a:endParaRPr lang="en-US" dirty="0"/>
          </a:p>
          <a:p>
            <a:pPr algn="r"/>
            <a:r>
              <a:rPr lang="en-US" sz="4000" dirty="0">
                <a:solidFill>
                  <a:schemeClr val="accent5">
                    <a:lumMod val="60000"/>
                    <a:lumOff val="40000"/>
                  </a:schemeClr>
                </a:solidFill>
              </a:rPr>
              <a:t>Stubbornness </a:t>
            </a:r>
            <a:r>
              <a:rPr lang="en-US" sz="4000" dirty="0"/>
              <a:t>–</a:t>
            </a:r>
            <a:r>
              <a:rPr lang="en-US" sz="2900" dirty="0"/>
              <a:t>is generally a firmly held position to defend ones own self-interests and/or opinions at the </a:t>
            </a:r>
            <a:r>
              <a:rPr lang="en-US" sz="2900" i="1" u="sng" dirty="0"/>
              <a:t>expense</a:t>
            </a:r>
            <a:r>
              <a:rPr lang="en-US" sz="2900" dirty="0"/>
              <a:t> of </a:t>
            </a:r>
          </a:p>
          <a:p>
            <a:pPr marL="0" indent="0" algn="r">
              <a:buNone/>
            </a:pPr>
            <a:r>
              <a:rPr lang="en-US" sz="2900" dirty="0">
                <a:solidFill>
                  <a:srgbClr val="FF0000"/>
                </a:solidFill>
              </a:rPr>
              <a:t>principle</a:t>
            </a:r>
            <a:r>
              <a:rPr lang="en-US" sz="2900" dirty="0"/>
              <a:t> and </a:t>
            </a:r>
            <a:r>
              <a:rPr lang="en-US" sz="2900" dirty="0">
                <a:solidFill>
                  <a:schemeClr val="accent1">
                    <a:lumMod val="40000"/>
                    <a:lumOff val="60000"/>
                  </a:schemeClr>
                </a:solidFill>
              </a:rPr>
              <a:t>mission</a:t>
            </a:r>
            <a:r>
              <a:rPr lang="en-US" sz="2900" dirty="0"/>
              <a:t> in the face of fear, </a:t>
            </a:r>
          </a:p>
          <a:p>
            <a:pPr marL="0" indent="0" algn="r">
              <a:buNone/>
            </a:pPr>
            <a:r>
              <a:rPr lang="en-US" sz="2900" dirty="0"/>
              <a:t>shortage and uncertainty. </a:t>
            </a:r>
          </a:p>
          <a:p>
            <a:pPr algn="r"/>
            <a:endParaRPr lang="en-US" sz="2400" dirty="0"/>
          </a:p>
          <a:p>
            <a:pPr marL="0" indent="0" algn="ctr">
              <a:buNone/>
            </a:pPr>
            <a:r>
              <a:rPr lang="en-US" sz="2600" dirty="0"/>
              <a:t>But identifying the expression of either one is often in the </a:t>
            </a:r>
            <a:r>
              <a:rPr lang="en-US" sz="2600" b="1" dirty="0">
                <a:solidFill>
                  <a:schemeClr val="accent5">
                    <a:lumMod val="60000"/>
                    <a:lumOff val="40000"/>
                  </a:schemeClr>
                </a:solidFill>
              </a:rPr>
              <a:t>mind of the observer</a:t>
            </a:r>
            <a:r>
              <a:rPr lang="en-US" sz="2600" dirty="0"/>
              <a:t>.  </a:t>
            </a:r>
          </a:p>
          <a:p>
            <a:pPr marL="0" indent="0" algn="ctr">
              <a:buNone/>
            </a:pPr>
            <a:r>
              <a:rPr lang="en-US" sz="2600" dirty="0"/>
              <a:t>Such identification is made easier with the proper use of the </a:t>
            </a:r>
          </a:p>
          <a:p>
            <a:pPr marL="0" indent="0" algn="ctr">
              <a:buNone/>
            </a:pPr>
            <a:r>
              <a:rPr lang="en-US" sz="2600" dirty="0"/>
              <a:t>Bible.  And it is often best understood in </a:t>
            </a:r>
            <a:r>
              <a:rPr lang="en-US" sz="2600" i="1" dirty="0">
                <a:solidFill>
                  <a:srgbClr val="00B0F0"/>
                </a:solidFill>
              </a:rPr>
              <a:t>hindsight</a:t>
            </a:r>
            <a:r>
              <a:rPr lang="en-US" sz="2600" i="1" dirty="0"/>
              <a:t>.</a:t>
            </a:r>
            <a:endParaRPr lang="en-US" sz="3800" dirty="0"/>
          </a:p>
        </p:txBody>
      </p:sp>
    </p:spTree>
    <p:extLst>
      <p:ext uri="{BB962C8B-B14F-4D97-AF65-F5344CB8AC3E}">
        <p14:creationId xmlns:p14="http://schemas.microsoft.com/office/powerpoint/2010/main" val="2468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1000"/>
                                        <p:tgtEl>
                                          <p:spTgt spid="3">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1000"/>
                                        <p:tgtEl>
                                          <p:spTgt spid="3">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loyalty--5</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sz="3200" spc="300" dirty="0">
                <a:solidFill>
                  <a:schemeClr val="accent3">
                    <a:lumMod val="60000"/>
                    <a:lumOff val="40000"/>
                  </a:schemeClr>
                </a:solidFill>
              </a:rPr>
              <a:t>SUBMISSION</a:t>
            </a:r>
            <a:endParaRPr lang="en-US" sz="3200" spc="300" dirty="0"/>
          </a:p>
          <a:p>
            <a:pPr>
              <a:buFont typeface="Wingdings" panose="05000000000000000000" pitchFamily="2" charset="2"/>
              <a:buChar char="Ø"/>
            </a:pPr>
            <a:r>
              <a:rPr lang="en-US" sz="2400" dirty="0"/>
              <a:t>Primary submission is to God—James 4:7a; “Therefore submit to God…” (NKJV).  Contextually– one cannot resist the Devil and expect him to flee (7b) without the initial and ongoing submission to the Divine.  </a:t>
            </a:r>
            <a:endParaRPr lang="en-US" dirty="0"/>
          </a:p>
          <a:p>
            <a:pPr>
              <a:buFont typeface="Wingdings" panose="05000000000000000000" pitchFamily="2" charset="2"/>
              <a:buChar char="Ø"/>
            </a:pPr>
            <a:r>
              <a:rPr lang="en-US" sz="2400" dirty="0"/>
              <a:t>What about submission among humans?  “…and further you will submit to one another out of reverence for Christ.” Ephesians 4:21 NLT.</a:t>
            </a:r>
          </a:p>
          <a:p>
            <a:pPr>
              <a:buFont typeface="Wingdings" panose="05000000000000000000" pitchFamily="2" charset="2"/>
              <a:buChar char="Ø"/>
            </a:pPr>
            <a:r>
              <a:rPr lang="en-US" sz="2400" dirty="0"/>
              <a:t>Submission within the church requires sober self-assessment.  See Romans 12:4 ff. and Philippians 2:3-4.  and 1</a:t>
            </a:r>
            <a:r>
              <a:rPr lang="en-US" sz="2400" baseline="30000" dirty="0"/>
              <a:t>st</a:t>
            </a:r>
            <a:r>
              <a:rPr lang="en-US" sz="2400" dirty="0"/>
              <a:t> Peter 2:13-3:12.</a:t>
            </a:r>
          </a:p>
        </p:txBody>
      </p:sp>
    </p:spTree>
    <p:extLst>
      <p:ext uri="{BB962C8B-B14F-4D97-AF65-F5344CB8AC3E}">
        <p14:creationId xmlns:p14="http://schemas.microsoft.com/office/powerpoint/2010/main" val="26666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loyalty--6</a:t>
            </a:r>
            <a:endParaRPr lang="en-US" sz="3200"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000" dirty="0"/>
              <a:t>See 3T 343-361.  EGW primarily uses the word submission in the context of salvation and one’s walk with God.  Within the church, submission is expected/required of those who are involved in wrong-doing (sin) and are tempted to ignore or reject reproof.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 refusal to submit in Scripture is always first of all a rejection of the authority of God Himself.  Examples are numerous.  </a:t>
            </a:r>
          </a:p>
          <a:p>
            <a:pPr marL="0" indent="0">
              <a:buNone/>
            </a:pPr>
            <a:endParaRPr lang="en-US" sz="2000" dirty="0"/>
          </a:p>
          <a:p>
            <a:pPr>
              <a:buFont typeface="Wingdings" panose="05000000000000000000" pitchFamily="2" charset="2"/>
              <a:buChar char="Ø"/>
            </a:pPr>
            <a:r>
              <a:rPr lang="en-US" sz="2000" dirty="0" err="1"/>
              <a:t>Korah’s</a:t>
            </a:r>
            <a:r>
              <a:rPr lang="en-US" sz="2000" dirty="0"/>
              <a:t> rebellion and refusal to submit to Moses was really a rejection of God to whom Moses was [almost] continuously submissive.  </a:t>
            </a:r>
            <a:r>
              <a:rPr lang="en-US" sz="2000" dirty="0" err="1"/>
              <a:t>Korah’s</a:t>
            </a:r>
            <a:r>
              <a:rPr lang="en-US" sz="2000" dirty="0"/>
              <a:t> primary desire was to lead Israel himself and take them back to Egypt.  Which is the ultimate insult to God who had destroyed Egypt in order to rescue Israel from that living death experience.  It could be argued that </a:t>
            </a:r>
            <a:r>
              <a:rPr lang="en-US" sz="2000" dirty="0" err="1"/>
              <a:t>Korah’s</a:t>
            </a:r>
            <a:r>
              <a:rPr lang="en-US" sz="2000" dirty="0"/>
              <a:t> primary motivator was a spirit of personal jealousy not care for the nation.  </a:t>
            </a:r>
          </a:p>
        </p:txBody>
      </p:sp>
    </p:spTree>
    <p:extLst>
      <p:ext uri="{BB962C8B-B14F-4D97-AF65-F5344CB8AC3E}">
        <p14:creationId xmlns:p14="http://schemas.microsoft.com/office/powerpoint/2010/main" val="38804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loyalty—7</a:t>
            </a:r>
            <a:endParaRPr lang="en-US" sz="3200" dirty="0"/>
          </a:p>
        </p:txBody>
      </p:sp>
      <p:sp>
        <p:nvSpPr>
          <p:cNvPr id="3" name="Content Placeholder 2"/>
          <p:cNvSpPr>
            <a:spLocks noGrp="1"/>
          </p:cNvSpPr>
          <p:nvPr>
            <p:ph idx="1"/>
          </p:nvPr>
        </p:nvSpPr>
        <p:spPr/>
        <p:txBody>
          <a:bodyPr/>
          <a:lstStyle/>
          <a:p>
            <a:pPr marL="0" indent="0" algn="ctr">
              <a:buNone/>
            </a:pPr>
            <a:r>
              <a:rPr lang="en-US" sz="3200" dirty="0">
                <a:solidFill>
                  <a:schemeClr val="accent6">
                    <a:lumMod val="60000"/>
                    <a:lumOff val="40000"/>
                  </a:schemeClr>
                </a:solidFill>
              </a:rPr>
              <a:t>Loyalty</a:t>
            </a:r>
            <a:r>
              <a:rPr lang="en-US" sz="3200" dirty="0">
                <a:solidFill>
                  <a:srgbClr val="FF0000"/>
                </a:solidFill>
              </a:rPr>
              <a:t> </a:t>
            </a:r>
            <a:r>
              <a:rPr lang="en-US" sz="3200" dirty="0"/>
              <a:t>in the Bible— </a:t>
            </a:r>
          </a:p>
          <a:p>
            <a:pPr>
              <a:buFont typeface="Wingdings" panose="05000000000000000000" pitchFamily="2" charset="2"/>
              <a:buChar char="Ø"/>
            </a:pPr>
            <a:endParaRPr lang="en-US" sz="3200" dirty="0"/>
          </a:p>
          <a:p>
            <a:pPr>
              <a:buFont typeface="Wingdings" panose="05000000000000000000" pitchFamily="2" charset="2"/>
              <a:buChar char="Ø"/>
            </a:pPr>
            <a:r>
              <a:rPr lang="en-US" sz="2800" dirty="0"/>
              <a:t>   Israel to Moses?  Why or why not?</a:t>
            </a:r>
          </a:p>
          <a:p>
            <a:pPr>
              <a:buFont typeface="Wingdings" panose="05000000000000000000" pitchFamily="2" charset="2"/>
              <a:buChar char="Ø"/>
            </a:pPr>
            <a:r>
              <a:rPr lang="en-US" sz="2800" dirty="0"/>
              <a:t>     David to Saul? or was it more than that?</a:t>
            </a:r>
          </a:p>
          <a:p>
            <a:pPr>
              <a:buFont typeface="Wingdings" panose="05000000000000000000" pitchFamily="2" charset="2"/>
              <a:buChar char="Ø"/>
            </a:pPr>
            <a:r>
              <a:rPr lang="en-US" sz="2800" dirty="0"/>
              <a:t>       The Disciples to Jesus?  Until the cross? After the cross?</a:t>
            </a:r>
          </a:p>
          <a:p>
            <a:pPr>
              <a:buFont typeface="Wingdings" panose="05000000000000000000" pitchFamily="2" charset="2"/>
              <a:buChar char="Ø"/>
            </a:pPr>
            <a:r>
              <a:rPr lang="en-US" sz="2800" dirty="0"/>
              <a:t>         Members to Leaders?  or Leaders to members?</a:t>
            </a:r>
          </a:p>
          <a:p>
            <a:pPr marL="0" indent="0" algn="ctr">
              <a:buNone/>
            </a:pPr>
            <a:r>
              <a:rPr lang="en-US" sz="2400" dirty="0"/>
              <a:t>	</a:t>
            </a:r>
            <a:endParaRPr lang="en-US" sz="2400" dirty="0">
              <a:solidFill>
                <a:schemeClr val="accent1"/>
              </a:solidFill>
            </a:endParaRPr>
          </a:p>
        </p:txBody>
      </p:sp>
    </p:spTree>
    <p:extLst>
      <p:ext uri="{BB962C8B-B14F-4D97-AF65-F5344CB8AC3E}">
        <p14:creationId xmlns:p14="http://schemas.microsoft.com/office/powerpoint/2010/main" val="29629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Faithfulness, </a:t>
            </a:r>
            <a:r>
              <a:rPr lang="en-US" sz="3200" dirty="0">
                <a:solidFill>
                  <a:schemeClr val="accent3">
                    <a:lumMod val="60000"/>
                    <a:lumOff val="40000"/>
                  </a:schemeClr>
                </a:solidFill>
              </a:rPr>
              <a:t>submission, </a:t>
            </a:r>
            <a:r>
              <a:rPr lang="en-US" sz="3200" dirty="0">
                <a:solidFill>
                  <a:schemeClr val="accent6">
                    <a:lumMod val="60000"/>
                    <a:lumOff val="40000"/>
                  </a:schemeClr>
                </a:solidFill>
              </a:rPr>
              <a:t>loyalty--8</a:t>
            </a:r>
            <a:endParaRPr lang="en-US" sz="3200"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sz="3200" dirty="0">
                <a:solidFill>
                  <a:schemeClr val="accent6">
                    <a:lumMod val="60000"/>
                    <a:lumOff val="40000"/>
                  </a:schemeClr>
                </a:solidFill>
              </a:rPr>
              <a:t>L O Y A L T Y</a:t>
            </a:r>
          </a:p>
          <a:p>
            <a:pPr marL="0" indent="0" algn="ctr">
              <a:buNone/>
            </a:pPr>
            <a:r>
              <a:rPr lang="en-US" sz="3200" dirty="0"/>
              <a:t>Two Questions– for true servant leaders in the 21</a:t>
            </a:r>
            <a:r>
              <a:rPr lang="en-US" sz="3200" baseline="30000" dirty="0"/>
              <a:t>st</a:t>
            </a:r>
            <a:r>
              <a:rPr lang="en-US" sz="3200" dirty="0"/>
              <a:t> century Adventist Church </a:t>
            </a:r>
          </a:p>
          <a:p>
            <a:pPr marL="0" indent="0" algn="ctr">
              <a:buNone/>
            </a:pPr>
            <a:endParaRPr lang="en-US" sz="3200" dirty="0"/>
          </a:p>
          <a:p>
            <a:pPr marL="0" indent="0">
              <a:buNone/>
            </a:pPr>
            <a:r>
              <a:rPr lang="en-US" sz="3200" dirty="0">
                <a:solidFill>
                  <a:schemeClr val="accent1">
                    <a:lumMod val="60000"/>
                    <a:lumOff val="40000"/>
                  </a:schemeClr>
                </a:solidFill>
              </a:rPr>
              <a:t>A.  Does loyalty start at the bottom and work its way </a:t>
            </a:r>
          </a:p>
          <a:p>
            <a:pPr marL="0" indent="0">
              <a:buNone/>
            </a:pPr>
            <a:r>
              <a:rPr lang="en-US" sz="3200" dirty="0">
                <a:solidFill>
                  <a:schemeClr val="accent1">
                    <a:lumMod val="60000"/>
                    <a:lumOff val="40000"/>
                  </a:schemeClr>
                </a:solidFill>
              </a:rPr>
              <a:t>up?  </a:t>
            </a:r>
          </a:p>
          <a:p>
            <a:pPr marL="0" indent="0">
              <a:buNone/>
            </a:pPr>
            <a:r>
              <a:rPr lang="en-US" sz="3200" dirty="0">
                <a:solidFill>
                  <a:schemeClr val="accent1">
                    <a:lumMod val="60000"/>
                    <a:lumOff val="40000"/>
                  </a:schemeClr>
                </a:solidFill>
              </a:rPr>
              <a:t>					</a:t>
            </a:r>
            <a:r>
              <a:rPr lang="en-US" sz="3200" dirty="0">
                <a:solidFill>
                  <a:schemeClr val="accent4">
                    <a:lumMod val="40000"/>
                    <a:lumOff val="60000"/>
                  </a:schemeClr>
                </a:solidFill>
              </a:rPr>
              <a:t>OR</a:t>
            </a:r>
          </a:p>
          <a:p>
            <a:pPr marL="0" indent="0">
              <a:buNone/>
            </a:pPr>
            <a:endParaRPr lang="en-US" sz="3200" dirty="0">
              <a:solidFill>
                <a:schemeClr val="accent4">
                  <a:lumMod val="40000"/>
                  <a:lumOff val="60000"/>
                </a:schemeClr>
              </a:solidFill>
            </a:endParaRPr>
          </a:p>
          <a:p>
            <a:pPr marL="0" indent="0" algn="r">
              <a:buNone/>
            </a:pPr>
            <a:r>
              <a:rPr lang="en-US" sz="3200" dirty="0">
                <a:solidFill>
                  <a:schemeClr val="accent6">
                    <a:lumMod val="60000"/>
                    <a:lumOff val="40000"/>
                  </a:schemeClr>
                </a:solidFill>
              </a:rPr>
              <a:t>	</a:t>
            </a:r>
            <a:r>
              <a:rPr lang="en-US" sz="3200" dirty="0">
                <a:solidFill>
                  <a:schemeClr val="accent4">
                    <a:lumMod val="60000"/>
                    <a:lumOff val="40000"/>
                  </a:schemeClr>
                </a:solidFill>
              </a:rPr>
              <a:t>B.  Does loyalty start at the top and work its way down?</a:t>
            </a:r>
          </a:p>
          <a:p>
            <a:pPr marL="0" indent="0">
              <a:buNone/>
            </a:pPr>
            <a:endParaRPr lang="en-US" sz="3200" dirty="0"/>
          </a:p>
        </p:txBody>
      </p:sp>
    </p:spTree>
    <p:extLst>
      <p:ext uri="{BB962C8B-B14F-4D97-AF65-F5344CB8AC3E}">
        <p14:creationId xmlns:p14="http://schemas.microsoft.com/office/powerpoint/2010/main" val="20325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1000"/>
                                        <p:tgtEl>
                                          <p:spTgt spid="3">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1000"/>
                                        <p:tgtEl>
                                          <p:spTgt spid="3">
                                            <p:txEl>
                                              <p:pRg st="4" end="4"/>
                                            </p:txEl>
                                          </p:spTgt>
                                        </p:tgtEl>
                                      </p:cBhvr>
                                    </p:animEffect>
                                  </p:childTnLst>
                                </p:cTn>
                              </p:par>
                            </p:childTnLst>
                          </p:cTn>
                        </p:par>
                        <p:par>
                          <p:cTn id="21" fill="hold">
                            <p:stCondLst>
                              <p:cond delay="1000"/>
                            </p:stCondLst>
                            <p:childTnLst>
                              <p:par>
                                <p:cTn id="22" presetID="16" presetClass="entr" presetSubtype="21" fill="hold" grpId="0" nodeType="afterEffect">
                                  <p:stCondLst>
                                    <p:cond delay="225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Thomas Lemon</TermName>
          <TermId xmlns="http://schemas.microsoft.com/office/infopath/2007/PartnerControls">d11b1f42-232d-4f8f-be2a-35c20feadb81</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Props1.xml><?xml version="1.0" encoding="utf-8"?>
<ds:datastoreItem xmlns:ds="http://schemas.openxmlformats.org/officeDocument/2006/customXml" ds:itemID="{719C94DD-9EB7-4F98-AD39-9A0E2E7ECB36}"/>
</file>

<file path=customXml/itemProps2.xml><?xml version="1.0" encoding="utf-8"?>
<ds:datastoreItem xmlns:ds="http://schemas.openxmlformats.org/officeDocument/2006/customXml" ds:itemID="{2E1562DA-27B1-44D7-8393-66E45860A5B4}"/>
</file>

<file path=customXml/itemProps3.xml><?xml version="1.0" encoding="utf-8"?>
<ds:datastoreItem xmlns:ds="http://schemas.openxmlformats.org/officeDocument/2006/customXml" ds:itemID="{09B3CA5C-AD21-465C-BBCF-CB53CDD515D0}"/>
</file>

<file path=docProps/app.xml><?xml version="1.0" encoding="utf-8"?>
<Properties xmlns="http://schemas.openxmlformats.org/officeDocument/2006/extended-properties" xmlns:vt="http://schemas.openxmlformats.org/officeDocument/2006/docPropsVTypes">
  <Template>TM04033937[[fn=Vapor Trail]]</Template>
  <TotalTime>3540</TotalTime>
  <Words>1280</Words>
  <Application>Microsoft Office PowerPoint</Application>
  <PresentationFormat>Widescreen</PresentationFormat>
  <Paragraphs>122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vt:lpstr>
      <vt:lpstr>Vapor Trail</vt:lpstr>
      <vt:lpstr>UNITED IN FAITHFULNESS, Submission and Loyalty, to accomplish the mission—</vt:lpstr>
      <vt:lpstr>Faithfulness, submission, loyalty--1</vt:lpstr>
      <vt:lpstr>Faithfulness, submission, loyalty--2</vt:lpstr>
      <vt:lpstr>Faithfulness, submission, loyalty--3</vt:lpstr>
      <vt:lpstr>Faithfulness, submission, loyalty--4</vt:lpstr>
      <vt:lpstr>Faithfulness, submission, loyalty--5</vt:lpstr>
      <vt:lpstr>Faithfulness, submission, loyalty--6</vt:lpstr>
      <vt:lpstr>Faithfulness, submission, loyalty—7</vt:lpstr>
      <vt:lpstr>Faithfulness, submission, loyalty--8</vt:lpstr>
      <vt:lpstr>Faithfulness, submission, loyalty—9</vt:lpstr>
      <vt:lpstr>Faithfulness, submission, loyalty—10</vt:lpstr>
      <vt:lpstr>Faithfulness, submission, loyalty--11</vt:lpstr>
      <vt:lpstr>Faithfulness, submission, Loyalty--12</vt:lpstr>
      <vt:lpstr>Faithfulness, submission, loyalty—13</vt:lpstr>
      <vt:lpstr>Faithfulness, Submission, LOYALTY—14</vt:lpstr>
      <vt:lpstr>Faithfulness, Submission, LOYALTY—15</vt:lpstr>
      <vt:lpstr>Limited Suggested resources</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IN FAITHFULNESS, Submission and Loyalty, to accomplish the mission—</dc:title>
  <dc:creator>Lemon, Thomas</dc:creator>
  <cp:lastModifiedBy>Missah, Ellen S.</cp:lastModifiedBy>
  <cp:revision>73</cp:revision>
  <cp:lastPrinted>2017-11-13T22:17:34Z</cp:lastPrinted>
  <dcterms:created xsi:type="dcterms:W3CDTF">2017-11-13T21:31:24Z</dcterms:created>
  <dcterms:modified xsi:type="dcterms:W3CDTF">2022-01-12T16:52:43Z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64;#Thomas Lemon|d11b1f42-232d-4f8f-be2a-35c20feadb81</vt:lpwstr>
  </property>
  <property fmtid="{D5CDD505-2E9C-101B-9397-08002B2CF9AE}" pid="4" name="CurriculumCategories">
    <vt:lpwstr/>
  </property>
</Properties>
</file>