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313" r:id="rId5"/>
    <p:sldId id="267" r:id="rId6"/>
    <p:sldId id="314" r:id="rId7"/>
    <p:sldId id="268" r:id="rId8"/>
    <p:sldId id="315" r:id="rId9"/>
    <p:sldId id="261" r:id="rId10"/>
    <p:sldId id="316" r:id="rId11"/>
    <p:sldId id="317" r:id="rId12"/>
    <p:sldId id="318" r:id="rId13"/>
    <p:sldId id="335" r:id="rId14"/>
    <p:sldId id="320" r:id="rId15"/>
    <p:sldId id="321" r:id="rId16"/>
    <p:sldId id="322" r:id="rId17"/>
    <p:sldId id="323" r:id="rId18"/>
    <p:sldId id="324" r:id="rId19"/>
    <p:sldId id="325" r:id="rId20"/>
    <p:sldId id="266" r:id="rId21"/>
    <p:sldId id="329" r:id="rId22"/>
    <p:sldId id="330" r:id="rId23"/>
    <p:sldId id="331" r:id="rId24"/>
    <p:sldId id="332" r:id="rId25"/>
    <p:sldId id="333" r:id="rId26"/>
    <p:sldId id="334" r:id="rId27"/>
    <p:sldId id="32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82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162" d="100"/>
          <a:sy n="162" d="100"/>
        </p:scale>
        <p:origin x="24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0E0E21-F960-4E6E-B5AB-E234106B59B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405448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E0E21-F960-4E6E-B5AB-E234106B59B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335179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E0E21-F960-4E6E-B5AB-E234106B59B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249667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E0E21-F960-4E6E-B5AB-E234106B59B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327628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0E0E21-F960-4E6E-B5AB-E234106B59B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336592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0E0E21-F960-4E6E-B5AB-E234106B59BF}"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330387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E0E21-F960-4E6E-B5AB-E234106B59BF}"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292945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0E0E21-F960-4E6E-B5AB-E234106B59BF}"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13423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E0E21-F960-4E6E-B5AB-E234106B59BF}"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221866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0E0E21-F960-4E6E-B5AB-E234106B59BF}"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137795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0E0E21-F960-4E6E-B5AB-E234106B59BF}"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264921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E0E21-F960-4E6E-B5AB-E234106B59BF}"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E70F5-AFC9-42A6-85CB-CCB06116A55E}" type="slidenum">
              <a:rPr lang="en-US" smtClean="0"/>
              <a:t>‹#›</a:t>
            </a:fld>
            <a:endParaRPr lang="en-US"/>
          </a:p>
        </p:txBody>
      </p:sp>
    </p:spTree>
    <p:extLst>
      <p:ext uri="{BB962C8B-B14F-4D97-AF65-F5344CB8AC3E}">
        <p14:creationId xmlns:p14="http://schemas.microsoft.com/office/powerpoint/2010/main" val="3342461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1207407" y="1987324"/>
            <a:ext cx="9259207" cy="2992891"/>
          </a:xfrm>
        </p:spPr>
        <p:txBody>
          <a:bodyPr>
            <a:normAutofit/>
          </a:bodyPr>
          <a:lstStyle/>
          <a:p>
            <a:pPr algn="r"/>
            <a:r>
              <a:rPr lang="es-AR" sz="4000" b="1" dirty="0">
                <a:effectLst>
                  <a:outerShdw blurRad="38100" dist="38100" dir="2700000" algn="tl">
                    <a:srgbClr val="000000">
                      <a:alpha val="43137"/>
                    </a:srgbClr>
                  </a:outerShdw>
                </a:effectLst>
              </a:rPr>
              <a:t>THE SPIRITUAL NECESSITY</a:t>
            </a:r>
            <a:br>
              <a:rPr lang="es-AR" sz="4000" b="1" dirty="0">
                <a:effectLst>
                  <a:outerShdw blurRad="38100" dist="38100" dir="2700000" algn="tl">
                    <a:srgbClr val="000000">
                      <a:alpha val="43137"/>
                    </a:srgbClr>
                  </a:outerShdw>
                </a:effectLst>
              </a:rPr>
            </a:br>
            <a:r>
              <a:rPr lang="es-AR" sz="4000" b="1" dirty="0">
                <a:effectLst>
                  <a:outerShdw blurRad="38100" dist="38100" dir="2700000" algn="tl">
                    <a:srgbClr val="000000">
                      <a:alpha val="43137"/>
                    </a:srgbClr>
                  </a:outerShdw>
                </a:effectLst>
              </a:rPr>
              <a:t>OF CHURCH UNITY</a:t>
            </a:r>
            <a:br>
              <a:rPr lang="es-AR"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&amp; BIBLICAL AUTHORITY</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TO ACCOMPLISH GOD’S MISSION</a:t>
            </a:r>
            <a:endParaRPr lang="es-AR" sz="4000" b="1" dirty="0">
              <a:effectLst>
                <a:outerShdw blurRad="38100" dist="38100" dir="2700000" algn="tl">
                  <a:srgbClr val="000000">
                    <a:alpha val="43137"/>
                  </a:srgbClr>
                </a:outerShdw>
              </a:effectLst>
            </a:endParaRPr>
          </a:p>
        </p:txBody>
      </p:sp>
      <p:sp>
        <p:nvSpPr>
          <p:cNvPr id="4" name="Marcador de texto 3"/>
          <p:cNvSpPr>
            <a:spLocks noGrp="1"/>
          </p:cNvSpPr>
          <p:nvPr>
            <p:ph type="body" idx="1"/>
          </p:nvPr>
        </p:nvSpPr>
        <p:spPr>
          <a:xfrm>
            <a:off x="260350" y="5922236"/>
            <a:ext cx="7379590" cy="623843"/>
          </a:xfrm>
        </p:spPr>
        <p:txBody>
          <a:bodyPr>
            <a:normAutofit lnSpcReduction="10000"/>
          </a:bodyPr>
          <a:lstStyle/>
          <a:p>
            <a:r>
              <a:rPr lang="en-US" sz="4000" dirty="0">
                <a:solidFill>
                  <a:schemeClr val="accent1">
                    <a:lumMod val="50000"/>
                  </a:schemeClr>
                </a:solidFill>
                <a:effectLst>
                  <a:outerShdw blurRad="38100" dist="38100" dir="2700000" algn="tl">
                    <a:srgbClr val="000000">
                      <a:alpha val="43137"/>
                    </a:srgbClr>
                  </a:outerShdw>
                </a:effectLst>
              </a:rPr>
              <a:t>11</a:t>
            </a:r>
            <a:r>
              <a:rPr lang="en-US" sz="4000" baseline="30000" dirty="0">
                <a:solidFill>
                  <a:schemeClr val="accent1">
                    <a:lumMod val="50000"/>
                  </a:schemeClr>
                </a:solidFill>
                <a:effectLst>
                  <a:outerShdw blurRad="38100" dist="38100" dir="2700000" algn="tl">
                    <a:srgbClr val="000000">
                      <a:alpha val="43137"/>
                    </a:srgbClr>
                  </a:outerShdw>
                </a:effectLst>
              </a:rPr>
              <a:t>TH</a:t>
            </a:r>
            <a:r>
              <a:rPr lang="en-US" sz="4000" dirty="0">
                <a:solidFill>
                  <a:schemeClr val="accent1">
                    <a:lumMod val="50000"/>
                  </a:schemeClr>
                </a:solidFill>
                <a:effectLst>
                  <a:outerShdw blurRad="38100" dist="38100" dir="2700000" algn="tl">
                    <a:srgbClr val="000000">
                      <a:alpha val="43137"/>
                    </a:srgbClr>
                  </a:outerShdw>
                </a:effectLst>
              </a:rPr>
              <a:t> Global Leadership Summit</a:t>
            </a:r>
            <a:endParaRPr lang="es-AR" sz="4000" dirty="0">
              <a:solidFill>
                <a:schemeClr val="accent1">
                  <a:lumMod val="50000"/>
                </a:schemeClr>
              </a:solidFill>
              <a:effectLst>
                <a:outerShdw blurRad="38100" dist="38100" dir="2700000" algn="tl">
                  <a:srgbClr val="000000">
                    <a:alpha val="43137"/>
                  </a:srgbClr>
                </a:outerShdw>
              </a:effectLst>
            </a:endParaRPr>
          </a:p>
        </p:txBody>
      </p:sp>
      <p:sp>
        <p:nvSpPr>
          <p:cNvPr id="7" name="Marcador de texto 3"/>
          <p:cNvSpPr txBox="1">
            <a:spLocks/>
          </p:cNvSpPr>
          <p:nvPr/>
        </p:nvSpPr>
        <p:spPr>
          <a:xfrm>
            <a:off x="2867882" y="6370414"/>
            <a:ext cx="4079850" cy="487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bg2">
                    <a:lumMod val="50000"/>
                  </a:schemeClr>
                </a:solidFill>
              </a:rPr>
              <a:t>Lisbon, February 6-8, 2018</a:t>
            </a:r>
            <a:endParaRPr lang="es-AR" sz="2800" dirty="0">
              <a:solidFill>
                <a:schemeClr val="bg2">
                  <a:lumMod val="50000"/>
                </a:schemeClr>
              </a:solidFill>
            </a:endParaRPr>
          </a:p>
        </p:txBody>
      </p:sp>
    </p:spTree>
    <p:extLst>
      <p:ext uri="{BB962C8B-B14F-4D97-AF65-F5344CB8AC3E}">
        <p14:creationId xmlns:p14="http://schemas.microsoft.com/office/powerpoint/2010/main" val="188883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II. Jesus Prays for His Disciples: (John 17:6-19)</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89957" y="1560059"/>
            <a:ext cx="8703129" cy="754290"/>
          </a:xfrm>
        </p:spPr>
        <p:txBody>
          <a:bodyPr/>
          <a:lstStyle/>
          <a:p>
            <a:pPr marL="914400" lvl="1" indent="-457200">
              <a:buFont typeface="+mj-lt"/>
              <a:buAutoNum type="arabicPeriod" startAt="3"/>
            </a:pPr>
            <a:r>
              <a:rPr lang="en-US" b="1" u="sng" dirty="0"/>
              <a:t>BELONGING TO GOD-PROTECTION ASSURED (vs.9-10)</a:t>
            </a:r>
            <a:endParaRPr lang="es-AR" dirty="0"/>
          </a:p>
        </p:txBody>
      </p:sp>
      <p:sp>
        <p:nvSpPr>
          <p:cNvPr id="4" name="Rectángulo 3"/>
          <p:cNvSpPr/>
          <p:nvPr/>
        </p:nvSpPr>
        <p:spPr>
          <a:xfrm>
            <a:off x="234042" y="2890157"/>
            <a:ext cx="10384971" cy="3785652"/>
          </a:xfrm>
          <a:prstGeom prst="rect">
            <a:avLst/>
          </a:prstGeom>
        </p:spPr>
        <p:txBody>
          <a:bodyPr wrap="square">
            <a:spAutoFit/>
          </a:bodyPr>
          <a:lstStyle/>
          <a:p>
            <a:r>
              <a:rPr lang="en-US" sz="2400" dirty="0"/>
              <a:t>“</a:t>
            </a:r>
            <a:r>
              <a:rPr lang="en-US" sz="2400" i="1" dirty="0"/>
              <a:t>The Lord is very pitiful, and of tender mercy” (James 5:11).  </a:t>
            </a:r>
            <a:r>
              <a:rPr lang="en-US" sz="2400" b="1" i="1" dirty="0"/>
              <a:t>He waits with unwearied love to hear the confessions of the wayward and to accept their penitence.</a:t>
            </a:r>
            <a:r>
              <a:rPr lang="en-US" sz="2400" i="1" dirty="0"/>
              <a:t>  He watches for some return of gratitude from us as the mother watches for the smile of recognition from her beloved child.  He would have us understand how earnestly and tenderly His heart yearns over us.  </a:t>
            </a:r>
            <a:r>
              <a:rPr lang="en-US" sz="2400" b="1" i="1" dirty="0"/>
              <a:t>He invites us to take our trials to His sympathy, our sorrows to His love, our wounds to His healing, our weakness to His strength, our emptiness to His fullness.  Never has one been disappointed who came unto Him.</a:t>
            </a:r>
            <a:r>
              <a:rPr lang="en-US" sz="2400" i="1" dirty="0"/>
              <a:t>  “They looked unto Him, and were lightened:  and their faces were not ashamed.” Psalm 34:5.”</a:t>
            </a:r>
            <a:r>
              <a:rPr lang="en-US" sz="2400" dirty="0"/>
              <a:t>  (MB --Mount of Blessings, p. 84.4).</a:t>
            </a:r>
            <a:endParaRPr lang="es-AR" sz="24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6"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10</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713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II. Jesus Prays for His Disciples: (John 17:6-19)</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89957" y="1560059"/>
            <a:ext cx="8703129" cy="754290"/>
          </a:xfrm>
        </p:spPr>
        <p:txBody>
          <a:bodyPr/>
          <a:lstStyle/>
          <a:p>
            <a:pPr marL="914400" lvl="1" indent="-457200">
              <a:buFont typeface="+mj-lt"/>
              <a:buAutoNum type="arabicPeriod" startAt="4"/>
            </a:pPr>
            <a:r>
              <a:rPr lang="en-US" b="1" u="sng" dirty="0"/>
              <a:t>“THAT THEY MAY BE ONE” (vs.11)</a:t>
            </a:r>
            <a:endParaRPr lang="es-AR" dirty="0"/>
          </a:p>
        </p:txBody>
      </p:sp>
      <p:sp>
        <p:nvSpPr>
          <p:cNvPr id="4" name="Rectángulo 3"/>
          <p:cNvSpPr/>
          <p:nvPr/>
        </p:nvSpPr>
        <p:spPr>
          <a:xfrm>
            <a:off x="234042" y="2314349"/>
            <a:ext cx="10384971" cy="4524315"/>
          </a:xfrm>
          <a:prstGeom prst="rect">
            <a:avLst/>
          </a:prstGeom>
        </p:spPr>
        <p:txBody>
          <a:bodyPr wrap="square">
            <a:spAutoFit/>
          </a:bodyPr>
          <a:lstStyle/>
          <a:p>
            <a:r>
              <a:rPr lang="en-US" sz="2400" dirty="0"/>
              <a:t>Commenting on Jesus’ prayer for unity in John 17, Ellen White writes, </a:t>
            </a:r>
            <a:r>
              <a:rPr lang="en-US" sz="2400" b="1" i="1" dirty="0"/>
              <a:t>“We cannot surrender the truth in order to accomplish this union; for the very means by which it is to be gained is sanctification through the truth</a:t>
            </a:r>
            <a:r>
              <a:rPr lang="en-US" sz="2400" i="1" dirty="0"/>
              <a:t>. Human wisdom would change all this, thinking this basis of union too narrow</a:t>
            </a:r>
            <a:r>
              <a:rPr lang="en-US" sz="2400" b="1" i="1" dirty="0"/>
              <a:t>. Men would effect a union through conformity to popular opinions, through a compromise with the world. But truth is God’s basis for the unity of his people</a:t>
            </a:r>
            <a:r>
              <a:rPr lang="en-US" sz="2400" i="1" dirty="0"/>
              <a:t>.”</a:t>
            </a:r>
            <a:r>
              <a:rPr lang="en-US" sz="2400" dirty="0"/>
              <a:t> (Ellen G. White, Gospel Workers (1892), p. 391).</a:t>
            </a:r>
            <a:endParaRPr lang="es-AR" sz="2400" dirty="0"/>
          </a:p>
          <a:p>
            <a:r>
              <a:rPr lang="en-US" sz="2400" b="1" u="sng" dirty="0"/>
              <a:t>Danger:</a:t>
            </a:r>
            <a:endParaRPr lang="es-AR" sz="2400" dirty="0"/>
          </a:p>
          <a:p>
            <a:r>
              <a:rPr lang="en-US" sz="2400" dirty="0"/>
              <a:t>"</a:t>
            </a:r>
            <a:r>
              <a:rPr lang="en-US" sz="2400" i="1" dirty="0"/>
              <a:t>Here is where many have failed, and continue to fail. </a:t>
            </a:r>
            <a:r>
              <a:rPr lang="en-US" sz="2400" b="1" i="1" dirty="0"/>
              <a:t>They will not wait patiently for the Lord to work for them. They desire to be active, and if God does not give them something to do, they will venture to do even what he has forbidden</a:t>
            </a:r>
            <a:r>
              <a:rPr lang="en-US" sz="2400" dirty="0"/>
              <a:t>." {ST August 3, 1882 Par. 10}</a:t>
            </a:r>
            <a:endParaRPr lang="es-AR" sz="24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6"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11</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011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36072" y="600982"/>
            <a:ext cx="10379528" cy="5865132"/>
          </a:xfrm>
        </p:spPr>
        <p:txBody>
          <a:bodyPr>
            <a:normAutofit/>
          </a:bodyPr>
          <a:lstStyle/>
          <a:p>
            <a:pPr marL="0" indent="0">
              <a:buNone/>
            </a:pPr>
            <a:r>
              <a:rPr lang="en-US" sz="3200" i="1" dirty="0"/>
              <a:t>“I want to say that from the light given to me by God, there should have been years ago organizations such as are now proposed. When we first met in Conference, it was thought that the General Conference should extend over the whole world. But this is not in God’s order. Conferences must be organized in different localities, and it will be for the health of the different Conferences to have it thus. </a:t>
            </a:r>
            <a:r>
              <a:rPr lang="en-US" sz="3200" b="1" i="1" dirty="0"/>
              <a:t>This does not mean that we are to cut ourselves apart from one another, and be as separate atoms.  God wants us to talk for this, and he Every Conference is to touch every other Conference, and be in harmony with every other Conference wants us to act for this. </a:t>
            </a:r>
            <a:r>
              <a:rPr lang="en-US" sz="3200" i="1" dirty="0"/>
              <a:t>.” </a:t>
            </a:r>
            <a:r>
              <a:rPr lang="en-US" sz="3200" dirty="0"/>
              <a:t>General Conference Bulletin, April 5, 1901</a:t>
            </a:r>
            <a:endParaRPr lang="es-AR" sz="3200" dirty="0"/>
          </a:p>
          <a:p>
            <a:endParaRPr lang="es-AR" sz="3200" dirty="0"/>
          </a:p>
        </p:txBody>
      </p:sp>
      <p:sp>
        <p:nvSpPr>
          <p:cNvPr id="3"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12</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962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rgbClr val="5B9BD5">
                    <a:lumMod val="60000"/>
                    <a:lumOff val="40000"/>
                  </a:srgbClr>
                </a:solidFill>
              </a:rPr>
              <a:t>11</a:t>
            </a:r>
            <a:r>
              <a:rPr lang="en-US" sz="3600" baseline="30000" dirty="0">
                <a:solidFill>
                  <a:srgbClr val="5B9BD5">
                    <a:lumMod val="60000"/>
                    <a:lumOff val="40000"/>
                  </a:srgbClr>
                </a:solidFill>
              </a:rPr>
              <a:t>TH</a:t>
            </a:r>
            <a:r>
              <a:rPr lang="en-US" sz="3600" dirty="0">
                <a:solidFill>
                  <a:srgbClr val="5B9BD5">
                    <a:lumMod val="60000"/>
                    <a:lumOff val="40000"/>
                  </a:srgbClr>
                </a:solidFill>
              </a:rPr>
              <a:t> Global Leadership Summit</a:t>
            </a:r>
            <a:endParaRPr lang="es-AR" sz="3600" dirty="0">
              <a:solidFill>
                <a:srgbClr val="5B9BD5">
                  <a:lumMod val="60000"/>
                  <a:lumOff val="40000"/>
                </a:srgb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13</a:t>
            </a:r>
            <a:endParaRPr lang="es-AR" sz="800" b="1" dirty="0">
              <a:solidFill>
                <a:srgbClr val="CCECFF"/>
              </a:solidFill>
              <a:effectLst>
                <a:outerShdw blurRad="38100" dist="38100" dir="2700000" algn="tl">
                  <a:srgbClr val="000000">
                    <a:alpha val="43137"/>
                  </a:srgbClr>
                </a:outerShdw>
              </a:effectLst>
            </a:endParaRPr>
          </a:p>
        </p:txBody>
      </p:sp>
      <p:sp>
        <p:nvSpPr>
          <p:cNvPr id="2" name="Marcador de contenido 1"/>
          <p:cNvSpPr>
            <a:spLocks noGrp="1"/>
          </p:cNvSpPr>
          <p:nvPr>
            <p:ph idx="1"/>
          </p:nvPr>
        </p:nvSpPr>
        <p:spPr>
          <a:xfrm>
            <a:off x="250371" y="584652"/>
            <a:ext cx="9759043" cy="5991337"/>
          </a:xfrm>
        </p:spPr>
        <p:txBody>
          <a:bodyPr>
            <a:normAutofit/>
          </a:bodyPr>
          <a:lstStyle/>
          <a:p>
            <a:pPr marL="0" indent="0">
              <a:buNone/>
            </a:pPr>
            <a:r>
              <a:rPr lang="en-US" sz="3200" b="1" u="sng" dirty="0"/>
              <a:t>Blessing of Christ’s Prayer, for us to be One</a:t>
            </a:r>
            <a:r>
              <a:rPr lang="en-US" sz="3200" b="1" dirty="0"/>
              <a:t>:</a:t>
            </a:r>
            <a:endParaRPr lang="es-AR" sz="3200" dirty="0"/>
          </a:p>
          <a:p>
            <a:pPr marL="514350" lvl="0" indent="-514350">
              <a:buFont typeface="+mj-lt"/>
              <a:buAutoNum type="arabicPeriod"/>
            </a:pPr>
            <a:r>
              <a:rPr lang="en-US" sz="3200" b="1" dirty="0"/>
              <a:t>One:  in Christ and in the Father</a:t>
            </a:r>
            <a:r>
              <a:rPr lang="en-US" sz="3200" dirty="0"/>
              <a:t>. -Our spiritual relationship.-Romans 8:1.</a:t>
            </a:r>
            <a:endParaRPr lang="es-AR" sz="3200" dirty="0"/>
          </a:p>
          <a:p>
            <a:pPr marL="514350" lvl="0" indent="-514350">
              <a:buFont typeface="+mj-lt"/>
              <a:buAutoNum type="arabicPeriod"/>
            </a:pPr>
            <a:r>
              <a:rPr lang="en-US" sz="3200" b="1" dirty="0"/>
              <a:t>One:  As we “set our minds</a:t>
            </a:r>
            <a:r>
              <a:rPr lang="en-US" sz="3200" dirty="0"/>
              <a:t> in Heavenly things” -Colossians 3:1-2.</a:t>
            </a:r>
            <a:endParaRPr lang="es-AR" sz="3200" dirty="0"/>
          </a:p>
          <a:p>
            <a:pPr marL="514350" lvl="0" indent="-514350">
              <a:buFont typeface="+mj-lt"/>
              <a:buAutoNum type="arabicPeriod"/>
            </a:pPr>
            <a:r>
              <a:rPr lang="en-US" sz="3200" b="1" dirty="0"/>
              <a:t>One:  Having the “Mind of Christ”</a:t>
            </a:r>
            <a:r>
              <a:rPr lang="en-US" sz="3200" dirty="0"/>
              <a:t> -Philippians 2:5.</a:t>
            </a:r>
            <a:endParaRPr lang="es-AR" sz="3200" dirty="0"/>
          </a:p>
          <a:p>
            <a:pPr marL="514350" lvl="0" indent="-514350">
              <a:buFont typeface="+mj-lt"/>
              <a:buAutoNum type="arabicPeriod"/>
            </a:pPr>
            <a:r>
              <a:rPr lang="en-US" sz="3200" b="1" dirty="0"/>
              <a:t>One: “be of One Mind”,</a:t>
            </a:r>
            <a:r>
              <a:rPr lang="en-US" sz="3200" dirty="0"/>
              <a:t> live in peace.  -2 Corinthians 13:11.</a:t>
            </a:r>
            <a:endParaRPr lang="es-AR" sz="3200" dirty="0"/>
          </a:p>
          <a:p>
            <a:pPr marL="514350" lvl="0" indent="-514350">
              <a:buFont typeface="+mj-lt"/>
              <a:buAutoNum type="arabicPeriod"/>
            </a:pPr>
            <a:r>
              <a:rPr lang="en-US" sz="3200" b="1" dirty="0"/>
              <a:t>One:  “Stand Firm in one spirit-</a:t>
            </a:r>
            <a:r>
              <a:rPr lang="en-US" sz="3200" dirty="0"/>
              <a:t> manner worthy of the </a:t>
            </a:r>
            <a:r>
              <a:rPr lang="en-US" sz="3200" b="1" dirty="0"/>
              <a:t>Gospel</a:t>
            </a:r>
            <a:r>
              <a:rPr lang="en-US" sz="3200" dirty="0"/>
              <a:t> -Philippians 1:27.</a:t>
            </a:r>
            <a:endParaRPr lang="es-AR" sz="3200" dirty="0"/>
          </a:p>
        </p:txBody>
      </p:sp>
    </p:spTree>
    <p:extLst>
      <p:ext uri="{BB962C8B-B14F-4D97-AF65-F5344CB8AC3E}">
        <p14:creationId xmlns:p14="http://schemas.microsoft.com/office/powerpoint/2010/main" val="1708303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II. Jesus Prays for His Disciples: (John 17:6-19)</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89957" y="1560059"/>
            <a:ext cx="8703129" cy="754290"/>
          </a:xfrm>
        </p:spPr>
        <p:txBody>
          <a:bodyPr/>
          <a:lstStyle/>
          <a:p>
            <a:pPr marL="914400" lvl="1" indent="-457200">
              <a:buFont typeface="+mj-lt"/>
              <a:buAutoNum type="arabicPeriod" startAt="5"/>
            </a:pPr>
            <a:r>
              <a:rPr lang="en-US" b="1" u="sng" dirty="0"/>
              <a:t>EXPERIENCING JOY (vs.12-13)</a:t>
            </a:r>
            <a:endParaRPr lang="es-AR" dirty="0"/>
          </a:p>
        </p:txBody>
      </p:sp>
      <p:sp>
        <p:nvSpPr>
          <p:cNvPr id="4" name="Rectángulo 3"/>
          <p:cNvSpPr/>
          <p:nvPr/>
        </p:nvSpPr>
        <p:spPr>
          <a:xfrm>
            <a:off x="234042" y="2314349"/>
            <a:ext cx="10384971" cy="2862322"/>
          </a:xfrm>
          <a:prstGeom prst="rect">
            <a:avLst/>
          </a:prstGeom>
        </p:spPr>
        <p:txBody>
          <a:bodyPr wrap="square">
            <a:spAutoFit/>
          </a:bodyPr>
          <a:lstStyle/>
          <a:p>
            <a:pPr lvl="0"/>
            <a:r>
              <a:rPr lang="en-US" sz="3600" i="1" dirty="0">
                <a:solidFill>
                  <a:prstClr val="black"/>
                </a:solidFill>
              </a:rPr>
              <a:t>“By faith look upon the crowns laid up for those who shall overcome; </a:t>
            </a:r>
            <a:r>
              <a:rPr lang="en-US" sz="3600" b="1" i="1" dirty="0">
                <a:solidFill>
                  <a:prstClr val="black"/>
                </a:solidFill>
              </a:rPr>
              <a:t>listen to the exultant song of the redeemed,</a:t>
            </a:r>
            <a:r>
              <a:rPr lang="en-US" sz="3600" i="1" dirty="0">
                <a:solidFill>
                  <a:prstClr val="black"/>
                </a:solidFill>
              </a:rPr>
              <a:t> Worthy, worthy is the Lamb that was slain and hast redeemed us to God! </a:t>
            </a:r>
            <a:r>
              <a:rPr lang="en-US" sz="3600" b="1" i="1" dirty="0">
                <a:solidFill>
                  <a:prstClr val="black"/>
                </a:solidFill>
              </a:rPr>
              <a:t>Endeavor to regard these scenes as real</a:t>
            </a:r>
            <a:r>
              <a:rPr lang="en-US" sz="3600" i="1" dirty="0">
                <a:solidFill>
                  <a:prstClr val="black"/>
                </a:solidFill>
              </a:rPr>
              <a:t>.”</a:t>
            </a:r>
            <a:r>
              <a:rPr lang="en-US" sz="3600" dirty="0">
                <a:solidFill>
                  <a:prstClr val="black"/>
                </a:solidFill>
              </a:rPr>
              <a:t> — Counsels for the Church p. 56</a:t>
            </a:r>
            <a:endParaRPr lang="es-AR" sz="3600" dirty="0">
              <a:solidFill>
                <a:prstClr val="black"/>
              </a:solidFill>
            </a:endParaRPr>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6"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14</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3919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II. Jesus Prays for His Disciples: (John 17:6-19)</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89957" y="1560059"/>
            <a:ext cx="8703129" cy="754290"/>
          </a:xfrm>
        </p:spPr>
        <p:txBody>
          <a:bodyPr/>
          <a:lstStyle/>
          <a:p>
            <a:pPr marL="914400" lvl="1" indent="-457200">
              <a:buFont typeface="+mj-lt"/>
              <a:buAutoNum type="arabicPeriod" startAt="6"/>
            </a:pPr>
            <a:r>
              <a:rPr lang="en-US" b="1" u="sng" dirty="0"/>
              <a:t>IN THE WORLD-BUT PROTECTED FROM EVIL (vs.14-16)</a:t>
            </a:r>
            <a:endParaRPr lang="es-AR" dirty="0"/>
          </a:p>
        </p:txBody>
      </p:sp>
      <p:sp>
        <p:nvSpPr>
          <p:cNvPr id="4" name="Rectángulo 3"/>
          <p:cNvSpPr/>
          <p:nvPr/>
        </p:nvSpPr>
        <p:spPr>
          <a:xfrm>
            <a:off x="234042" y="2020427"/>
            <a:ext cx="10384971" cy="4832092"/>
          </a:xfrm>
          <a:prstGeom prst="rect">
            <a:avLst/>
          </a:prstGeom>
        </p:spPr>
        <p:txBody>
          <a:bodyPr wrap="square">
            <a:spAutoFit/>
          </a:bodyPr>
          <a:lstStyle/>
          <a:p>
            <a:r>
              <a:rPr lang="en-US" sz="2800" i="1" dirty="0"/>
              <a:t>“As the wickedness of the wicked increases, opposition will be brought to bear upon you closer and closer.  Satan has many batteries prepared to open upon the people of God.  </a:t>
            </a:r>
            <a:r>
              <a:rPr lang="en-US" sz="2800" b="1" i="1" dirty="0"/>
              <a:t>You will have troubles and difficulties to meet, such as you never experienced before, and there will seem to be no way of escape.  But if you have learned to trust in God, you know that he will not leave you;</a:t>
            </a:r>
            <a:r>
              <a:rPr lang="en-US" sz="2800" i="1" dirty="0"/>
              <a:t> you have the assurance that he will hear your prayers, for he has been to you all that he has promised.  </a:t>
            </a:r>
            <a:r>
              <a:rPr lang="en-US" sz="2800" b="1" i="1" dirty="0"/>
              <a:t>You can hang your helpless soul on Jesus, and in the time of trial he will prove to you a never-failing helper</a:t>
            </a:r>
            <a:r>
              <a:rPr lang="en-US" sz="2800" i="1" dirty="0"/>
              <a:t>.”</a:t>
            </a:r>
            <a:r>
              <a:rPr lang="en-US" sz="2800" dirty="0"/>
              <a:t>  (Ellen G. White,  Historical Sketches of the Foreign Missions of the Seventh-day Adventists, p. 197.5)</a:t>
            </a:r>
            <a:endParaRPr lang="es-AR" sz="28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6"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15</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667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II. Jesus Prays for His Disciples: (John 17:6-19)</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289957" y="1560059"/>
            <a:ext cx="8703129" cy="754290"/>
          </a:xfrm>
        </p:spPr>
        <p:txBody>
          <a:bodyPr>
            <a:normAutofit/>
          </a:bodyPr>
          <a:lstStyle/>
          <a:p>
            <a:pPr marL="914400" lvl="1" indent="-457200">
              <a:buFont typeface="+mj-lt"/>
              <a:buAutoNum type="arabicPeriod" startAt="7"/>
            </a:pPr>
            <a:r>
              <a:rPr lang="en-US" b="1" u="sng" dirty="0"/>
              <a:t>SANCTIFIED BY THE TRUTH=GOD’S WORD (vs.17)</a:t>
            </a:r>
            <a:endParaRPr lang="es-AR" dirty="0"/>
          </a:p>
        </p:txBody>
      </p:sp>
      <p:sp>
        <p:nvSpPr>
          <p:cNvPr id="4" name="Rectángulo 3"/>
          <p:cNvSpPr/>
          <p:nvPr/>
        </p:nvSpPr>
        <p:spPr>
          <a:xfrm>
            <a:off x="234042" y="2020427"/>
            <a:ext cx="10384971" cy="4154984"/>
          </a:xfrm>
          <a:prstGeom prst="rect">
            <a:avLst/>
          </a:prstGeom>
        </p:spPr>
        <p:txBody>
          <a:bodyPr wrap="square">
            <a:spAutoFit/>
          </a:bodyPr>
          <a:lstStyle/>
          <a:p>
            <a:r>
              <a:rPr lang="en-US" sz="2400" b="1" dirty="0"/>
              <a:t>“</a:t>
            </a:r>
            <a:r>
              <a:rPr lang="en-US" sz="2400" b="1" i="1" dirty="0"/>
              <a:t>Just before his crucifixion, Jesus prayed for his disciples, “Sanctify them through Thy truth; thy word is truth</a:t>
            </a:r>
            <a:r>
              <a:rPr lang="en-US" sz="2400" i="1" dirty="0"/>
              <a:t>”.  It is the duty of every one to search the Scriptures for himself.  </a:t>
            </a:r>
            <a:r>
              <a:rPr lang="en-US" sz="2400" b="1" i="1" dirty="0"/>
              <a:t>We cannot accept the assertions of men as infallible.</a:t>
            </a:r>
            <a:r>
              <a:rPr lang="en-US" sz="2400" i="1" dirty="0"/>
              <a:t>  To those who oppose and denounce our faith we say, Show us from the Bible that we are in error.  </a:t>
            </a:r>
            <a:r>
              <a:rPr lang="en-US" sz="2400" b="1" i="1" dirty="0"/>
              <a:t>God’s word is to judge us at the last day, and we want to know what says the Scripture</a:t>
            </a:r>
            <a:r>
              <a:rPr lang="en-US" sz="2400" i="1" dirty="0"/>
              <a:t>.  We are regarded with jealousy and bitterness because we will not accept as evidence the assertions of men and the testimony of the Fathers; but </a:t>
            </a:r>
            <a:r>
              <a:rPr lang="en-US" sz="2400" b="1" i="1" u="sng" dirty="0"/>
              <a:t>we cannot purchase peace and unity by sacrificing the truth.</a:t>
            </a:r>
            <a:r>
              <a:rPr lang="en-US" sz="2400" i="1" dirty="0"/>
              <a:t>  The conflict may be long and painful, but at any cost </a:t>
            </a:r>
            <a:r>
              <a:rPr lang="en-US" sz="2400" b="1" i="1" dirty="0"/>
              <a:t>we must hold fast the word of God.  “The Bible, and the Bible only” must be our watchword</a:t>
            </a:r>
            <a:r>
              <a:rPr lang="en-US" sz="2400" i="1" dirty="0"/>
              <a:t>.”</a:t>
            </a:r>
            <a:r>
              <a:rPr lang="en-US" sz="2400" dirty="0"/>
              <a:t>  (Ellen G. White, Historical Sketches of the Foreign Missions of the Seventh-day Adventists, p. 197.2</a:t>
            </a:r>
            <a:endParaRPr lang="es-AR" sz="24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6"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16</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570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II. Jesus Prays for His Disciples: (John 17:6-19)</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40277" y="1182914"/>
            <a:ext cx="8703129" cy="754290"/>
          </a:xfrm>
        </p:spPr>
        <p:txBody>
          <a:bodyPr>
            <a:normAutofit/>
          </a:bodyPr>
          <a:lstStyle/>
          <a:p>
            <a:pPr marL="914400" lvl="1" indent="-457200">
              <a:buFont typeface="+mj-lt"/>
              <a:buAutoNum type="arabicPeriod" startAt="8"/>
            </a:pPr>
            <a:r>
              <a:rPr lang="en-US" b="1" u="sng" dirty="0"/>
              <a:t>SENT BY GOD TO THE WORLD-MISSION (vs.18-19)</a:t>
            </a:r>
            <a:endParaRPr lang="es-AR" dirty="0"/>
          </a:p>
        </p:txBody>
      </p:sp>
      <p:sp>
        <p:nvSpPr>
          <p:cNvPr id="4" name="Rectángulo 3"/>
          <p:cNvSpPr/>
          <p:nvPr/>
        </p:nvSpPr>
        <p:spPr>
          <a:xfrm>
            <a:off x="234042" y="2020427"/>
            <a:ext cx="10384971" cy="4093428"/>
          </a:xfrm>
          <a:prstGeom prst="rect">
            <a:avLst/>
          </a:prstGeom>
        </p:spPr>
        <p:txBody>
          <a:bodyPr wrap="square">
            <a:spAutoFit/>
          </a:bodyPr>
          <a:lstStyle/>
          <a:p>
            <a:r>
              <a:rPr lang="en-US" sz="2000" i="1" dirty="0"/>
              <a:t>“The question may be asked, Are we to have no union whatever with the world?  The word of the Lord is to be our guide.  Any connection with infidels and unbelievers that would identify us with them, is forbidden by the Word.  We are to come out from among them, and be separate.  In no case are we to link ourselves with them in their plans of work.  </a:t>
            </a:r>
            <a:r>
              <a:rPr lang="en-US" sz="2000" b="1" i="1" dirty="0"/>
              <a:t>But we are not to live reclusive lives.  We are to do world-lings all the good we possible can</a:t>
            </a:r>
            <a:r>
              <a:rPr lang="en-US" sz="2000" i="1" dirty="0"/>
              <a:t>”</a:t>
            </a:r>
            <a:r>
              <a:rPr lang="en-US" sz="2000" dirty="0"/>
              <a:t>  (Ellen G. White, Gospel Workers -1915,  p. 394.1).</a:t>
            </a:r>
            <a:endParaRPr lang="es-AR" sz="2000" dirty="0"/>
          </a:p>
          <a:p>
            <a:r>
              <a:rPr lang="en-US" sz="2000" dirty="0"/>
              <a:t> </a:t>
            </a:r>
            <a:endParaRPr lang="es-AR" sz="2000" dirty="0"/>
          </a:p>
          <a:p>
            <a:r>
              <a:rPr lang="en-US" sz="2000" b="1" i="1" dirty="0"/>
              <a:t>“Christ has given us an example of this.  When invited to eat with publicans and sinners, He did not refuse;</a:t>
            </a:r>
            <a:r>
              <a:rPr lang="en-US" sz="2000" i="1" dirty="0"/>
              <a:t>  for in no other way than by mingling with them could He reach this class.  But on every occasion ... </a:t>
            </a:r>
            <a:r>
              <a:rPr lang="en-US" sz="2000" b="1" i="1" dirty="0"/>
              <a:t>He opened up themes of conversation which brought things of eternal interest to their minds.</a:t>
            </a:r>
            <a:r>
              <a:rPr lang="en-US" sz="2000" i="1" dirty="0"/>
              <a:t>  And He enjoins us, “Let your light so shine before men, that they may see your good works, and glorify your Father which is in heaven.” (Matthew 5:16).</a:t>
            </a:r>
            <a:r>
              <a:rPr lang="en-US" sz="2000" dirty="0"/>
              <a:t>  (Ellen G. White, Gospel Workers -1915,  p.394.2)</a:t>
            </a:r>
            <a:endParaRPr lang="es-AR" sz="20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6"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17</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83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17715" y="192778"/>
            <a:ext cx="10134599" cy="6452960"/>
          </a:xfrm>
        </p:spPr>
        <p:txBody>
          <a:bodyPr>
            <a:normAutofit/>
          </a:bodyPr>
          <a:lstStyle/>
          <a:p>
            <a:pPr marL="0" indent="0">
              <a:buNone/>
            </a:pPr>
            <a:r>
              <a:rPr lang="en-US" b="1" i="1" dirty="0"/>
              <a:t>“God is calling for men who are willing to leave all to become missionaries for Him.  And the call will be answered. </a:t>
            </a:r>
            <a:r>
              <a:rPr lang="en-US" i="1" dirty="0"/>
              <a:t> In every age since the advent of Christ,  </a:t>
            </a:r>
            <a:r>
              <a:rPr lang="en-US" b="1" i="1" dirty="0"/>
              <a:t>the gospel commission has impelled men and women to go to the ends of the earth to carry the good news of salvation to those in darkness. </a:t>
            </a:r>
            <a:r>
              <a:rPr lang="en-US" i="1" dirty="0"/>
              <a:t> Stirred by the love of Christ and the needs of the lost, </a:t>
            </a:r>
            <a:r>
              <a:rPr lang="en-US" b="1" i="1" dirty="0"/>
              <a:t>men have left the comforts of home and the society of friends, even that of wife and children, to go to foreign lands, among idolaters and savages, to proclaim the message of mercy</a:t>
            </a:r>
            <a:r>
              <a:rPr lang="en-US" i="1" dirty="0"/>
              <a:t>.  Many in the attempt have lost their lives, but others have been raised up to carry on the work.  </a:t>
            </a:r>
            <a:r>
              <a:rPr lang="en-US" b="1" i="1" dirty="0"/>
              <a:t>Thus step by step the cause of Christ has progressed, and the seed sown in sorrow has yielded a bountiful harvest</a:t>
            </a:r>
            <a:r>
              <a:rPr lang="en-US" i="1" dirty="0"/>
              <a:t>.  The knowledge of God has been extended, and the banner of the cross planted in heathen lands.”</a:t>
            </a:r>
            <a:r>
              <a:rPr lang="en-US" dirty="0"/>
              <a:t> (Ellen G. White, Gospel Workers -1915, p. 464.2)</a:t>
            </a:r>
            <a:endParaRPr lang="es-AR" dirty="0"/>
          </a:p>
          <a:p>
            <a:endParaRPr lang="es-AR" dirty="0"/>
          </a:p>
        </p:txBody>
      </p:sp>
      <p:sp>
        <p:nvSpPr>
          <p:cNvPr id="3"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18</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081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17715" y="927573"/>
            <a:ext cx="10134599" cy="6452960"/>
          </a:xfrm>
        </p:spPr>
        <p:txBody>
          <a:bodyPr>
            <a:normAutofit/>
          </a:bodyPr>
          <a:lstStyle/>
          <a:p>
            <a:r>
              <a:rPr lang="en-US" b="1" i="1" dirty="0"/>
              <a:t>“There is nothing more precious in the sight of God than His ministers, who go forth into the waste places of the earth to sow the seeds of truth, looking forward to the harvest</a:t>
            </a:r>
            <a:r>
              <a:rPr lang="en-US" i="1" dirty="0"/>
              <a:t>.  None but Christ can measure the solicitude of His servants, as they seek for the lost.  </a:t>
            </a:r>
            <a:r>
              <a:rPr lang="en-US" b="1" i="1" dirty="0"/>
              <a:t>He imparts His Spirit to them, and by their efforts souls are led to turn from sin to righteousness</a:t>
            </a:r>
            <a:r>
              <a:rPr lang="en-US" i="1" dirty="0"/>
              <a:t>.”</a:t>
            </a:r>
            <a:r>
              <a:rPr lang="en-US" dirty="0"/>
              <a:t>  (Ellen G. White, Gospel Workers -1915, p. 465.1)</a:t>
            </a:r>
          </a:p>
          <a:p>
            <a:pPr marL="0" indent="0">
              <a:buNone/>
            </a:pPr>
            <a:endParaRPr lang="es-AR" dirty="0"/>
          </a:p>
          <a:p>
            <a:r>
              <a:rPr lang="en-US" b="1" i="1" dirty="0"/>
              <a:t>“Of all His children to the close of time, no less than of the first disciples, Christ said, "As Thou hast sent Me into the world, even so have I also sent them into the world</a:t>
            </a:r>
            <a:r>
              <a:rPr lang="en-US" i="1" dirty="0"/>
              <a:t>" (John 17:18), to be representatives of God, to reveal His Spirit, </a:t>
            </a:r>
            <a:r>
              <a:rPr lang="en-US" b="1" i="1" dirty="0"/>
              <a:t>to manifest His character, to do His work</a:t>
            </a:r>
            <a:r>
              <a:rPr lang="en-US" i="1" dirty="0"/>
              <a:t>” </a:t>
            </a:r>
            <a:r>
              <a:rPr lang="en-US" dirty="0"/>
              <a:t>(Ministry of Healing, p. 396)</a:t>
            </a:r>
            <a:endParaRPr lang="es-AR" dirty="0"/>
          </a:p>
          <a:p>
            <a:pPr marL="0" indent="0">
              <a:buNone/>
            </a:pPr>
            <a:endParaRPr lang="es-AR" dirty="0"/>
          </a:p>
        </p:txBody>
      </p:sp>
      <p:sp>
        <p:nvSpPr>
          <p:cNvPr id="3"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19</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181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01653" y="2922663"/>
            <a:ext cx="9938759" cy="2429295"/>
          </a:xfrm>
        </p:spPr>
        <p:txBody>
          <a:bodyPr>
            <a:normAutofit/>
          </a:bodyPr>
          <a:lstStyle/>
          <a:p>
            <a:pPr algn="ctr"/>
            <a:r>
              <a:rPr lang="en-US" sz="7200" b="1" dirty="0">
                <a:solidFill>
                  <a:schemeClr val="accent5">
                    <a:lumMod val="50000"/>
                  </a:schemeClr>
                </a:solidFill>
                <a:effectLst>
                  <a:outerShdw blurRad="38100" dist="38100" dir="2700000" algn="tl">
                    <a:srgbClr val="000000">
                      <a:alpha val="43137"/>
                    </a:srgbClr>
                  </a:outerShdw>
                </a:effectLst>
              </a:rPr>
              <a:t>“THAT THEY MAY BE ONE” (JOHN 17)</a:t>
            </a:r>
            <a:endParaRPr lang="es-AR" sz="7200" b="1" dirty="0">
              <a:solidFill>
                <a:schemeClr val="accent5">
                  <a:lumMod val="50000"/>
                </a:schemeClr>
              </a:solidFill>
              <a:effectLst>
                <a:outerShdw blurRad="38100" dist="38100" dir="2700000" algn="tl">
                  <a:srgbClr val="000000">
                    <a:alpha val="43137"/>
                  </a:srgbClr>
                </a:outerShdw>
              </a:effectLst>
            </a:endParaRPr>
          </a:p>
        </p:txBody>
      </p:sp>
      <p:sp>
        <p:nvSpPr>
          <p:cNvPr id="3" name="Marcador de texto 2"/>
          <p:cNvSpPr>
            <a:spLocks noGrp="1"/>
          </p:cNvSpPr>
          <p:nvPr>
            <p:ph type="body" idx="1"/>
          </p:nvPr>
        </p:nvSpPr>
        <p:spPr>
          <a:xfrm>
            <a:off x="6469860" y="5963825"/>
            <a:ext cx="3740150" cy="656768"/>
          </a:xfrm>
        </p:spPr>
        <p:txBody>
          <a:bodyPr>
            <a:normAutofit/>
          </a:bodyPr>
          <a:lstStyle/>
          <a:p>
            <a:pPr algn="r"/>
            <a:r>
              <a:rPr lang="en-US" sz="2800" b="1" dirty="0">
                <a:solidFill>
                  <a:schemeClr val="accent1">
                    <a:lumMod val="75000"/>
                  </a:schemeClr>
                </a:solidFill>
                <a:effectLst>
                  <a:outerShdw blurRad="38100" dist="38100" dir="2700000" algn="tl">
                    <a:srgbClr val="000000">
                      <a:alpha val="43137"/>
                    </a:srgbClr>
                  </a:outerShdw>
                </a:effectLst>
                <a:latin typeface="Adobe Garamond Pro" panose="02020502060506020403" pitchFamily="18" charset="0"/>
              </a:rPr>
              <a:t>Guillermo E. Biaggi</a:t>
            </a:r>
            <a:endParaRPr lang="es-AR" sz="2800" b="1" dirty="0">
              <a:solidFill>
                <a:schemeClr val="accent1">
                  <a:lumMod val="75000"/>
                </a:schemeClr>
              </a:solidFill>
              <a:effectLst>
                <a:outerShdw blurRad="38100" dist="38100" dir="2700000" algn="tl">
                  <a:srgbClr val="000000">
                    <a:alpha val="43137"/>
                  </a:srgbClr>
                </a:outerShdw>
              </a:effectLst>
              <a:latin typeface="Adobe Garamond Pro" panose="02020502060506020403" pitchFamily="18" charset="0"/>
            </a:endParaRPr>
          </a:p>
        </p:txBody>
      </p:sp>
      <p:sp>
        <p:nvSpPr>
          <p:cNvPr id="4" name="Marcador de texto 3"/>
          <p:cNvSpPr txBox="1">
            <a:spLocks/>
          </p:cNvSpPr>
          <p:nvPr/>
        </p:nvSpPr>
        <p:spPr>
          <a:xfrm>
            <a:off x="6432777" y="226740"/>
            <a:ext cx="3777233" cy="97422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50000"/>
                  </a:schemeClr>
                </a:solidFill>
              </a:rPr>
              <a:t>11</a:t>
            </a:r>
            <a:r>
              <a:rPr lang="en-US" sz="3600" baseline="30000" dirty="0">
                <a:solidFill>
                  <a:schemeClr val="accent1">
                    <a:lumMod val="50000"/>
                  </a:schemeClr>
                </a:solidFill>
              </a:rPr>
              <a:t>TH</a:t>
            </a:r>
            <a:r>
              <a:rPr lang="en-US" sz="3600" dirty="0">
                <a:solidFill>
                  <a:schemeClr val="accent1">
                    <a:lumMod val="50000"/>
                  </a:schemeClr>
                </a:solidFill>
              </a:rPr>
              <a:t> Global Leadership Summit</a:t>
            </a:r>
            <a:endParaRPr lang="es-AR" sz="3600" dirty="0">
              <a:solidFill>
                <a:schemeClr val="accent1">
                  <a:lumMod val="50000"/>
                </a:schemeClr>
              </a:solidFill>
            </a:endParaRPr>
          </a:p>
        </p:txBody>
      </p:sp>
      <p:sp>
        <p:nvSpPr>
          <p:cNvPr id="5" name="Marcador de texto 3"/>
          <p:cNvSpPr txBox="1">
            <a:spLocks/>
          </p:cNvSpPr>
          <p:nvPr/>
        </p:nvSpPr>
        <p:spPr>
          <a:xfrm>
            <a:off x="383041" y="6101696"/>
            <a:ext cx="3421062" cy="38102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bg2">
                    <a:lumMod val="50000"/>
                  </a:schemeClr>
                </a:solidFill>
              </a:rPr>
              <a:t>Lisbon, February 6-8, 2018</a:t>
            </a:r>
            <a:endParaRPr lang="es-AR" sz="2800" dirty="0">
              <a:solidFill>
                <a:schemeClr val="bg2">
                  <a:lumMod val="50000"/>
                </a:schemeClr>
              </a:solidFill>
            </a:endParaRPr>
          </a:p>
        </p:txBody>
      </p:sp>
    </p:spTree>
    <p:extLst>
      <p:ext uri="{BB962C8B-B14F-4D97-AF65-F5344CB8AC3E}">
        <p14:creationId xmlns:p14="http://schemas.microsoft.com/office/powerpoint/2010/main" val="74941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3806"/>
            <a:ext cx="10515600" cy="1221079"/>
          </a:xfrm>
        </p:spPr>
        <p:txBody>
          <a:bodyPr>
            <a:normAutofit fontScale="90000"/>
          </a:bodyPr>
          <a:lstStyle/>
          <a:p>
            <a:r>
              <a:rPr lang="en-US" dirty="0">
                <a:solidFill>
                  <a:schemeClr val="accent1">
                    <a:lumMod val="50000"/>
                  </a:schemeClr>
                </a:solidFill>
                <a:latin typeface="+mn-lt"/>
              </a:rPr>
              <a:t>III. Jesus Prays for All Believers: (John 17:20-26)</a:t>
            </a:r>
          </a:p>
        </p:txBody>
      </p:sp>
      <p:sp>
        <p:nvSpPr>
          <p:cNvPr id="3" name="Content Placeholder 2"/>
          <p:cNvSpPr>
            <a:spLocks noGrp="1"/>
          </p:cNvSpPr>
          <p:nvPr>
            <p:ph idx="1"/>
          </p:nvPr>
        </p:nvSpPr>
        <p:spPr>
          <a:xfrm>
            <a:off x="2055068" y="1534885"/>
            <a:ext cx="7921689" cy="753448"/>
          </a:xfrm>
        </p:spPr>
        <p:txBody>
          <a:bodyPr/>
          <a:lstStyle/>
          <a:p>
            <a:pPr marL="457200" lvl="1" indent="-457200">
              <a:spcBef>
                <a:spcPts val="1000"/>
              </a:spcBef>
              <a:buFont typeface="+mj-lt"/>
              <a:buAutoNum type="arabicPeriod"/>
            </a:pPr>
            <a:r>
              <a:rPr lang="en-US" b="1" u="sng" dirty="0"/>
              <a:t>PRAYING FOR ALL BELIEVERS (vs.20)</a:t>
            </a:r>
            <a:endParaRPr lang="es-AR" dirty="0"/>
          </a:p>
        </p:txBody>
      </p:sp>
      <p:sp>
        <p:nvSpPr>
          <p:cNvPr id="5" name="Rectángulo redondeado 4"/>
          <p:cNvSpPr/>
          <p:nvPr/>
        </p:nvSpPr>
        <p:spPr>
          <a:xfrm rot="10800000" flipH="1" flipV="1">
            <a:off x="277585" y="2325966"/>
            <a:ext cx="9960429" cy="361763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i="1" dirty="0"/>
              <a:t>“The mighty God of Israel is our God. </a:t>
            </a:r>
            <a:r>
              <a:rPr lang="en-US" sz="2400" b="1" i="1" dirty="0"/>
              <a:t>In Him we may trust, and if we obey His requirements He will work for us in as signal a manner as He did for His ancient people</a:t>
            </a:r>
            <a:r>
              <a:rPr lang="en-US" sz="2400" i="1" dirty="0"/>
              <a:t>. Everyone who seeks to follow the path of duty will at times be assailed by doubt and unbelief. The way will sometimes be so barred by obstacles, apparently insurmountable, as to dishearten those who will yield to discouragement; </a:t>
            </a:r>
            <a:r>
              <a:rPr lang="en-US" sz="2400" b="1" i="1" dirty="0"/>
              <a:t>but God is saying to such, Go forward. Do your duty at any cost. </a:t>
            </a:r>
            <a:r>
              <a:rPr lang="en-US" sz="2400" b="1" i="1" u="sng" dirty="0"/>
              <a:t>The difficulties that seem so formidable, that fill your soul with dread, will vanish as you move forward in the path of obedience, humbly trusting in God”</a:t>
            </a:r>
            <a:r>
              <a:rPr lang="en-US" sz="2400" b="1" dirty="0"/>
              <a:t> </a:t>
            </a:r>
            <a:r>
              <a:rPr lang="en-US" sz="2400" dirty="0"/>
              <a:t>  (PP, p.  437)</a:t>
            </a:r>
            <a:endParaRPr lang="es-AR" sz="2400" dirty="0"/>
          </a:p>
        </p:txBody>
      </p:sp>
      <p:sp>
        <p:nvSpPr>
          <p:cNvPr id="6"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7"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20</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009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3806"/>
            <a:ext cx="10515600" cy="1221079"/>
          </a:xfrm>
        </p:spPr>
        <p:txBody>
          <a:bodyPr>
            <a:normAutofit fontScale="90000"/>
          </a:bodyPr>
          <a:lstStyle/>
          <a:p>
            <a:r>
              <a:rPr lang="en-US" dirty="0">
                <a:solidFill>
                  <a:schemeClr val="accent1">
                    <a:lumMod val="50000"/>
                  </a:schemeClr>
                </a:solidFill>
                <a:latin typeface="+mn-lt"/>
              </a:rPr>
              <a:t>III. Jesus Prays for All Believers: (John 17:20-26)</a:t>
            </a:r>
          </a:p>
        </p:txBody>
      </p:sp>
      <p:sp>
        <p:nvSpPr>
          <p:cNvPr id="3" name="Content Placeholder 2"/>
          <p:cNvSpPr>
            <a:spLocks noGrp="1"/>
          </p:cNvSpPr>
          <p:nvPr>
            <p:ph idx="1"/>
          </p:nvPr>
        </p:nvSpPr>
        <p:spPr>
          <a:xfrm>
            <a:off x="277586" y="1534885"/>
            <a:ext cx="9699172" cy="753448"/>
          </a:xfrm>
        </p:spPr>
        <p:txBody>
          <a:bodyPr/>
          <a:lstStyle/>
          <a:p>
            <a:pPr marL="457200" lvl="1" indent="-457200">
              <a:spcBef>
                <a:spcPts val="1000"/>
              </a:spcBef>
              <a:buFont typeface="+mj-lt"/>
              <a:buAutoNum type="arabicPeriod" startAt="2"/>
            </a:pPr>
            <a:r>
              <a:rPr lang="en-US" b="1" u="sng" dirty="0"/>
              <a:t>THAT ALL MAY BE ONE – FOR THE WORLD TO BELIEVE IN CHRIST  (vs.21)</a:t>
            </a:r>
            <a:endParaRPr lang="es-AR" dirty="0"/>
          </a:p>
          <a:p>
            <a:pPr marL="457200" lvl="1" indent="-457200">
              <a:spcBef>
                <a:spcPts val="1000"/>
              </a:spcBef>
              <a:buFont typeface="+mj-lt"/>
              <a:buAutoNum type="arabicPeriod" startAt="2"/>
            </a:pPr>
            <a:endParaRPr lang="es-AR" dirty="0"/>
          </a:p>
        </p:txBody>
      </p:sp>
      <p:sp>
        <p:nvSpPr>
          <p:cNvPr id="5" name="Rectángulo redondeado 4"/>
          <p:cNvSpPr/>
          <p:nvPr/>
        </p:nvSpPr>
        <p:spPr>
          <a:xfrm rot="10800000" flipH="1" flipV="1">
            <a:off x="277585" y="2325966"/>
            <a:ext cx="9960429" cy="361763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a:t>But not only our organization is important and should be respected, but our personal life as leaders needs to be spiritually nurtured.</a:t>
            </a:r>
            <a:r>
              <a:rPr lang="en-US" sz="2400" dirty="0"/>
              <a:t>   We are influenced and we influence others.  The Spirit of Prophecy states:</a:t>
            </a:r>
            <a:r>
              <a:rPr lang="en-US" sz="2400" i="1" dirty="0"/>
              <a:t> “</a:t>
            </a:r>
            <a:r>
              <a:rPr lang="en-US" sz="2400" b="1" i="1" dirty="0"/>
              <a:t>Every soul is surrounded by an atmosphere of its own - an­­ atmosphere, it may be, charged with the life-giving power of faith, courage, and hope, and sweet with the fragrance of love. </a:t>
            </a:r>
            <a:r>
              <a:rPr lang="en-US" sz="2400" i="1" dirty="0"/>
              <a:t>Or it may be heavy and chill with the gloom of discontent and selfishness, or poisonous with the deadly taint of cherished sin</a:t>
            </a:r>
            <a:r>
              <a:rPr lang="en-US" sz="2400" b="1" i="1" dirty="0"/>
              <a:t>. By the atmosphere near us, every person with whom we come in contact is consciously or unconsciously affected”</a:t>
            </a:r>
            <a:r>
              <a:rPr lang="en-US" sz="2400" b="1" dirty="0"/>
              <a:t> (</a:t>
            </a:r>
            <a:r>
              <a:rPr lang="en-US" sz="2400" dirty="0"/>
              <a:t>Ellen G. White, Christ Object Lessons, p. 339). </a:t>
            </a:r>
            <a:endParaRPr lang="es-AR" sz="2400" dirty="0"/>
          </a:p>
        </p:txBody>
      </p:sp>
      <p:sp>
        <p:nvSpPr>
          <p:cNvPr id="6"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7"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21</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067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3806"/>
            <a:ext cx="10515600" cy="1221079"/>
          </a:xfrm>
        </p:spPr>
        <p:txBody>
          <a:bodyPr>
            <a:normAutofit fontScale="90000"/>
          </a:bodyPr>
          <a:lstStyle/>
          <a:p>
            <a:r>
              <a:rPr lang="en-US" dirty="0">
                <a:solidFill>
                  <a:schemeClr val="accent1">
                    <a:lumMod val="50000"/>
                  </a:schemeClr>
                </a:solidFill>
                <a:latin typeface="+mn-lt"/>
              </a:rPr>
              <a:t>III. Jesus Prays for All Believers: (John 17:20-26)</a:t>
            </a:r>
          </a:p>
        </p:txBody>
      </p:sp>
      <p:sp>
        <p:nvSpPr>
          <p:cNvPr id="3" name="Content Placeholder 2"/>
          <p:cNvSpPr>
            <a:spLocks noGrp="1"/>
          </p:cNvSpPr>
          <p:nvPr>
            <p:ph idx="1"/>
          </p:nvPr>
        </p:nvSpPr>
        <p:spPr>
          <a:xfrm>
            <a:off x="277586" y="1534885"/>
            <a:ext cx="9699172" cy="753448"/>
          </a:xfrm>
        </p:spPr>
        <p:txBody>
          <a:bodyPr>
            <a:normAutofit/>
          </a:bodyPr>
          <a:lstStyle/>
          <a:p>
            <a:pPr marL="457200" lvl="1" indent="-457200">
              <a:spcBef>
                <a:spcPts val="1000"/>
              </a:spcBef>
              <a:buFont typeface="+mj-lt"/>
              <a:buAutoNum type="arabicPeriod" startAt="3"/>
            </a:pPr>
            <a:r>
              <a:rPr lang="en-US" b="1" u="sng" dirty="0"/>
              <a:t>BROUGHT TO “COMPLETE UNITY”—FOR THE WORLD TO BELIEVE IN CHRIST (vs.22-23)</a:t>
            </a:r>
            <a:endParaRPr lang="es-AR" dirty="0"/>
          </a:p>
          <a:p>
            <a:pPr marL="457200" lvl="1" indent="-457200">
              <a:spcBef>
                <a:spcPts val="1000"/>
              </a:spcBef>
              <a:buFont typeface="+mj-lt"/>
              <a:buAutoNum type="arabicPeriod" startAt="3"/>
            </a:pPr>
            <a:endParaRPr lang="es-AR" dirty="0"/>
          </a:p>
        </p:txBody>
      </p:sp>
      <p:sp>
        <p:nvSpPr>
          <p:cNvPr id="5" name="Rectángulo redondeado 4"/>
          <p:cNvSpPr/>
          <p:nvPr/>
        </p:nvSpPr>
        <p:spPr>
          <a:xfrm rot="10800000" flipH="1" flipV="1">
            <a:off x="277586" y="2325966"/>
            <a:ext cx="9862458" cy="187047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u="sng" dirty="0"/>
              <a:t>John 21:19:  </a:t>
            </a:r>
            <a:r>
              <a:rPr lang="en-US" sz="2400" dirty="0"/>
              <a:t>“Jesus said this to indicate the kind of death by which Peter would glorify God.  Then he said to him:  “</a:t>
            </a:r>
            <a:r>
              <a:rPr lang="en-US" sz="2400" b="1" dirty="0"/>
              <a:t>Follow me!”</a:t>
            </a:r>
            <a:endParaRPr lang="es-AR" sz="2400" dirty="0"/>
          </a:p>
          <a:p>
            <a:endParaRPr lang="es-AR" sz="2400" dirty="0">
              <a:solidFill>
                <a:prstClr val="white"/>
              </a:solidFill>
            </a:endParaRPr>
          </a:p>
        </p:txBody>
      </p:sp>
      <p:sp>
        <p:nvSpPr>
          <p:cNvPr id="4" name="Rectángulo 3"/>
          <p:cNvSpPr/>
          <p:nvPr/>
        </p:nvSpPr>
        <p:spPr>
          <a:xfrm>
            <a:off x="277586" y="4389095"/>
            <a:ext cx="10009414" cy="1938992"/>
          </a:xfrm>
          <a:prstGeom prst="rect">
            <a:avLst/>
          </a:prstGeom>
        </p:spPr>
        <p:txBody>
          <a:bodyPr wrap="square">
            <a:spAutoFit/>
          </a:bodyPr>
          <a:lstStyle/>
          <a:p>
            <a:pPr>
              <a:spcAft>
                <a:spcPts val="0"/>
              </a:spcAft>
            </a:pPr>
            <a:r>
              <a:rPr lang="en-US" sz="2400" i="1" dirty="0">
                <a:latin typeface="Calibri" panose="020F0502020204030204" pitchFamily="34" charset="0"/>
                <a:ea typeface="Calibri" panose="020F0502020204030204" pitchFamily="34" charset="0"/>
                <a:cs typeface="Times New Roman" panose="02020603050405020304" pitchFamily="18" charset="0"/>
              </a:rPr>
              <a:t>“</a:t>
            </a:r>
            <a:r>
              <a:rPr lang="en-US" sz="2400" b="1" i="1" dirty="0">
                <a:latin typeface="Calibri" panose="020F0502020204030204" pitchFamily="34" charset="0"/>
                <a:ea typeface="Calibri" panose="020F0502020204030204" pitchFamily="34" charset="0"/>
                <a:cs typeface="Times New Roman" panose="02020603050405020304" pitchFamily="18" charset="0"/>
              </a:rPr>
              <a:t>We are nearing the close of this earth’s history</a:t>
            </a:r>
            <a:r>
              <a:rPr lang="en-US" sz="2400" i="1" dirty="0">
                <a:latin typeface="Calibri" panose="020F0502020204030204" pitchFamily="34" charset="0"/>
                <a:ea typeface="Calibri" panose="020F0502020204030204" pitchFamily="34" charset="0"/>
                <a:cs typeface="Times New Roman" panose="02020603050405020304" pitchFamily="18" charset="0"/>
              </a:rPr>
              <a:t>; soon we shall stand before the great white throne.  Soon your time for work will be forever past.  </a:t>
            </a:r>
            <a:r>
              <a:rPr lang="en-US" sz="2400" b="1" i="1" dirty="0">
                <a:latin typeface="Calibri" panose="020F0502020204030204" pitchFamily="34" charset="0"/>
                <a:ea typeface="Calibri" panose="020F0502020204030204" pitchFamily="34" charset="0"/>
                <a:cs typeface="Times New Roman" panose="02020603050405020304" pitchFamily="18" charset="0"/>
              </a:rPr>
              <a:t>Watch for opportunities to speak a word in season to those with whom you come in contact.</a:t>
            </a:r>
            <a:r>
              <a:rPr lang="en-US" sz="2400" i="1" dirty="0">
                <a:latin typeface="Calibri" panose="020F0502020204030204" pitchFamily="34" charset="0"/>
                <a:ea typeface="Calibri" panose="020F0502020204030204" pitchFamily="34" charset="0"/>
                <a:cs typeface="Times New Roman" panose="02020603050405020304" pitchFamily="18" charset="0"/>
              </a:rPr>
              <a:t>  Do not wait to become acquainted before you offer them the priceless treasures of truth.  Go to work, and ways will open before you.”</a:t>
            </a:r>
            <a:r>
              <a:rPr lang="en-US" sz="2400" dirty="0">
                <a:latin typeface="Calibri" panose="020F0502020204030204" pitchFamily="34" charset="0"/>
                <a:ea typeface="Calibri" panose="020F0502020204030204" pitchFamily="34" charset="0"/>
                <a:cs typeface="Times New Roman" panose="02020603050405020304" pitchFamily="18" charset="0"/>
              </a:rPr>
              <a:t>  (7T 15.3)</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7"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22</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34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1155"/>
            <a:ext cx="10515600" cy="1221079"/>
          </a:xfrm>
        </p:spPr>
        <p:txBody>
          <a:bodyPr>
            <a:normAutofit fontScale="90000"/>
          </a:bodyPr>
          <a:lstStyle/>
          <a:p>
            <a:r>
              <a:rPr lang="en-US" dirty="0">
                <a:solidFill>
                  <a:schemeClr val="accent1">
                    <a:lumMod val="50000"/>
                  </a:schemeClr>
                </a:solidFill>
                <a:latin typeface="+mn-lt"/>
              </a:rPr>
              <a:t>III. Jesus Prays for All Believers: (John 17:20-26)</a:t>
            </a:r>
          </a:p>
        </p:txBody>
      </p:sp>
      <p:sp>
        <p:nvSpPr>
          <p:cNvPr id="3" name="Content Placeholder 2"/>
          <p:cNvSpPr>
            <a:spLocks noGrp="1"/>
          </p:cNvSpPr>
          <p:nvPr>
            <p:ph idx="1"/>
          </p:nvPr>
        </p:nvSpPr>
        <p:spPr>
          <a:xfrm>
            <a:off x="277586" y="1342234"/>
            <a:ext cx="9862458" cy="1513883"/>
          </a:xfrm>
        </p:spPr>
        <p:txBody>
          <a:bodyPr>
            <a:normAutofit fontScale="92500" lnSpcReduction="10000"/>
          </a:bodyPr>
          <a:lstStyle/>
          <a:p>
            <a:pPr marL="0" lvl="1" indent="0">
              <a:spcBef>
                <a:spcPts val="1000"/>
              </a:spcBef>
              <a:buNone/>
            </a:pPr>
            <a:r>
              <a:rPr lang="en-US" b="1" i="1" dirty="0"/>
              <a:t>“Upon us rests the weighty responsibility of warning the world of its coming doom</a:t>
            </a:r>
            <a:r>
              <a:rPr lang="en-US" i="1" dirty="0"/>
              <a:t>.  From every direction, from far and near, are coming calls for help.  </a:t>
            </a:r>
            <a:r>
              <a:rPr lang="en-US" b="1" i="1" dirty="0"/>
              <a:t>God calls upon His church to arise and clothe herself with power.</a:t>
            </a:r>
            <a:r>
              <a:rPr lang="en-US" i="1" dirty="0"/>
              <a:t>  Immortal crowns are to be won; the kingdom of heaven is to be gained; the world, perishing in ignorance, is to be enlightened.”</a:t>
            </a:r>
            <a:r>
              <a:rPr lang="en-US" dirty="0"/>
              <a:t>  (7T 16.2)</a:t>
            </a:r>
            <a:endParaRPr lang="es-AR" dirty="0"/>
          </a:p>
          <a:p>
            <a:pPr marL="457200" lvl="1" indent="-457200">
              <a:spcBef>
                <a:spcPts val="1000"/>
              </a:spcBef>
              <a:buFont typeface="+mj-lt"/>
              <a:buAutoNum type="arabicPeriod" startAt="3"/>
            </a:pPr>
            <a:endParaRPr lang="es-AR" dirty="0"/>
          </a:p>
        </p:txBody>
      </p:sp>
      <p:sp>
        <p:nvSpPr>
          <p:cNvPr id="5" name="Rectángulo redondeado 4"/>
          <p:cNvSpPr/>
          <p:nvPr/>
        </p:nvSpPr>
        <p:spPr>
          <a:xfrm rot="10800000" flipH="1" flipV="1">
            <a:off x="277586" y="2856117"/>
            <a:ext cx="9862458" cy="149492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i="1" dirty="0"/>
              <a:t>“</a:t>
            </a:r>
            <a:r>
              <a:rPr lang="en-US" sz="2400" b="1" i="1" dirty="0"/>
              <a:t>The world will be convinced, not by what the pulpit teaches, but by what the church lives.</a:t>
            </a:r>
            <a:r>
              <a:rPr lang="en-US" sz="2400" i="1" dirty="0"/>
              <a:t>  The minister in the desk announces the theory of the gospel; </a:t>
            </a:r>
            <a:r>
              <a:rPr lang="en-US" sz="2400" b="1" i="1" dirty="0"/>
              <a:t>the practical piety of the church demonstrates its power.</a:t>
            </a:r>
            <a:r>
              <a:rPr lang="en-US" sz="2400" i="1" dirty="0"/>
              <a:t>”</a:t>
            </a:r>
            <a:r>
              <a:rPr lang="en-US" sz="2400" dirty="0"/>
              <a:t>  (7T 16.3)</a:t>
            </a:r>
            <a:endParaRPr lang="es-AR" sz="2400" dirty="0"/>
          </a:p>
          <a:p>
            <a:endParaRPr lang="es-AR" sz="2400" dirty="0">
              <a:solidFill>
                <a:prstClr val="white"/>
              </a:solidFill>
            </a:endParaRPr>
          </a:p>
        </p:txBody>
      </p:sp>
      <p:sp>
        <p:nvSpPr>
          <p:cNvPr id="6" name="Rectángulo 5"/>
          <p:cNvSpPr/>
          <p:nvPr/>
        </p:nvSpPr>
        <p:spPr>
          <a:xfrm>
            <a:off x="277586" y="4549676"/>
            <a:ext cx="9862458" cy="2308324"/>
          </a:xfrm>
          <a:prstGeom prst="rect">
            <a:avLst/>
          </a:prstGeom>
        </p:spPr>
        <p:txBody>
          <a:bodyPr wrap="square">
            <a:spAutoFit/>
          </a:bodyPr>
          <a:lstStyle/>
          <a:p>
            <a:pPr>
              <a:spcAft>
                <a:spcPts val="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“Enfeebled and defective, needing constantly to be warned and counseled, the church is nevertheless the object of Christ’s supreme regard</a:t>
            </a:r>
            <a:r>
              <a:rPr lang="en-US" sz="2400" i="1" dirty="0">
                <a:latin typeface="Calibri" panose="020F0502020204030204" pitchFamily="34" charset="0"/>
                <a:ea typeface="Calibri" panose="020F0502020204030204" pitchFamily="34" charset="0"/>
                <a:cs typeface="Times New Roman" panose="02020603050405020304" pitchFamily="18" charset="0"/>
              </a:rPr>
              <a:t>.  He is making experiments of grace on human hearts and is effecting such transformations of character that angels are amazed and express their joy in songs of praise.  They rejoice to think that sinful, erring human beings can be so transformed.”</a:t>
            </a:r>
            <a:r>
              <a:rPr lang="en-US" sz="2400" dirty="0">
                <a:latin typeface="Calibri" panose="020F0502020204030204" pitchFamily="34" charset="0"/>
                <a:ea typeface="Calibri" panose="020F0502020204030204" pitchFamily="34" charset="0"/>
                <a:cs typeface="Times New Roman" panose="02020603050405020304" pitchFamily="18" charset="0"/>
              </a:rPr>
              <a:t> (7T 16.4</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8"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23</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4185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3806"/>
            <a:ext cx="10515600" cy="1221079"/>
          </a:xfrm>
        </p:spPr>
        <p:txBody>
          <a:bodyPr>
            <a:normAutofit fontScale="90000"/>
          </a:bodyPr>
          <a:lstStyle/>
          <a:p>
            <a:r>
              <a:rPr lang="en-US" dirty="0">
                <a:solidFill>
                  <a:schemeClr val="accent1">
                    <a:lumMod val="50000"/>
                  </a:schemeClr>
                </a:solidFill>
                <a:latin typeface="+mn-lt"/>
              </a:rPr>
              <a:t>III. Jesus Prays for All Believers: (John 17:20-26)</a:t>
            </a:r>
          </a:p>
        </p:txBody>
      </p:sp>
      <p:sp>
        <p:nvSpPr>
          <p:cNvPr id="3" name="Content Placeholder 2"/>
          <p:cNvSpPr>
            <a:spLocks noGrp="1"/>
          </p:cNvSpPr>
          <p:nvPr>
            <p:ph idx="1"/>
          </p:nvPr>
        </p:nvSpPr>
        <p:spPr>
          <a:xfrm>
            <a:off x="277586" y="1534885"/>
            <a:ext cx="9699172" cy="753448"/>
          </a:xfrm>
        </p:spPr>
        <p:txBody>
          <a:bodyPr>
            <a:normAutofit/>
          </a:bodyPr>
          <a:lstStyle/>
          <a:p>
            <a:pPr marL="457200" lvl="1" indent="-457200">
              <a:spcBef>
                <a:spcPts val="1000"/>
              </a:spcBef>
              <a:buFont typeface="+mj-lt"/>
              <a:buAutoNum type="arabicPeriod" startAt="4"/>
            </a:pPr>
            <a:r>
              <a:rPr lang="en-US" b="1" u="sng" dirty="0"/>
              <a:t>BELIEVERS TO BE WITH CHRIST WHERE HE IS (vs.24-25)</a:t>
            </a:r>
            <a:endParaRPr lang="es-AR" dirty="0"/>
          </a:p>
        </p:txBody>
      </p:sp>
      <p:sp>
        <p:nvSpPr>
          <p:cNvPr id="5" name="Rectángulo redondeado 4"/>
          <p:cNvSpPr/>
          <p:nvPr/>
        </p:nvSpPr>
        <p:spPr>
          <a:xfrm rot="10800000" flipH="1" flipV="1">
            <a:off x="277586" y="2400809"/>
            <a:ext cx="9862458" cy="187047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u="sng" dirty="0"/>
              <a:t>CONVERSION</a:t>
            </a:r>
            <a:r>
              <a:rPr lang="en-US" sz="2400" dirty="0"/>
              <a:t> 	-Case of Zacchaeus: </a:t>
            </a:r>
            <a:endParaRPr lang="es-AR" sz="2400" dirty="0"/>
          </a:p>
          <a:p>
            <a:endParaRPr lang="es-AR" sz="2400" dirty="0">
              <a:solidFill>
                <a:prstClr val="white"/>
              </a:solidFill>
            </a:endParaRPr>
          </a:p>
        </p:txBody>
      </p:sp>
      <p:sp>
        <p:nvSpPr>
          <p:cNvPr id="6" name="Rectángulo 5"/>
          <p:cNvSpPr/>
          <p:nvPr/>
        </p:nvSpPr>
        <p:spPr>
          <a:xfrm>
            <a:off x="391886" y="5024734"/>
            <a:ext cx="9862458" cy="1569660"/>
          </a:xfrm>
          <a:prstGeom prst="rect">
            <a:avLst/>
          </a:prstGeom>
        </p:spPr>
        <p:txBody>
          <a:bodyPr wrap="square">
            <a:spAutoFit/>
          </a:bodyPr>
          <a:lstStyle/>
          <a:p>
            <a:pPr>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Ellen G. White:  “</a:t>
            </a:r>
            <a:r>
              <a:rPr lang="en-US" sz="3200" b="1" dirty="0">
                <a:latin typeface="Calibri" panose="020F0502020204030204" pitchFamily="34" charset="0"/>
                <a:ea typeface="Calibri" panose="020F0502020204030204" pitchFamily="34" charset="0"/>
                <a:cs typeface="Times New Roman" panose="02020603050405020304" pitchFamily="18" charset="0"/>
              </a:rPr>
              <a:t>Not only invited Christ as a guest to his home, </a:t>
            </a:r>
            <a:r>
              <a:rPr lang="en-US" sz="3200" b="1" u="sng" dirty="0">
                <a:latin typeface="Calibri" panose="020F0502020204030204" pitchFamily="34" charset="0"/>
                <a:ea typeface="Calibri" panose="020F0502020204030204" pitchFamily="34" charset="0"/>
                <a:cs typeface="Times New Roman" panose="02020603050405020304" pitchFamily="18" charset="0"/>
              </a:rPr>
              <a:t>but received the ONE to abide in the temple of his Soul!</a:t>
            </a:r>
            <a:r>
              <a:rPr lang="en-US" sz="3200" b="1"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(DA, p. 556).</a:t>
            </a:r>
            <a:endParaRPr lang="es-A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9"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24</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7874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3806"/>
            <a:ext cx="10515600" cy="1221079"/>
          </a:xfrm>
        </p:spPr>
        <p:txBody>
          <a:bodyPr>
            <a:normAutofit fontScale="90000"/>
          </a:bodyPr>
          <a:lstStyle/>
          <a:p>
            <a:r>
              <a:rPr lang="en-US" dirty="0">
                <a:solidFill>
                  <a:schemeClr val="accent1">
                    <a:lumMod val="50000"/>
                  </a:schemeClr>
                </a:solidFill>
                <a:latin typeface="+mn-lt"/>
              </a:rPr>
              <a:t>III. Jesus Prays for All Believers: (John 17:20-26)</a:t>
            </a:r>
          </a:p>
        </p:txBody>
      </p:sp>
      <p:sp>
        <p:nvSpPr>
          <p:cNvPr id="3" name="Content Placeholder 2"/>
          <p:cNvSpPr>
            <a:spLocks noGrp="1"/>
          </p:cNvSpPr>
          <p:nvPr>
            <p:ph idx="1"/>
          </p:nvPr>
        </p:nvSpPr>
        <p:spPr>
          <a:xfrm>
            <a:off x="277586" y="1534885"/>
            <a:ext cx="9699172" cy="753448"/>
          </a:xfrm>
        </p:spPr>
        <p:txBody>
          <a:bodyPr>
            <a:normAutofit/>
          </a:bodyPr>
          <a:lstStyle/>
          <a:p>
            <a:pPr marL="914400" lvl="1" indent="-457200">
              <a:buFont typeface="+mj-lt"/>
              <a:buAutoNum type="arabicPeriod" startAt="5"/>
            </a:pPr>
            <a:r>
              <a:rPr lang="en-US" b="1" u="sng" dirty="0"/>
              <a:t>THAT THE LOVE OF THE FATHER AND CHRIST, BE WITH EACH BELIEVER (vs.26)</a:t>
            </a:r>
            <a:endParaRPr lang="es-AR" dirty="0"/>
          </a:p>
        </p:txBody>
      </p:sp>
      <p:sp>
        <p:nvSpPr>
          <p:cNvPr id="5" name="Rectángulo redondeado 4"/>
          <p:cNvSpPr/>
          <p:nvPr/>
        </p:nvSpPr>
        <p:spPr>
          <a:xfrm rot="10800000" flipH="1" flipV="1">
            <a:off x="277586" y="3070280"/>
            <a:ext cx="9862457" cy="249776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fontAlgn="t"/>
            <a:r>
              <a:rPr lang="en-US" sz="2400" b="1" i="1" dirty="0"/>
              <a:t>“Christians are set as light bearers on the way to heaven. </a:t>
            </a:r>
            <a:r>
              <a:rPr lang="en-US" sz="2400" i="1" dirty="0"/>
              <a:t>They are to reflect to the world the light shining upon them from Christ.</a:t>
            </a:r>
            <a:r>
              <a:rPr lang="en-US" sz="2400" b="1" i="1" dirty="0"/>
              <a:t> Their life and character should be such that through them others will get a right conception of Christ and of His service”</a:t>
            </a:r>
            <a:r>
              <a:rPr lang="en-US" sz="2400" b="1" dirty="0"/>
              <a:t> (</a:t>
            </a:r>
            <a:r>
              <a:rPr lang="en-US" sz="2400" dirty="0"/>
              <a:t>Ellen G. White, Steps to Christ, p. 115</a:t>
            </a:r>
            <a:r>
              <a:rPr lang="en-US" sz="2400" b="1" dirty="0"/>
              <a:t>).</a:t>
            </a:r>
            <a:endParaRPr lang="es-AR" sz="2400" dirty="0"/>
          </a:p>
          <a:p>
            <a:endParaRPr lang="es-AR" sz="2400" dirty="0">
              <a:solidFill>
                <a:prstClr val="white"/>
              </a:solidFill>
            </a:endParaRPr>
          </a:p>
        </p:txBody>
      </p:sp>
      <p:sp>
        <p:nvSpPr>
          <p:cNvPr id="7"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8"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25</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354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8807" y="-249488"/>
            <a:ext cx="3380014" cy="1221079"/>
          </a:xfrm>
        </p:spPr>
        <p:txBody>
          <a:bodyPr>
            <a:normAutofit/>
          </a:bodyPr>
          <a:lstStyle/>
          <a:p>
            <a:r>
              <a:rPr lang="en-US" dirty="0">
                <a:solidFill>
                  <a:schemeClr val="accent1">
                    <a:lumMod val="50000"/>
                  </a:schemeClr>
                </a:solidFill>
                <a:latin typeface="+mn-lt"/>
              </a:rPr>
              <a:t>Conclusion</a:t>
            </a:r>
          </a:p>
        </p:txBody>
      </p:sp>
      <p:sp>
        <p:nvSpPr>
          <p:cNvPr id="3" name="Content Placeholder 2"/>
          <p:cNvSpPr>
            <a:spLocks noGrp="1"/>
          </p:cNvSpPr>
          <p:nvPr>
            <p:ph idx="1"/>
          </p:nvPr>
        </p:nvSpPr>
        <p:spPr>
          <a:xfrm>
            <a:off x="1257300" y="594867"/>
            <a:ext cx="7903028" cy="753448"/>
          </a:xfrm>
        </p:spPr>
        <p:txBody>
          <a:bodyPr>
            <a:normAutofit/>
          </a:bodyPr>
          <a:lstStyle/>
          <a:p>
            <a:pPr marL="457200" lvl="1" indent="0">
              <a:buNone/>
            </a:pPr>
            <a:r>
              <a:rPr lang="es-AR" dirty="0"/>
              <a:t>Ellen G. White:  in </a:t>
            </a:r>
            <a:r>
              <a:rPr lang="en-US" dirty="0"/>
              <a:t>“My Life Today” Page 10</a:t>
            </a:r>
            <a:endParaRPr lang="es-AR" dirty="0"/>
          </a:p>
        </p:txBody>
      </p:sp>
      <p:sp>
        <p:nvSpPr>
          <p:cNvPr id="5" name="Rectángulo redondeado 4"/>
          <p:cNvSpPr/>
          <p:nvPr/>
        </p:nvSpPr>
        <p:spPr>
          <a:xfrm rot="10800000" flipH="1" flipV="1">
            <a:off x="204107" y="971591"/>
            <a:ext cx="10042071" cy="5886409"/>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i="1" dirty="0"/>
              <a:t>"</a:t>
            </a:r>
            <a:r>
              <a:rPr lang="en-US" sz="2400" b="1" i="1" dirty="0"/>
              <a:t>We can see only a little way before us; “but all things are naked and opened unto the eyes of Him with whom we have to do.</a:t>
            </a:r>
            <a:r>
              <a:rPr lang="en-US" sz="2400" i="1" dirty="0"/>
              <a:t>” He never becomes confused. He sits above the confusion and distractions of the earth, and all things are opened to His divine survey; and </a:t>
            </a:r>
            <a:r>
              <a:rPr lang="en-US" sz="2400" b="1" i="1" dirty="0"/>
              <a:t>from His great and calm eternity He can order that which His providence sees is best”</a:t>
            </a:r>
            <a:r>
              <a:rPr lang="en-US" sz="2400" b="1" dirty="0"/>
              <a:t>.</a:t>
            </a:r>
            <a:r>
              <a:rPr lang="en-US" sz="2400" dirty="0"/>
              <a:t> – {ML 10.4}</a:t>
            </a:r>
            <a:endParaRPr lang="es-AR" sz="2400" dirty="0"/>
          </a:p>
          <a:p>
            <a:r>
              <a:rPr lang="en-US" sz="2400" dirty="0"/>
              <a:t> </a:t>
            </a:r>
            <a:endParaRPr lang="es-AR" sz="2400" dirty="0"/>
          </a:p>
          <a:p>
            <a:r>
              <a:rPr lang="en-US" sz="2400" i="1" dirty="0"/>
              <a:t>“</a:t>
            </a:r>
            <a:r>
              <a:rPr lang="en-US" sz="2400" b="1" i="1" dirty="0"/>
              <a:t>If we were left to ourselves to plan, we should make mistakes</a:t>
            </a:r>
            <a:r>
              <a:rPr lang="en-US" sz="2400" i="1" dirty="0"/>
              <a:t>. Our prejudices, our weaknesses, our self-deceptions, and our ignorance would be manifest in many ways. </a:t>
            </a:r>
            <a:r>
              <a:rPr lang="en-US" sz="2400" b="1" i="1" dirty="0"/>
              <a:t>But the work is the Lord’s, the cause is His; He never leaves His workmen without divine directions</a:t>
            </a:r>
            <a:r>
              <a:rPr lang="en-US" sz="2400" i="1" dirty="0"/>
              <a:t>.... – </a:t>
            </a:r>
            <a:r>
              <a:rPr lang="en-US" sz="2400" dirty="0"/>
              <a:t>{ML 10.5}</a:t>
            </a:r>
            <a:endParaRPr lang="es-AR" sz="2400" dirty="0"/>
          </a:p>
          <a:p>
            <a:r>
              <a:rPr lang="en-US" sz="2400" i="1" dirty="0"/>
              <a:t> </a:t>
            </a:r>
            <a:endParaRPr lang="es-AR" sz="2400" dirty="0"/>
          </a:p>
          <a:p>
            <a:r>
              <a:rPr lang="en-US" sz="2400" b="1" i="1" dirty="0"/>
              <a:t>“Whatever burdens lay heavily, cast them on the Lord</a:t>
            </a:r>
            <a:r>
              <a:rPr lang="en-US" sz="2400" i="1" dirty="0"/>
              <a:t>. He that keeps Israel neither slumbers nor sleeps. </a:t>
            </a:r>
            <a:r>
              <a:rPr lang="en-US" sz="2400" b="1" i="1" dirty="0"/>
              <a:t>Repose in God. He is kept in perfect peace whose mind is stayed on God”.</a:t>
            </a:r>
            <a:r>
              <a:rPr lang="en-US" sz="2400" dirty="0"/>
              <a:t> – {ML 10.6}"</a:t>
            </a:r>
            <a:endParaRPr lang="es-AR" sz="2400" dirty="0">
              <a:solidFill>
                <a:prstClr val="white"/>
              </a:solidFill>
            </a:endParaRPr>
          </a:p>
        </p:txBody>
      </p:sp>
      <p:sp>
        <p:nvSpPr>
          <p:cNvPr id="6"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7"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a:solidFill>
                  <a:srgbClr val="CCECFF"/>
                </a:solidFill>
                <a:effectLst>
                  <a:outerShdw blurRad="38100" dist="38100" dir="2700000" algn="tl">
                    <a:srgbClr val="000000">
                      <a:alpha val="43137"/>
                    </a:srgbClr>
                  </a:outerShdw>
                </a:effectLst>
              </a:rPr>
              <a:t>26</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65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482" y="477092"/>
            <a:ext cx="6232849" cy="1325563"/>
          </a:xfrm>
        </p:spPr>
        <p:txBody>
          <a:bodyPr/>
          <a:lstStyle/>
          <a:p>
            <a:endParaRPr lang="en-US" dirty="0">
              <a:solidFill>
                <a:schemeClr val="accent1">
                  <a:lumMod val="50000"/>
                </a:schemeClr>
              </a:solidFill>
              <a:latin typeface="+mn-lt"/>
            </a:endParaRPr>
          </a:p>
        </p:txBody>
      </p:sp>
      <p:sp>
        <p:nvSpPr>
          <p:cNvPr id="3" name="Content Placeholder 2"/>
          <p:cNvSpPr>
            <a:spLocks noGrp="1"/>
          </p:cNvSpPr>
          <p:nvPr>
            <p:ph idx="1"/>
          </p:nvPr>
        </p:nvSpPr>
        <p:spPr>
          <a:xfrm>
            <a:off x="634482" y="2528595"/>
            <a:ext cx="9181322" cy="3648367"/>
          </a:xfrm>
        </p:spPr>
        <p:txBody>
          <a:bodyPr/>
          <a:lstStyle/>
          <a:p>
            <a:endParaRPr lang="en-US" dirty="0"/>
          </a:p>
        </p:txBody>
      </p:sp>
    </p:spTree>
    <p:extLst>
      <p:ext uri="{BB962C8B-B14F-4D97-AF65-F5344CB8AC3E}">
        <p14:creationId xmlns:p14="http://schemas.microsoft.com/office/powerpoint/2010/main" val="27760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95300" y="432593"/>
            <a:ext cx="10515600" cy="1325563"/>
          </a:xfrm>
        </p:spPr>
        <p:txBody>
          <a:bodyPr>
            <a:normAutofit/>
          </a:bodyPr>
          <a:lstStyle/>
          <a:p>
            <a:r>
              <a:rPr lang="en-US" sz="4800" b="1" dirty="0">
                <a:solidFill>
                  <a:schemeClr val="accent1">
                    <a:lumMod val="50000"/>
                  </a:schemeClr>
                </a:solidFill>
                <a:effectLst>
                  <a:outerShdw blurRad="38100" dist="38100" dir="2700000" algn="tl">
                    <a:srgbClr val="000000">
                      <a:alpha val="43137"/>
                    </a:srgbClr>
                  </a:outerShdw>
                </a:effectLst>
              </a:rPr>
              <a:t>I. Jesus Prays for Himself: (John 17:1-5)</a:t>
            </a:r>
            <a:endParaRPr lang="es-AR" sz="4800" b="1" dirty="0">
              <a:solidFill>
                <a:schemeClr val="accent1">
                  <a:lumMod val="50000"/>
                </a:schemeClr>
              </a:solidFill>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838200" y="1825625"/>
            <a:ext cx="9220200" cy="2452461"/>
          </a:xfrm>
        </p:spPr>
        <p:txBody>
          <a:bodyPr/>
          <a:lstStyle/>
          <a:p>
            <a:pPr marL="1200150" lvl="1" indent="-742950">
              <a:buFont typeface="+mj-lt"/>
              <a:buAutoNum type="arabicPeriod"/>
            </a:pPr>
            <a:r>
              <a:rPr lang="en-US" sz="3600" b="1" u="sng" dirty="0"/>
              <a:t>GLORY: (vs.1)</a:t>
            </a:r>
            <a:endParaRPr lang="es-AR" sz="3600" dirty="0"/>
          </a:p>
          <a:p>
            <a:pPr marL="1657350" lvl="2" indent="-742950">
              <a:buFont typeface="+mj-lt"/>
              <a:buAutoNum type="arabicPeriod"/>
            </a:pPr>
            <a:r>
              <a:rPr lang="en-US" sz="3600" dirty="0"/>
              <a:t>Time has come</a:t>
            </a:r>
            <a:endParaRPr lang="es-AR" sz="3600" dirty="0"/>
          </a:p>
          <a:p>
            <a:pPr marL="1657350" lvl="2" indent="-742950">
              <a:buFont typeface="+mj-lt"/>
              <a:buAutoNum type="arabicPeriod"/>
            </a:pPr>
            <a:r>
              <a:rPr lang="en-US" sz="3600" dirty="0"/>
              <a:t>Father, glorify your Son.</a:t>
            </a:r>
            <a:endParaRPr lang="es-AR" sz="3600" dirty="0"/>
          </a:p>
          <a:p>
            <a:pPr marL="1657350" lvl="2" indent="-742950">
              <a:buFont typeface="+mj-lt"/>
              <a:buAutoNum type="arabicPeriod"/>
            </a:pPr>
            <a:r>
              <a:rPr lang="en-US" sz="3600" dirty="0"/>
              <a:t>Son may glorify you.</a:t>
            </a:r>
            <a:endParaRPr lang="es-AR" sz="3600" dirty="0"/>
          </a:p>
          <a:p>
            <a:endParaRPr lang="es-AR" dirty="0"/>
          </a:p>
        </p:txBody>
      </p:sp>
      <p:sp>
        <p:nvSpPr>
          <p:cNvPr id="5" name="Rectángulo redondeado 4"/>
          <p:cNvSpPr/>
          <p:nvPr/>
        </p:nvSpPr>
        <p:spPr>
          <a:xfrm rot="10800000" flipH="1" flipV="1">
            <a:off x="1094012" y="4413023"/>
            <a:ext cx="8801101" cy="188980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u="sng" dirty="0"/>
              <a:t>Revelation 14:7: </a:t>
            </a:r>
            <a:r>
              <a:rPr lang="en-US" sz="2400" dirty="0"/>
              <a:t>“He said in a loud voice: “Fear God and </a:t>
            </a:r>
            <a:r>
              <a:rPr lang="en-US" sz="2400" b="1" u="sng" dirty="0"/>
              <a:t>give him glory</a:t>
            </a:r>
            <a:r>
              <a:rPr lang="en-US" sz="2400" dirty="0"/>
              <a:t>, because the hour of his judgment has come.  Worship him who made the heavens, the earth, the sea and the springs of water.”</a:t>
            </a:r>
            <a:endParaRPr lang="es-AR" sz="2400" dirty="0"/>
          </a:p>
        </p:txBody>
      </p:sp>
      <p:sp>
        <p:nvSpPr>
          <p:cNvPr id="6" name="Marcador de texto 3"/>
          <p:cNvSpPr txBox="1">
            <a:spLocks/>
          </p:cNvSpPr>
          <p:nvPr/>
        </p:nvSpPr>
        <p:spPr>
          <a:xfrm>
            <a:off x="1616074" y="4704330"/>
            <a:ext cx="5171621" cy="487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s-AR" sz="2800" dirty="0">
              <a:solidFill>
                <a:schemeClr val="bg2">
                  <a:lumMod val="50000"/>
                </a:schemeClr>
              </a:solidFill>
            </a:endParaRPr>
          </a:p>
        </p:txBody>
      </p:sp>
      <p:sp>
        <p:nvSpPr>
          <p:cNvPr id="7"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8"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03</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253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95300" y="432593"/>
            <a:ext cx="10515600" cy="1325563"/>
          </a:xfrm>
        </p:spPr>
        <p:txBody>
          <a:bodyPr>
            <a:normAutofit/>
          </a:bodyPr>
          <a:lstStyle/>
          <a:p>
            <a:r>
              <a:rPr lang="en-US" sz="4800" b="1" dirty="0">
                <a:solidFill>
                  <a:schemeClr val="accent1">
                    <a:lumMod val="50000"/>
                  </a:schemeClr>
                </a:solidFill>
                <a:effectLst>
                  <a:outerShdw blurRad="38100" dist="38100" dir="2700000" algn="tl">
                    <a:srgbClr val="000000">
                      <a:alpha val="43137"/>
                    </a:srgbClr>
                  </a:outerShdw>
                </a:effectLst>
              </a:rPr>
              <a:t>I. Jesus Prays for Himself: (John 17:1-5)</a:t>
            </a:r>
            <a:endParaRPr lang="es-AR" sz="4800" b="1" dirty="0">
              <a:solidFill>
                <a:schemeClr val="accent1">
                  <a:lumMod val="50000"/>
                </a:schemeClr>
              </a:solidFill>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838200" y="1531707"/>
            <a:ext cx="9220200" cy="2452461"/>
          </a:xfrm>
        </p:spPr>
        <p:txBody>
          <a:bodyPr/>
          <a:lstStyle/>
          <a:p>
            <a:pPr marL="971550" lvl="1" indent="-514350">
              <a:buFont typeface="+mj-lt"/>
              <a:buAutoNum type="arabicPeriod" startAt="2"/>
            </a:pPr>
            <a:r>
              <a:rPr lang="en-US" sz="2800" b="1" u="sng" dirty="0"/>
              <a:t>AUTHORITY: (vs.2)</a:t>
            </a:r>
            <a:endParaRPr lang="es-AR" sz="2800" dirty="0"/>
          </a:p>
          <a:p>
            <a:pPr marL="1428750" lvl="2" indent="-514350">
              <a:buFont typeface="+mj-lt"/>
              <a:buAutoNum type="arabicPeriod"/>
            </a:pPr>
            <a:r>
              <a:rPr lang="en-US" sz="2800" dirty="0"/>
              <a:t>Father granted authority to His Son</a:t>
            </a:r>
            <a:endParaRPr lang="es-AR" sz="2800" dirty="0"/>
          </a:p>
          <a:p>
            <a:pPr marL="1428750" lvl="2" indent="-514350">
              <a:buFont typeface="+mj-lt"/>
              <a:buAutoNum type="arabicPeriod"/>
            </a:pPr>
            <a:r>
              <a:rPr lang="en-US" sz="2800" dirty="0"/>
              <a:t>Authority over all people</a:t>
            </a:r>
            <a:endParaRPr lang="es-AR" sz="2800" dirty="0"/>
          </a:p>
          <a:p>
            <a:pPr marL="1428750" lvl="2" indent="-514350">
              <a:buFont typeface="+mj-lt"/>
              <a:buAutoNum type="arabicPeriod"/>
            </a:pPr>
            <a:r>
              <a:rPr lang="en-US" sz="2800" dirty="0"/>
              <a:t>Son to give eternal life</a:t>
            </a:r>
            <a:endParaRPr lang="es-AR" sz="2800" dirty="0"/>
          </a:p>
          <a:p>
            <a:pPr marL="1428750" lvl="2" indent="-514350">
              <a:buFont typeface="+mj-lt"/>
              <a:buAutoNum type="arabicPeriod"/>
            </a:pPr>
            <a:r>
              <a:rPr lang="en-US" sz="2800" dirty="0"/>
              <a:t>To all those Father have given Him.</a:t>
            </a:r>
            <a:endParaRPr lang="es-AR" sz="2800" dirty="0"/>
          </a:p>
          <a:p>
            <a:endParaRPr lang="es-AR" dirty="0"/>
          </a:p>
        </p:txBody>
      </p:sp>
      <p:sp>
        <p:nvSpPr>
          <p:cNvPr id="5" name="Rectángulo redondeado 4"/>
          <p:cNvSpPr/>
          <p:nvPr/>
        </p:nvSpPr>
        <p:spPr>
          <a:xfrm rot="10800000" flipH="1" flipV="1">
            <a:off x="881737" y="3841510"/>
            <a:ext cx="8801101" cy="146527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u="sng"/>
              <a:t>Matthew 28:18:  </a:t>
            </a:r>
            <a:r>
              <a:rPr lang="en-US" sz="2400"/>
              <a:t>“Then Jesus came to them and said:  “</a:t>
            </a:r>
            <a:r>
              <a:rPr lang="en-US" sz="2400" b="1" u="sng"/>
              <a:t>All authority</a:t>
            </a:r>
            <a:r>
              <a:rPr lang="en-US" sz="2400"/>
              <a:t> in heaven and on earth has been given to me.”</a:t>
            </a:r>
            <a:endParaRPr lang="es-AR" sz="2400" dirty="0"/>
          </a:p>
        </p:txBody>
      </p:sp>
      <p:sp>
        <p:nvSpPr>
          <p:cNvPr id="6" name="Marcador de texto 3"/>
          <p:cNvSpPr txBox="1">
            <a:spLocks/>
          </p:cNvSpPr>
          <p:nvPr/>
        </p:nvSpPr>
        <p:spPr>
          <a:xfrm>
            <a:off x="1616074" y="4704330"/>
            <a:ext cx="5171621" cy="487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s-AR" sz="2800" dirty="0">
              <a:solidFill>
                <a:srgbClr val="E7E6E6">
                  <a:lumMod val="50000"/>
                </a:srgbClr>
              </a:solidFill>
            </a:endParaRPr>
          </a:p>
        </p:txBody>
      </p:sp>
      <p:sp>
        <p:nvSpPr>
          <p:cNvPr id="2" name="Rectángulo 1"/>
          <p:cNvSpPr/>
          <p:nvPr/>
        </p:nvSpPr>
        <p:spPr>
          <a:xfrm>
            <a:off x="-5447" y="5355767"/>
            <a:ext cx="10439404" cy="1569660"/>
          </a:xfrm>
          <a:prstGeom prst="rect">
            <a:avLst/>
          </a:prstGeom>
        </p:spPr>
        <p:txBody>
          <a:bodyPr wrap="square">
            <a:spAutoFit/>
          </a:bodyPr>
          <a:lstStyle/>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(Paul when selected, was indicated to come to Church leaders).  Ellen White mentions: “</a:t>
            </a:r>
            <a:r>
              <a:rPr lang="en-US" sz="2400" i="1" dirty="0">
                <a:latin typeface="Calibri" panose="020F0502020204030204" pitchFamily="34" charset="0"/>
                <a:ea typeface="Calibri" panose="020F0502020204030204" pitchFamily="34" charset="0"/>
                <a:cs typeface="Times New Roman" panose="02020603050405020304" pitchFamily="18" charset="0"/>
              </a:rPr>
              <a:t>Thus </a:t>
            </a:r>
            <a:r>
              <a:rPr lang="en-US" sz="2400" b="1" i="1" dirty="0">
                <a:latin typeface="Calibri" panose="020F0502020204030204" pitchFamily="34" charset="0"/>
                <a:ea typeface="Calibri" panose="020F0502020204030204" pitchFamily="34" charset="0"/>
                <a:cs typeface="Times New Roman" panose="02020603050405020304" pitchFamily="18" charset="0"/>
              </a:rPr>
              <a:t>Jesus gave sanction to the authority of His organized church</a:t>
            </a:r>
            <a:r>
              <a:rPr lang="en-US" sz="2400" i="1" dirty="0">
                <a:latin typeface="Calibri" panose="020F0502020204030204" pitchFamily="34" charset="0"/>
                <a:ea typeface="Calibri" panose="020F0502020204030204" pitchFamily="34" charset="0"/>
                <a:cs typeface="Times New Roman" panose="02020603050405020304" pitchFamily="18" charset="0"/>
              </a:rPr>
              <a:t> and placed Saul in connection with His appointed agencies on earth.</a:t>
            </a:r>
            <a:r>
              <a:rPr lang="en-US" sz="2400" dirty="0">
                <a:latin typeface="Calibri" panose="020F0502020204030204" pitchFamily="34" charset="0"/>
                <a:ea typeface="Calibri" panose="020F0502020204030204" pitchFamily="34" charset="0"/>
                <a:cs typeface="Times New Roman" panose="02020603050405020304" pitchFamily="18" charset="0"/>
              </a:rPr>
              <a:t>” (Ellen G. White, The Acts of the Apostles, p.122).</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8"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04</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302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0" y="0"/>
            <a:ext cx="10466614" cy="6417129"/>
          </a:xfrm>
        </p:spPr>
        <p:txBody>
          <a:bodyPr>
            <a:noAutofit/>
          </a:bodyPr>
          <a:lstStyle/>
          <a:p>
            <a:r>
              <a:rPr lang="en-US" sz="3200" dirty="0"/>
              <a:t>“</a:t>
            </a:r>
            <a:r>
              <a:rPr lang="en-US" sz="3200" i="1" dirty="0"/>
              <a:t>God has ordained that the </a:t>
            </a:r>
            <a:r>
              <a:rPr lang="en-US" sz="3200" b="1" i="1" dirty="0"/>
              <a:t>representatives of His church from all parts of the earth, when</a:t>
            </a:r>
            <a:r>
              <a:rPr lang="es-AR" sz="3200" dirty="0"/>
              <a:t> </a:t>
            </a:r>
            <a:r>
              <a:rPr lang="en-US" sz="3200" b="1" i="1" dirty="0"/>
              <a:t>assembled in a General Conference, shall have authority</a:t>
            </a:r>
            <a:r>
              <a:rPr lang="en-US" sz="3200" dirty="0"/>
              <a:t>.” (EGW, Testimonies for the Church, vol. 9, p.261)</a:t>
            </a:r>
            <a:endParaRPr lang="es-AR" sz="3200" dirty="0"/>
          </a:p>
          <a:p>
            <a:pPr marL="0" indent="0">
              <a:buNone/>
            </a:pPr>
            <a:endParaRPr lang="es-AR" sz="3200" dirty="0"/>
          </a:p>
          <a:p>
            <a:r>
              <a:rPr lang="en-US" sz="3200" dirty="0"/>
              <a:t>Ellen G. White reflects: “</a:t>
            </a:r>
            <a:r>
              <a:rPr lang="en-US" sz="3200" b="1" i="1" dirty="0"/>
              <a:t>Oh, how Satan would rejoice if he could succeed in his efforts to get in among this people and disorganize the work at a time when thorough organization is essential</a:t>
            </a:r>
            <a:r>
              <a:rPr lang="en-US" sz="3200" i="1" dirty="0"/>
              <a:t> and will be the greatest power to keep out spurious uprisings and to refute claims not endorsed by the word of God! </a:t>
            </a:r>
            <a:r>
              <a:rPr lang="en-US" sz="3200" b="1" i="1" dirty="0"/>
              <a:t>We want to hold the lines evenly, that there shall be no breaking down of the system of organization and order that has been built up by wise, careful labor.</a:t>
            </a:r>
            <a:r>
              <a:rPr lang="en-US" sz="3200" i="1" dirty="0"/>
              <a:t>”</a:t>
            </a:r>
            <a:r>
              <a:rPr lang="en-US" sz="3200" dirty="0"/>
              <a:t> (Ellen G. White, Testimonies for the Church, vol.9, pp. 257, 258).</a:t>
            </a:r>
            <a:endParaRPr lang="es-AR" sz="3200" dirty="0"/>
          </a:p>
          <a:p>
            <a:endParaRPr lang="es-AR" sz="3200" dirty="0"/>
          </a:p>
        </p:txBody>
      </p:sp>
      <p:sp>
        <p:nvSpPr>
          <p:cNvPr id="3" name="Marcador de texto 3"/>
          <p:cNvSpPr txBox="1">
            <a:spLocks/>
          </p:cNvSpPr>
          <p:nvPr/>
        </p:nvSpPr>
        <p:spPr>
          <a:xfrm rot="16200000">
            <a:off x="8868328" y="3684409"/>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05</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863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95300" y="432593"/>
            <a:ext cx="10515600" cy="1325563"/>
          </a:xfrm>
        </p:spPr>
        <p:txBody>
          <a:bodyPr>
            <a:normAutofit/>
          </a:bodyPr>
          <a:lstStyle/>
          <a:p>
            <a:r>
              <a:rPr lang="en-US" sz="4800" b="1" dirty="0">
                <a:solidFill>
                  <a:schemeClr val="accent1">
                    <a:lumMod val="50000"/>
                  </a:schemeClr>
                </a:solidFill>
                <a:effectLst>
                  <a:outerShdw blurRad="38100" dist="38100" dir="2700000" algn="tl">
                    <a:srgbClr val="000000">
                      <a:alpha val="43137"/>
                    </a:srgbClr>
                  </a:outerShdw>
                </a:effectLst>
              </a:rPr>
              <a:t>I. Jesus Prays for Himself: (John 17:1-5)</a:t>
            </a:r>
            <a:endParaRPr lang="es-AR" sz="4800" b="1" dirty="0">
              <a:solidFill>
                <a:schemeClr val="accent1">
                  <a:lumMod val="50000"/>
                </a:schemeClr>
              </a:solidFill>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838200" y="1531707"/>
            <a:ext cx="9220200" cy="2452461"/>
          </a:xfrm>
        </p:spPr>
        <p:txBody>
          <a:bodyPr>
            <a:noAutofit/>
          </a:bodyPr>
          <a:lstStyle/>
          <a:p>
            <a:pPr marL="971550" lvl="1" indent="-514350">
              <a:buFont typeface="+mj-lt"/>
              <a:buAutoNum type="arabicPeriod" startAt="3"/>
            </a:pPr>
            <a:r>
              <a:rPr lang="en-US" sz="2800" b="1" u="sng" dirty="0"/>
              <a:t>KNOWLEDGE: (vs.3)</a:t>
            </a:r>
            <a:endParaRPr lang="es-AR" sz="2800" dirty="0"/>
          </a:p>
          <a:p>
            <a:pPr marL="1428750" lvl="2" indent="-514350">
              <a:buFont typeface="+mj-lt"/>
              <a:buAutoNum type="arabicPeriod"/>
            </a:pPr>
            <a:r>
              <a:rPr lang="en-US" sz="2800" dirty="0"/>
              <a:t>People to know the Father—the only true God</a:t>
            </a:r>
            <a:endParaRPr lang="es-AR" sz="2800" dirty="0"/>
          </a:p>
          <a:p>
            <a:pPr marL="1428750" lvl="2" indent="-514350">
              <a:buFont typeface="+mj-lt"/>
              <a:buAutoNum type="arabicPeriod"/>
            </a:pPr>
            <a:r>
              <a:rPr lang="en-US" sz="2800" dirty="0"/>
              <a:t>People to know the Son -whom the Father have sent</a:t>
            </a:r>
            <a:endParaRPr lang="es-AR" sz="2800" dirty="0"/>
          </a:p>
          <a:p>
            <a:pPr marL="1428750" lvl="2" indent="-514350">
              <a:buFont typeface="+mj-lt"/>
              <a:buAutoNum type="arabicPeriod"/>
            </a:pPr>
            <a:r>
              <a:rPr lang="en-US" sz="2800" dirty="0"/>
              <a:t>For People may have eternal life.</a:t>
            </a:r>
            <a:endParaRPr lang="es-AR" sz="2800" dirty="0"/>
          </a:p>
          <a:p>
            <a:pPr marL="1428750" lvl="2" indent="-514350">
              <a:buFont typeface="+mj-lt"/>
              <a:buAutoNum type="arabicPeriod"/>
            </a:pPr>
            <a:r>
              <a:rPr lang="en-US" sz="2800" dirty="0"/>
              <a:t>If people don’t know the Father &amp; the Son, He will not know them (Matt.7:23: “I never knew you”).</a:t>
            </a:r>
            <a:endParaRPr lang="es-AR" sz="2800" dirty="0"/>
          </a:p>
          <a:p>
            <a:pPr marL="514350" indent="-514350">
              <a:buFont typeface="+mj-lt"/>
              <a:buAutoNum type="arabicPeriod"/>
            </a:pPr>
            <a:endParaRPr lang="es-AR" dirty="0"/>
          </a:p>
        </p:txBody>
      </p:sp>
      <p:sp>
        <p:nvSpPr>
          <p:cNvPr id="5" name="Rectángulo redondeado 4"/>
          <p:cNvSpPr/>
          <p:nvPr/>
        </p:nvSpPr>
        <p:spPr>
          <a:xfrm rot="10800000" flipH="1" flipV="1">
            <a:off x="838200" y="4148019"/>
            <a:ext cx="9024257" cy="120774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u="sng" dirty="0"/>
              <a:t>2 Peter 1:2:  </a:t>
            </a:r>
            <a:r>
              <a:rPr lang="en-US" sz="2400" dirty="0"/>
              <a:t>“</a:t>
            </a:r>
            <a:r>
              <a:rPr lang="en-US" sz="2400" b="1" u="sng" dirty="0"/>
              <a:t>Grace and peace</a:t>
            </a:r>
            <a:r>
              <a:rPr lang="en-US" sz="2400" dirty="0"/>
              <a:t> be yours in abundance </a:t>
            </a:r>
            <a:r>
              <a:rPr lang="en-US" sz="2400" b="1" u="sng" dirty="0"/>
              <a:t>through the knowledge of God and of Jesus our Lord</a:t>
            </a:r>
            <a:r>
              <a:rPr lang="en-US" sz="2400" dirty="0"/>
              <a:t>.”</a:t>
            </a:r>
            <a:endParaRPr lang="es-AR" sz="2400" dirty="0"/>
          </a:p>
        </p:txBody>
      </p:sp>
      <p:sp>
        <p:nvSpPr>
          <p:cNvPr id="6" name="Marcador de texto 3"/>
          <p:cNvSpPr txBox="1">
            <a:spLocks/>
          </p:cNvSpPr>
          <p:nvPr/>
        </p:nvSpPr>
        <p:spPr>
          <a:xfrm>
            <a:off x="1616074" y="4704330"/>
            <a:ext cx="5171621" cy="487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s-AR" sz="2800" dirty="0">
              <a:solidFill>
                <a:srgbClr val="E7E6E6">
                  <a:lumMod val="50000"/>
                </a:srgbClr>
              </a:solidFill>
            </a:endParaRPr>
          </a:p>
        </p:txBody>
      </p:sp>
      <p:sp>
        <p:nvSpPr>
          <p:cNvPr id="2" name="Rectángulo 1"/>
          <p:cNvSpPr/>
          <p:nvPr/>
        </p:nvSpPr>
        <p:spPr>
          <a:xfrm>
            <a:off x="-5447" y="5355767"/>
            <a:ext cx="10439404" cy="1200329"/>
          </a:xfrm>
          <a:prstGeom prst="rect">
            <a:avLst/>
          </a:prstGeom>
        </p:spPr>
        <p:txBody>
          <a:bodyPr wrap="square">
            <a:spAutoFit/>
          </a:bodyPr>
          <a:lstStyle/>
          <a:p>
            <a:r>
              <a:rPr lang="en-US" sz="2400" b="1" u="sng" dirty="0"/>
              <a:t>1 John 5:20: </a:t>
            </a:r>
            <a:r>
              <a:rPr lang="en-US" sz="2400" dirty="0"/>
              <a:t>“We know also that the Son of God has come and has given us </a:t>
            </a:r>
            <a:r>
              <a:rPr lang="en-US" sz="2400" b="1" u="sng" dirty="0"/>
              <a:t>understanding</a:t>
            </a:r>
            <a:r>
              <a:rPr lang="en-US" sz="2400" dirty="0"/>
              <a:t>, so that </a:t>
            </a:r>
            <a:r>
              <a:rPr lang="en-US" sz="2400" b="1" u="sng" dirty="0"/>
              <a:t>we may know him</a:t>
            </a:r>
            <a:r>
              <a:rPr lang="en-US" sz="2400" dirty="0"/>
              <a:t> who is true.  And we are </a:t>
            </a:r>
            <a:r>
              <a:rPr lang="en-US" sz="2400" b="1" u="sng" dirty="0"/>
              <a:t>in Him</a:t>
            </a:r>
            <a:r>
              <a:rPr lang="en-US" sz="2400" dirty="0"/>
              <a:t> who is true—even in His Son </a:t>
            </a:r>
            <a:r>
              <a:rPr lang="en-US" sz="2400" b="1" u="sng" dirty="0"/>
              <a:t>Jesus Christ.  He is</a:t>
            </a:r>
            <a:r>
              <a:rPr lang="en-US" sz="2400" dirty="0"/>
              <a:t> the true God and </a:t>
            </a:r>
            <a:r>
              <a:rPr lang="en-US" sz="2400" b="1" u="sng" dirty="0"/>
              <a:t>eternal life</a:t>
            </a:r>
            <a:r>
              <a:rPr lang="en-US" sz="2400" dirty="0"/>
              <a:t>.”</a:t>
            </a:r>
            <a:endParaRPr lang="es-AR" sz="2400" dirty="0"/>
          </a:p>
        </p:txBody>
      </p:sp>
      <p:sp>
        <p:nvSpPr>
          <p:cNvPr id="7"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8"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06</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428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68729" y="127451"/>
            <a:ext cx="10248900" cy="6599919"/>
          </a:xfrm>
        </p:spPr>
        <p:txBody>
          <a:bodyPr>
            <a:normAutofit/>
          </a:bodyPr>
          <a:lstStyle/>
          <a:p>
            <a:r>
              <a:rPr lang="en-US" sz="3200" b="1" u="sng" dirty="0"/>
              <a:t>Romans 8:1</a:t>
            </a:r>
            <a:r>
              <a:rPr lang="en-US" sz="3200" dirty="0"/>
              <a:t>:  “Therefore, there is now </a:t>
            </a:r>
            <a:r>
              <a:rPr lang="en-US" sz="3200" b="1" u="sng" dirty="0"/>
              <a:t>no condemnation</a:t>
            </a:r>
            <a:r>
              <a:rPr lang="en-US" sz="3200" dirty="0"/>
              <a:t> for those </a:t>
            </a:r>
            <a:r>
              <a:rPr lang="en-US" sz="3200" b="1" u="sng" dirty="0"/>
              <a:t>who are in Christ Jesus</a:t>
            </a:r>
            <a:r>
              <a:rPr lang="en-US" sz="3200" dirty="0"/>
              <a:t>.”</a:t>
            </a:r>
            <a:endParaRPr lang="es-AR" sz="3200" dirty="0"/>
          </a:p>
          <a:p>
            <a:r>
              <a:rPr lang="en-US" sz="3200" i="1" dirty="0"/>
              <a:t>“While a good education is a great benefit if combined with consecration in its possessor, still those who do not have the privilege of gaining high literary attainments need not think they cannot advance in intellectual and spiritual life. </a:t>
            </a:r>
            <a:r>
              <a:rPr lang="en-US" sz="3200" b="1" i="1" dirty="0"/>
              <a:t>If they will make the most of the knowledge they have</a:t>
            </a:r>
            <a:r>
              <a:rPr lang="en-US" sz="3200" i="1" dirty="0"/>
              <a:t>, if they will seek to gather something to their store every day, and </a:t>
            </a:r>
            <a:r>
              <a:rPr lang="en-US" sz="3200" b="1" i="1" dirty="0"/>
              <a:t>will overcome all perverseness of temper through the studious cultivation of Christ-like traits of character</a:t>
            </a:r>
            <a:r>
              <a:rPr lang="en-US" sz="3200" i="1" dirty="0"/>
              <a:t>, God will open channels of wisdom to them, and it may be said of them as it was said of old concerning the Hebrew children, </a:t>
            </a:r>
            <a:r>
              <a:rPr lang="en-US" sz="3200" b="1" i="1" dirty="0"/>
              <a:t>God gave them wisdom and understanding</a:t>
            </a:r>
            <a:r>
              <a:rPr lang="en-US" sz="3200" i="1" dirty="0"/>
              <a:t>". Fundamentals of Christian Education, pp. 192, 193 </a:t>
            </a:r>
            <a:r>
              <a:rPr lang="en-US" sz="3200" dirty="0"/>
              <a:t>.</a:t>
            </a:r>
            <a:endParaRPr lang="es-AR" sz="3200" dirty="0"/>
          </a:p>
          <a:p>
            <a:endParaRPr lang="es-AR" sz="3200" dirty="0"/>
          </a:p>
        </p:txBody>
      </p:sp>
      <p:sp>
        <p:nvSpPr>
          <p:cNvPr id="3"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07</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603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511628" y="0"/>
            <a:ext cx="10515600" cy="1325563"/>
          </a:xfrm>
        </p:spPr>
        <p:txBody>
          <a:bodyPr>
            <a:normAutofit/>
          </a:bodyPr>
          <a:lstStyle/>
          <a:p>
            <a:r>
              <a:rPr lang="en-US" sz="4800" b="1" dirty="0">
                <a:solidFill>
                  <a:schemeClr val="accent1">
                    <a:lumMod val="50000"/>
                  </a:schemeClr>
                </a:solidFill>
                <a:effectLst>
                  <a:outerShdw blurRad="38100" dist="38100" dir="2700000" algn="tl">
                    <a:srgbClr val="000000">
                      <a:alpha val="43137"/>
                    </a:srgbClr>
                  </a:outerShdw>
                </a:effectLst>
              </a:rPr>
              <a:t>I. Jesus Prays for Himself: (John 17:1-5)</a:t>
            </a:r>
            <a:endParaRPr lang="es-AR" sz="4800" b="1" dirty="0">
              <a:solidFill>
                <a:schemeClr val="accent1">
                  <a:lumMod val="50000"/>
                </a:schemeClr>
              </a:solidFill>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644978" y="1032332"/>
            <a:ext cx="9220200" cy="2452461"/>
          </a:xfrm>
        </p:spPr>
        <p:txBody>
          <a:bodyPr>
            <a:noAutofit/>
          </a:bodyPr>
          <a:lstStyle/>
          <a:p>
            <a:pPr marL="971550" lvl="1" indent="-514350">
              <a:buFont typeface="+mj-lt"/>
              <a:buAutoNum type="arabicPeriod" startAt="4"/>
            </a:pPr>
            <a:r>
              <a:rPr lang="en-US" sz="2800" b="1" u="sng" dirty="0"/>
              <a:t>WORK COMPLETED: (vs.4-5)</a:t>
            </a:r>
            <a:endParaRPr lang="es-AR" sz="2800" dirty="0"/>
          </a:p>
          <a:p>
            <a:pPr marL="1428750" lvl="2" indent="-514350">
              <a:buFont typeface="+mj-lt"/>
              <a:buAutoNum type="arabicPeriod"/>
            </a:pPr>
            <a:r>
              <a:rPr lang="en-US" sz="2800" dirty="0"/>
              <a:t>By completing the work the Father gave His Son</a:t>
            </a:r>
            <a:endParaRPr lang="es-AR" sz="2800" dirty="0"/>
          </a:p>
          <a:p>
            <a:pPr marL="1428750" lvl="2" indent="-514350">
              <a:buFont typeface="+mj-lt"/>
              <a:buAutoNum type="arabicPeriod"/>
            </a:pPr>
            <a:r>
              <a:rPr lang="en-US" sz="2800" dirty="0"/>
              <a:t>The Son brought glory to the Father.</a:t>
            </a:r>
            <a:endParaRPr lang="es-AR" sz="2800" dirty="0"/>
          </a:p>
          <a:p>
            <a:pPr marL="1428750" lvl="2" indent="-514350">
              <a:buFont typeface="+mj-lt"/>
              <a:buAutoNum type="arabicPeriod"/>
            </a:pPr>
            <a:r>
              <a:rPr lang="en-US" sz="2800" dirty="0"/>
              <a:t>When completing the work,  the Son prays to the Father to grant Him the Glory</a:t>
            </a:r>
            <a:endParaRPr lang="es-AR" sz="2800" dirty="0"/>
          </a:p>
          <a:p>
            <a:pPr marL="1428750" lvl="2" indent="-514350">
              <a:buFont typeface="+mj-lt"/>
              <a:buAutoNum type="arabicPeriod"/>
            </a:pPr>
            <a:r>
              <a:rPr lang="en-US" sz="2800" dirty="0"/>
              <a:t>The Glory which the Son had before the world began.</a:t>
            </a:r>
            <a:endParaRPr lang="es-AR" sz="2800" dirty="0"/>
          </a:p>
        </p:txBody>
      </p:sp>
      <p:sp>
        <p:nvSpPr>
          <p:cNvPr id="5" name="Rectángulo redondeado 4"/>
          <p:cNvSpPr/>
          <p:nvPr/>
        </p:nvSpPr>
        <p:spPr>
          <a:xfrm rot="10800000" flipH="1" flipV="1">
            <a:off x="0" y="3615923"/>
            <a:ext cx="10510157" cy="315198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i="1" dirty="0"/>
              <a:t>“</a:t>
            </a:r>
            <a:r>
              <a:rPr lang="en-US" sz="2400" b="1" i="1" dirty="0"/>
              <a:t>With such an army of workers as our youth, rightly trained, might furnish, how soon the message of a crucified, risen, and soon-coming Savior might be carried to the whole world!</a:t>
            </a:r>
            <a:r>
              <a:rPr lang="en-US" sz="2400" i="1" dirty="0"/>
              <a:t> How </a:t>
            </a:r>
            <a:r>
              <a:rPr lang="en-US" sz="2400" b="1" i="1" u="sng" dirty="0"/>
              <a:t>soon might the end come</a:t>
            </a:r>
            <a:r>
              <a:rPr lang="en-US" sz="2400" i="1" dirty="0"/>
              <a:t>,--the end of suffering and sorrow and sin! </a:t>
            </a:r>
            <a:r>
              <a:rPr lang="en-US" sz="2400" b="1" i="1" dirty="0"/>
              <a:t>How soon</a:t>
            </a:r>
            <a:r>
              <a:rPr lang="en-US" sz="2400" i="1" dirty="0"/>
              <a:t>, in place of a possession here, with its blight of sin and pain, </a:t>
            </a:r>
            <a:r>
              <a:rPr lang="en-US" sz="2400" b="1" i="1" dirty="0"/>
              <a:t>our children might receive their inheritance</a:t>
            </a:r>
            <a:r>
              <a:rPr lang="en-US" sz="2400" i="1" dirty="0"/>
              <a:t> where "the righteous shall inherit the land, and dwell therein forever"; where "the inhabitant shall not say, I am sick," and "the voice of weeping shall be no more heard."--</a:t>
            </a:r>
            <a:r>
              <a:rPr lang="en-US" sz="2400" dirty="0"/>
              <a:t>Counsels to Teachers, Parents, and Students, p. 555 .</a:t>
            </a:r>
            <a:endParaRPr lang="es-AR" sz="2400" dirty="0">
              <a:solidFill>
                <a:prstClr val="white"/>
              </a:solidFill>
            </a:endParaRPr>
          </a:p>
        </p:txBody>
      </p:sp>
      <p:sp>
        <p:nvSpPr>
          <p:cNvPr id="6" name="Marcador de texto 3"/>
          <p:cNvSpPr txBox="1">
            <a:spLocks/>
          </p:cNvSpPr>
          <p:nvPr/>
        </p:nvSpPr>
        <p:spPr>
          <a:xfrm>
            <a:off x="1616074" y="4704330"/>
            <a:ext cx="5171621" cy="487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s-AR" sz="2800" dirty="0">
              <a:solidFill>
                <a:srgbClr val="E7E6E6">
                  <a:lumMod val="50000"/>
                </a:srgbClr>
              </a:solidFill>
            </a:endParaRPr>
          </a:p>
        </p:txBody>
      </p:sp>
      <p:sp>
        <p:nvSpPr>
          <p:cNvPr id="7"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8"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08</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206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II. Jesus Prays for His Disciples: (John 17:6-19)</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996042" y="1205139"/>
            <a:ext cx="8991600" cy="1685018"/>
          </a:xfrm>
        </p:spPr>
        <p:txBody>
          <a:bodyPr/>
          <a:lstStyle/>
          <a:p>
            <a:pPr marL="914400" lvl="1" indent="-457200">
              <a:lnSpc>
                <a:spcPct val="200000"/>
              </a:lnSpc>
              <a:buFont typeface="+mj-lt"/>
              <a:buAutoNum type="arabicPeriod"/>
            </a:pPr>
            <a:r>
              <a:rPr lang="en-US" b="1" u="sng" dirty="0"/>
              <a:t>REVELATION OF THE FATHER: (vs.6)</a:t>
            </a:r>
            <a:endParaRPr lang="es-AR" dirty="0"/>
          </a:p>
          <a:p>
            <a:pPr marL="914400" lvl="1" indent="-457200">
              <a:lnSpc>
                <a:spcPct val="200000"/>
              </a:lnSpc>
              <a:buFont typeface="+mj-lt"/>
              <a:buAutoNum type="arabicPeriod"/>
            </a:pPr>
            <a:r>
              <a:rPr lang="en-US" b="1" u="sng" dirty="0"/>
              <a:t>OBEYING AND ACCEPTING GOD’S WORD (vs.6-8)</a:t>
            </a:r>
            <a:endParaRPr lang="es-AR" dirty="0"/>
          </a:p>
          <a:p>
            <a:pPr>
              <a:lnSpc>
                <a:spcPct val="200000"/>
              </a:lnSpc>
            </a:pPr>
            <a:endParaRPr lang="es-AR" dirty="0"/>
          </a:p>
        </p:txBody>
      </p:sp>
      <p:sp>
        <p:nvSpPr>
          <p:cNvPr id="4" name="Rectángulo 3"/>
          <p:cNvSpPr/>
          <p:nvPr/>
        </p:nvSpPr>
        <p:spPr>
          <a:xfrm>
            <a:off x="234042" y="2890157"/>
            <a:ext cx="10384971" cy="3785652"/>
          </a:xfrm>
          <a:prstGeom prst="rect">
            <a:avLst/>
          </a:prstGeom>
        </p:spPr>
        <p:txBody>
          <a:bodyPr wrap="square">
            <a:spAutoFit/>
          </a:bodyPr>
          <a:lstStyle/>
          <a:p>
            <a:pPr>
              <a:spcAft>
                <a:spcPts val="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Obedience requested....but if not, we suffer delays in Christ Second coming:</a:t>
            </a:r>
            <a:endParaRPr lang="es-AR"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s-AR"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i="1" dirty="0">
                <a:solidFill>
                  <a:srgbClr val="3F4549"/>
                </a:solidFill>
                <a:latin typeface="Calibri" panose="020F0502020204030204" pitchFamily="34" charset="0"/>
                <a:ea typeface="Times New Roman" panose="02020603050405020304" pitchFamily="18" charset="0"/>
                <a:cs typeface="Calibri" panose="020F0502020204030204" pitchFamily="34" charset="0"/>
              </a:rPr>
              <a:t>"It was not the will of God that Israel should wander forty years in the wilderness; He desired to lead them directly to the land of Canaan and establish them there, a holy, happy people</a:t>
            </a:r>
            <a:r>
              <a:rPr lang="en-US" sz="2000" i="1" dirty="0">
                <a:solidFill>
                  <a:srgbClr val="3F4549"/>
                </a:solidFill>
                <a:latin typeface="Calibri" panose="020F0502020204030204" pitchFamily="34" charset="0"/>
                <a:ea typeface="Times New Roman" panose="02020603050405020304" pitchFamily="18" charset="0"/>
                <a:cs typeface="Calibri" panose="020F0502020204030204" pitchFamily="34" charset="0"/>
              </a:rPr>
              <a:t>. But 'they could not enter in because of unbelief. (Hebrews 3:19). </a:t>
            </a:r>
            <a:r>
              <a:rPr lang="en-US" sz="2000" b="1" i="1" dirty="0">
                <a:solidFill>
                  <a:srgbClr val="3F4549"/>
                </a:solidFill>
                <a:latin typeface="Calibri" panose="020F0502020204030204" pitchFamily="34" charset="0"/>
                <a:ea typeface="Times New Roman" panose="02020603050405020304" pitchFamily="18" charset="0"/>
                <a:cs typeface="Calibri" panose="020F0502020204030204" pitchFamily="34" charset="0"/>
              </a:rPr>
              <a:t>Because of their backsliding and apostasy they perished in the desert,</a:t>
            </a:r>
            <a:r>
              <a:rPr lang="en-US" sz="2000" i="1" dirty="0">
                <a:solidFill>
                  <a:srgbClr val="3F4549"/>
                </a:solidFill>
                <a:latin typeface="Calibri" panose="020F0502020204030204" pitchFamily="34" charset="0"/>
                <a:ea typeface="Times New Roman" panose="02020603050405020304" pitchFamily="18" charset="0"/>
                <a:cs typeface="Calibri" panose="020F0502020204030204" pitchFamily="34" charset="0"/>
              </a:rPr>
              <a:t> and others were raised up to enter the Promised Land. </a:t>
            </a:r>
            <a:r>
              <a:rPr lang="en-US" sz="2000" i="1" u="sng" dirty="0">
                <a:solidFill>
                  <a:srgbClr val="3F4549"/>
                </a:solidFill>
                <a:latin typeface="Calibri" panose="020F0502020204030204" pitchFamily="34" charset="0"/>
                <a:ea typeface="Times New Roman" panose="02020603050405020304" pitchFamily="18" charset="0"/>
                <a:cs typeface="Calibri" panose="020F0502020204030204" pitchFamily="34" charset="0"/>
              </a:rPr>
              <a:t>In like manner, </a:t>
            </a:r>
            <a:r>
              <a:rPr lang="en-US" sz="2000" b="1" i="1" u="sng" dirty="0">
                <a:solidFill>
                  <a:srgbClr val="3F4549"/>
                </a:solidFill>
                <a:latin typeface="Calibri" panose="020F0502020204030204" pitchFamily="34" charset="0"/>
                <a:ea typeface="Times New Roman" panose="02020603050405020304" pitchFamily="18" charset="0"/>
                <a:cs typeface="Calibri" panose="020F0502020204030204" pitchFamily="34" charset="0"/>
              </a:rPr>
              <a:t>it was not the will of God that the coming of Christ should be so long delayed and His people should remain so many years in this world of sin and sorrow</a:t>
            </a:r>
            <a:r>
              <a:rPr lang="en-US" sz="2000" i="1" dirty="0">
                <a:solidFill>
                  <a:srgbClr val="3F4549"/>
                </a:solidFill>
                <a:latin typeface="Calibri" panose="020F0502020204030204" pitchFamily="34" charset="0"/>
                <a:ea typeface="Times New Roman" panose="02020603050405020304" pitchFamily="18" charset="0"/>
                <a:cs typeface="Calibri" panose="020F0502020204030204" pitchFamily="34" charset="0"/>
              </a:rPr>
              <a:t>. But unbelief separated them from God. </a:t>
            </a:r>
            <a:r>
              <a:rPr lang="en-US" sz="2000" b="1" i="1" dirty="0">
                <a:solidFill>
                  <a:srgbClr val="3F4549"/>
                </a:solidFill>
                <a:latin typeface="Calibri" panose="020F0502020204030204" pitchFamily="34" charset="0"/>
                <a:ea typeface="Times New Roman" panose="02020603050405020304" pitchFamily="18" charset="0"/>
                <a:cs typeface="Calibri" panose="020F0502020204030204" pitchFamily="34" charset="0"/>
              </a:rPr>
              <a:t>As they refuse to do the work which He has appointed them</a:t>
            </a:r>
            <a:r>
              <a:rPr lang="en-US" sz="2000" i="1" dirty="0">
                <a:solidFill>
                  <a:srgbClr val="3F4549"/>
                </a:solidFill>
                <a:latin typeface="Calibri" panose="020F0502020204030204" pitchFamily="34" charset="0"/>
                <a:ea typeface="Times New Roman" panose="02020603050405020304" pitchFamily="18" charset="0"/>
                <a:cs typeface="Calibri" panose="020F0502020204030204" pitchFamily="34" charset="0"/>
              </a:rPr>
              <a:t>, others were raised to proclaim the message. </a:t>
            </a:r>
            <a:r>
              <a:rPr lang="en-US" sz="2000" b="1" i="1" dirty="0">
                <a:solidFill>
                  <a:srgbClr val="3F4549"/>
                </a:solidFill>
                <a:latin typeface="Calibri" panose="020F0502020204030204" pitchFamily="34" charset="0"/>
                <a:ea typeface="Times New Roman" panose="02020603050405020304" pitchFamily="18" charset="0"/>
                <a:cs typeface="Calibri" panose="020F0502020204030204" pitchFamily="34" charset="0"/>
              </a:rPr>
              <a:t>In mercy to the world, Jesus delays His coming, that sinners may have an opportunity to hear the warning and find in Him a shelter before the wrath of God shall be poured out</a:t>
            </a:r>
            <a:r>
              <a:rPr lang="en-US" sz="2000" i="1" dirty="0">
                <a:solidFill>
                  <a:srgbClr val="3F4549"/>
                </a:solidFill>
                <a:latin typeface="Calibri" panose="020F0502020204030204" pitchFamily="34" charset="0"/>
                <a:ea typeface="Times New Roman" panose="02020603050405020304" pitchFamily="18" charset="0"/>
                <a:cs typeface="Calibri" panose="020F0502020204030204" pitchFamily="34" charset="0"/>
              </a:rPr>
              <a:t>"</a:t>
            </a:r>
            <a:r>
              <a:rPr lang="en-US" sz="2000" dirty="0">
                <a:solidFill>
                  <a:srgbClr val="3F4549"/>
                </a:solidFill>
                <a:latin typeface="Calibri" panose="020F0502020204030204" pitchFamily="34" charset="0"/>
                <a:ea typeface="Times New Roman" panose="02020603050405020304" pitchFamily="18" charset="0"/>
                <a:cs typeface="Calibri" panose="020F0502020204030204" pitchFamily="34" charset="0"/>
              </a:rPr>
              <a:t> (Ellen G. White, The Great Controversy, p. 458.1).</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11</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6"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09</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8072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Guillermo Biaggi</TermName>
          <TermId xmlns="http://schemas.microsoft.com/office/infopath/2007/PartnerControls">f09015f9-6214-4002-89c5-ae242e24785a</TermId>
        </TermInfo>
      </Terms>
    </gc564d6ebf4248c7833a610fa17582d5>
    <j2a840a341ce45988eab089c2d811663 xmlns="708c96bb-742e-4249-8e2b-6d89ee2a2a12">
      <Terms xmlns="http://schemas.microsoft.com/office/infopath/2007/PartnerControls"/>
    </j2a840a341ce45988eab089c2d81166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AF5C75-FBB9-4843-8F9D-A4D06B3AC0FE}"/>
</file>

<file path=customXml/itemProps2.xml><?xml version="1.0" encoding="utf-8"?>
<ds:datastoreItem xmlns:ds="http://schemas.openxmlformats.org/officeDocument/2006/customXml" ds:itemID="{C7066525-B598-49D2-A288-D23C5FB8E206}"/>
</file>

<file path=customXml/itemProps3.xml><?xml version="1.0" encoding="utf-8"?>
<ds:datastoreItem xmlns:ds="http://schemas.openxmlformats.org/officeDocument/2006/customXml" ds:itemID="{0FD9F8FA-5FA8-424D-B9A3-87A6930F3697}"/>
</file>

<file path=docProps/app.xml><?xml version="1.0" encoding="utf-8"?>
<Properties xmlns="http://schemas.openxmlformats.org/officeDocument/2006/extended-properties" xmlns:vt="http://schemas.openxmlformats.org/officeDocument/2006/docPropsVTypes">
  <TotalTime>859</TotalTime>
  <Words>4224</Words>
  <Application>Microsoft Office PowerPoint</Application>
  <PresentationFormat>Widescreen</PresentationFormat>
  <Paragraphs>180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Adobe Garamond Pro</vt:lpstr>
      <vt:lpstr>Arial</vt:lpstr>
      <vt:lpstr>Calibri</vt:lpstr>
      <vt:lpstr>Calibri Light</vt:lpstr>
      <vt:lpstr>Office Theme</vt:lpstr>
      <vt:lpstr>THE SPIRITUAL NECESSITY OF CHURCH UNITY &amp; BIBLICAL AUTHORITY TO ACCOMPLISH GOD’S MISSION</vt:lpstr>
      <vt:lpstr>“THAT THEY MAY BE ONE” (JOHN 17)</vt:lpstr>
      <vt:lpstr>I. Jesus Prays for Himself: (John 17:1-5)</vt:lpstr>
      <vt:lpstr>I. Jesus Prays for Himself: (John 17:1-5)</vt:lpstr>
      <vt:lpstr>PowerPoint Presentation</vt:lpstr>
      <vt:lpstr>I. Jesus Prays for Himself: (John 17:1-5)</vt:lpstr>
      <vt:lpstr>PowerPoint Presentation</vt:lpstr>
      <vt:lpstr>I. Jesus Prays for Himself: (John 17:1-5)</vt:lpstr>
      <vt:lpstr>II. Jesus Prays for His Disciples: (John 17:6-19)</vt:lpstr>
      <vt:lpstr>II. Jesus Prays for His Disciples: (John 17:6-19)</vt:lpstr>
      <vt:lpstr>II. Jesus Prays for His Disciples: (John 17:6-19)</vt:lpstr>
      <vt:lpstr>PowerPoint Presentation</vt:lpstr>
      <vt:lpstr>PowerPoint Presentation</vt:lpstr>
      <vt:lpstr>II. Jesus Prays for His Disciples: (John 17:6-19)</vt:lpstr>
      <vt:lpstr>II. Jesus Prays for His Disciples: (John 17:6-19)</vt:lpstr>
      <vt:lpstr>II. Jesus Prays for His Disciples: (John 17:6-19)</vt:lpstr>
      <vt:lpstr>II. Jesus Prays for His Disciples: (John 17:6-19)</vt:lpstr>
      <vt:lpstr>PowerPoint Presentation</vt:lpstr>
      <vt:lpstr>PowerPoint Presentation</vt:lpstr>
      <vt:lpstr>III. Jesus Prays for All Believers: (John 17:20-26)</vt:lpstr>
      <vt:lpstr>III. Jesus Prays for All Believers: (John 17:20-26)</vt:lpstr>
      <vt:lpstr>III. Jesus Prays for All Believers: (John 17:20-26)</vt:lpstr>
      <vt:lpstr>III. Jesus Prays for All Believers: (John 17:20-26)</vt:lpstr>
      <vt:lpstr>III. Jesus Prays for All Believers: (John 17:20-26)</vt:lpstr>
      <vt:lpstr>III. Jesus Prays for All Believers: (John 17:20-26)</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Missah, Ellen S.</cp:lastModifiedBy>
  <cp:revision>39</cp:revision>
  <dcterms:created xsi:type="dcterms:W3CDTF">2018-01-03T15:32:15Z</dcterms:created>
  <dcterms:modified xsi:type="dcterms:W3CDTF">2022-01-12T16:50:50Z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66;#Guillermo Biaggi|f09015f9-6214-4002-89c5-ae242e24785a</vt:lpwstr>
  </property>
  <property fmtid="{D5CDD505-2E9C-101B-9397-08002B2CF9AE}" pid="4" name="CurriculumCategories">
    <vt:lpwstr/>
  </property>
</Properties>
</file>