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12" r:id="rId1"/>
  </p:sldMasterIdLst>
  <p:notesMasterIdLst>
    <p:notesMasterId r:id="rId39"/>
  </p:notesMasterIdLst>
  <p:sldIdLst>
    <p:sldId id="256" r:id="rId2"/>
    <p:sldId id="257" r:id="rId3"/>
    <p:sldId id="258" r:id="rId4"/>
    <p:sldId id="276" r:id="rId5"/>
    <p:sldId id="277" r:id="rId6"/>
    <p:sldId id="280" r:id="rId7"/>
    <p:sldId id="278" r:id="rId8"/>
    <p:sldId id="301" r:id="rId9"/>
    <p:sldId id="302" r:id="rId10"/>
    <p:sldId id="279" r:id="rId11"/>
    <p:sldId id="260" r:id="rId12"/>
    <p:sldId id="275" r:id="rId13"/>
    <p:sldId id="259" r:id="rId14"/>
    <p:sldId id="261" r:id="rId15"/>
    <p:sldId id="263" r:id="rId16"/>
    <p:sldId id="268" r:id="rId17"/>
    <p:sldId id="270" r:id="rId18"/>
    <p:sldId id="269" r:id="rId19"/>
    <p:sldId id="272" r:id="rId20"/>
    <p:sldId id="273" r:id="rId21"/>
    <p:sldId id="297" r:id="rId22"/>
    <p:sldId id="291" r:id="rId23"/>
    <p:sldId id="281" r:id="rId24"/>
    <p:sldId id="292" r:id="rId25"/>
    <p:sldId id="282" r:id="rId26"/>
    <p:sldId id="293" r:id="rId27"/>
    <p:sldId id="294" r:id="rId28"/>
    <p:sldId id="295" r:id="rId29"/>
    <p:sldId id="296" r:id="rId30"/>
    <p:sldId id="283" r:id="rId31"/>
    <p:sldId id="286" r:id="rId32"/>
    <p:sldId id="287" r:id="rId33"/>
    <p:sldId id="288" r:id="rId34"/>
    <p:sldId id="290" r:id="rId35"/>
    <p:sldId id="298" r:id="rId36"/>
    <p:sldId id="299" r:id="rId37"/>
    <p:sldId id="30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28"/>
    <p:restoredTop sz="94719"/>
  </p:normalViewPr>
  <p:slideViewPr>
    <p:cSldViewPr snapToGrid="0" snapToObjects="1">
      <p:cViewPr varScale="1">
        <p:scale>
          <a:sx n="154" d="100"/>
          <a:sy n="154" d="100"/>
        </p:scale>
        <p:origin x="2712"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09ECFE-6691-BB4C-B4B8-21B48CEADE54}"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8E313-4625-394B-ADE1-B6F554F39B82}" type="slidenum">
              <a:rPr lang="en-US" smtClean="0"/>
              <a:t>‹#›</a:t>
            </a:fld>
            <a:endParaRPr lang="en-US"/>
          </a:p>
        </p:txBody>
      </p:sp>
    </p:spTree>
    <p:extLst>
      <p:ext uri="{BB962C8B-B14F-4D97-AF65-F5344CB8AC3E}">
        <p14:creationId xmlns:p14="http://schemas.microsoft.com/office/powerpoint/2010/main" val="387582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A8E313-4625-394B-ADE1-B6F554F39B82}" type="slidenum">
              <a:rPr lang="en-US" smtClean="0"/>
              <a:t>1</a:t>
            </a:fld>
            <a:endParaRPr lang="en-US"/>
          </a:p>
        </p:txBody>
      </p:sp>
    </p:spTree>
    <p:extLst>
      <p:ext uri="{BB962C8B-B14F-4D97-AF65-F5344CB8AC3E}">
        <p14:creationId xmlns:p14="http://schemas.microsoft.com/office/powerpoint/2010/main" val="781176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A8E313-4625-394B-ADE1-B6F554F39B82}" type="slidenum">
              <a:rPr lang="en-US" smtClean="0"/>
              <a:t>4</a:t>
            </a:fld>
            <a:endParaRPr lang="en-US"/>
          </a:p>
        </p:txBody>
      </p:sp>
    </p:spTree>
    <p:extLst>
      <p:ext uri="{BB962C8B-B14F-4D97-AF65-F5344CB8AC3E}">
        <p14:creationId xmlns:p14="http://schemas.microsoft.com/office/powerpoint/2010/main" val="7413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B027BA8-3C51-6D4C-9B9E-43F867F2B0CA}" type="datetime1">
              <a:rPr lang="en-US" smtClean="0"/>
              <a:t>1/12/2022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FAB73BC-B049-4115-A692-8D63A059BFB8}"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08096C-FEB2-7349-BADD-95707C6A89BF}"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33DF9-A281-1747-9967-EAE658D15178}"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208BC-BC99-E34A-895D-86D9917554EA}"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6208670-D731-FE49-944E-17577F0D989D}" type="datetime1">
              <a:rPr lang="en-US" smtClean="0"/>
              <a:t>1/12/2022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FAB73BC-B049-4115-A692-8D63A059BFB8}"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351285-CE28-454C-BF06-7793E429AE4F}" type="datetime1">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777C86-2D35-1443-B8D4-28B137D05BBA}" type="datetime1">
              <a:rPr lang="en-US" smtClean="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0FB1DA-9D64-004B-87C9-9516EA5FD72C}" type="datetime1">
              <a:rPr lang="en-US" smtClean="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C6C05-C6D8-8044-9EE9-E0682334691F}" type="datetime1">
              <a:rPr lang="en-US" smtClean="0"/>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A10BD09-B867-4847-B71B-59DED984DB6A}" type="datetime1">
              <a:rPr lang="en-US" smtClean="0"/>
              <a:t>1/12/2022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FAB73BC-B049-4115-A692-8D63A059BFB8}"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373780D-C0BE-A343-B770-6B411E2D8573}" type="datetime1">
              <a:rPr lang="en-US" smtClean="0"/>
              <a:t>1/12/2022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FAB73BC-B049-4115-A692-8D63A059BFB8}"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BD1C0F8-4C3F-C449-B07A-AC4C7AB69575}" type="datetime1">
              <a:rPr lang="en-US" smtClean="0"/>
              <a:t>1/12/2022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FAB73BC-B049-4115-A692-8D63A059BFB8}"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5769826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ref.ly/logosres/jats-1-1?ref=biblio.at=The%20Authority%20of%20Scripture%20a%20Personal%20Pilgrimage|au=Davidson,%20Richard%20M.&amp;off=3679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ref.ly/logosres/jats-4-2?ref=biblio.at=Ellen%20White%20on%20Theology,%20Its%20Methods,%20and%20the%20Use%20of%20Scripture|au=Damsteegt,%20Gerard%20P.&amp;off=4033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ref.ly/logosres/jats-1-1?ref=biblio.at=The%20Crisis%20of%20the%20Authority%20of%20the%20Bible%20as%20the%20Word%20of%20God|au=Hasel,%20Gerhard%20F.&amp;off=4023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ref.ly/logosres/jats-7-2?ref=biblio.at=The%20Authority%20of%20the%20Bible%20from%20the%20Perspective%20of%20Isaiah%2055|au=Diop,%20Ganoune&amp;off=1291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ref.ly/logosres/jats-7-2?ref=biblio.at=The%20Authority%20of%20the%20Bible%20from%20the%20Perspective%20of%20Isaiah%2055|au=Diop,%20Ganoune&amp;off=23147&amp;ctx=subject+to+mistake.%0a~The+real+question+u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ref.ly/logosres/bkrencbib?ref=biblio.at=Bible,%20Authority%20of%20The|au=Henry,%20Carl%20F.H.|pg=296%E2%80%93300|vo=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ref.ly/logosres/bkrencbib?ref=biblio.at=Bible,%20Authority%20of%20The|au=Henry,%20Carl%20F.H.|pg=296%E2%80%93300|vo=1&amp;off=2559&amp;ctx=e+as+pious+fiction.%0a~In+the+name+of+huma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ref.ly/logosres/bkrencbib?ref=biblio.at=Bible,%20Authority%20of%20The|au=Henry,%20Carl%20F.H.|pg=296%E2%80%93300|vo=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ref.ly/logosres/jats-6-2?ref=biblio.at=Science%20and%20Theology:%20Focusing%20the%20Complementary%20Lights%20of%20Jesus,%20Scripture%20and%20Nature|au=Hanna,%20Martin%20F.&amp;off=1974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ref.ly/logosres/lstwfrgdlydvtns?ref=DayOfYear.Jul+31&amp;off=8&amp;ctx=July+31%0a~Retrospect+on+Church+Authority%0a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ref.ly/logosres/iv-vol5?ref=Bible.Mt16.19&amp;off=222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ref.ly/logosres/iv-vol5?ref=Bible.Mt16.19&amp;off=222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ref.ly/logosres/iv-vol5?ref=Bible.Mt16.19&amp;off=3174&amp;ctx=+does+not+sanction.+~Christ%E2%80%99s+representa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ref.ly/logosres/iv-vol5?ref=Bible.Mk7.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ref.ly/logosres/iv-vol5?ref=Bible.Mk7.6&amp;off=115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ref.ly/logosres/iv-vol5?ref=Bible.Mk7.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ref.ly/logosres/andrewsbnotes?ref=Bible.Mk7.8&amp;off=0&amp;ctx=with+the+practices.%0a~7:8+commandment+of+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ref.ly/logosres/iv-vol5?ref=Bible.Mt16.19"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ref.ly/logosres/iv-vol5?ref=Bible.Mt16.19"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ref.ly/logosres/iv-vol5?ref=Bible.Mt16.19"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ref.ly/logosres/andrewsbnotes?ref=Bible.Mt16.18&amp;off=392&amp;ctx=:20;+1+Pet.+2:4%E2%80%937).+~church.+In+the+Gosp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ref.ly/logosres/andrewsbnotes?ref=Bible.Mt16.18&amp;off=392&amp;ctx=:20;+1+Pet.+2:4%E2%80%937).+~church.+In+the+Gosp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ref.ly/logosres/nkjv?ref=BibleNKJV.Lk20.1&amp;off=79&amp;ctx=7;+Mark+11:27%E2%80%9333%0a20+~Now+a%EF%BB%BFit+happened+o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91586" y="4897755"/>
            <a:ext cx="8361228" cy="1183005"/>
          </a:xfrm>
        </p:spPr>
        <p:txBody>
          <a:bodyPr>
            <a:normAutofit fontScale="77500" lnSpcReduction="20000"/>
          </a:bodyPr>
          <a:lstStyle/>
          <a:p>
            <a:r>
              <a:rPr lang="en-US" dirty="0"/>
              <a:t>Dr. Ella Smith Simmons</a:t>
            </a:r>
          </a:p>
          <a:p>
            <a:r>
              <a:rPr lang="en-US" dirty="0"/>
              <a:t>General Vice President</a:t>
            </a:r>
          </a:p>
          <a:p>
            <a:r>
              <a:rPr lang="en-US" dirty="0"/>
              <a:t>General Conference of Seventh-day Adventists</a:t>
            </a:r>
          </a:p>
          <a:p>
            <a:r>
              <a:rPr lang="en-US" dirty="0"/>
              <a:t>February 6, 2018</a:t>
            </a:r>
          </a:p>
        </p:txBody>
      </p:sp>
      <p:sp>
        <p:nvSpPr>
          <p:cNvPr id="7" name="Title 6"/>
          <p:cNvSpPr>
            <a:spLocks noGrp="1"/>
          </p:cNvSpPr>
          <p:nvPr>
            <p:ph type="ctrTitle"/>
          </p:nvPr>
        </p:nvSpPr>
        <p:spPr>
          <a:xfrm>
            <a:off x="1991585" y="1145569"/>
            <a:ext cx="8361229" cy="2098226"/>
          </a:xfrm>
        </p:spPr>
        <p:txBody>
          <a:bodyPr/>
          <a:lstStyle/>
          <a:p>
            <a:r>
              <a:rPr lang="en-US" dirty="0"/>
              <a:t>Scripture and </a:t>
            </a:r>
            <a:r>
              <a:rPr lang="en-US"/>
              <a:t>church authority</a:t>
            </a:r>
          </a:p>
        </p:txBody>
      </p:sp>
      <p:pic>
        <p:nvPicPr>
          <p:cNvPr id="8" name="Picture 7"/>
          <p:cNvPicPr>
            <a:picLocks noChangeAspect="1"/>
          </p:cNvPicPr>
          <p:nvPr/>
        </p:nvPicPr>
        <p:blipFill rotWithShape="1">
          <a:blip r:embed="rId3"/>
          <a:srcRect t="42762"/>
          <a:stretch/>
        </p:blipFill>
        <p:spPr>
          <a:xfrm>
            <a:off x="1991585" y="3255645"/>
            <a:ext cx="8361229" cy="1642110"/>
          </a:xfrm>
          <a:prstGeom prst="rect">
            <a:avLst/>
          </a:prstGeom>
        </p:spPr>
      </p:pic>
    </p:spTree>
    <p:extLst>
      <p:ext uri="{BB962C8B-B14F-4D97-AF65-F5344CB8AC3E}">
        <p14:creationId xmlns:p14="http://schemas.microsoft.com/office/powerpoint/2010/main" val="833001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498600" y="228600"/>
            <a:ext cx="9194800" cy="5362962"/>
          </a:xfrm>
          <a:prstGeom prst="rect">
            <a:avLst/>
          </a:prstGeom>
        </p:spPr>
      </p:pic>
      <p:sp>
        <p:nvSpPr>
          <p:cNvPr id="5" name="Title 4"/>
          <p:cNvSpPr>
            <a:spLocks noGrp="1"/>
          </p:cNvSpPr>
          <p:nvPr>
            <p:ph type="title"/>
          </p:nvPr>
        </p:nvSpPr>
        <p:spPr/>
        <p:txBody>
          <a:bodyPr/>
          <a:lstStyle/>
          <a:p>
            <a:r>
              <a:rPr lang="en-US" dirty="0"/>
              <a:t> </a:t>
            </a:r>
          </a:p>
        </p:txBody>
      </p:sp>
      <p:sp>
        <p:nvSpPr>
          <p:cNvPr id="6" name="Text Placeholder 5"/>
          <p:cNvSpPr>
            <a:spLocks noGrp="1"/>
          </p:cNvSpPr>
          <p:nvPr>
            <p:ph type="body" idx="1"/>
          </p:nvPr>
        </p:nvSpPr>
        <p:spPr>
          <a:xfrm>
            <a:off x="1498600" y="2727728"/>
            <a:ext cx="9194800" cy="1143324"/>
          </a:xfrm>
        </p:spPr>
        <p:txBody>
          <a:bodyPr>
            <a:normAutofit/>
          </a:bodyPr>
          <a:lstStyle/>
          <a:p>
            <a:pPr algn="ctr"/>
            <a:r>
              <a:rPr lang="en-US" sz="4400" i="1" dirty="0">
                <a:solidFill>
                  <a:schemeClr val="bg1"/>
                </a:solidFill>
              </a:rPr>
              <a:t>Authority of Scripture Under Attack</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119028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35280"/>
            <a:ext cx="10195560" cy="1485900"/>
          </a:xfrm>
        </p:spPr>
        <p:txBody>
          <a:bodyPr>
            <a:noAutofit/>
          </a:bodyPr>
          <a:lstStyle/>
          <a:p>
            <a:r>
              <a:rPr lang="en-US" sz="2800" dirty="0"/>
              <a:t>Richard M. Davidson</a:t>
            </a:r>
            <a:br>
              <a:rPr lang="en-US" sz="2800" dirty="0"/>
            </a:br>
            <a:r>
              <a:rPr lang="en-US" sz="2800" dirty="0"/>
              <a:t>Seventh-day Adventist Theological Seminary, Andrews University</a:t>
            </a:r>
            <a:br>
              <a:rPr lang="en-US" sz="2800" dirty="0"/>
            </a:br>
            <a:r>
              <a:rPr lang="en-US" sz="2800" b="1" i="1" dirty="0"/>
              <a:t>THE AUTHORITY OF SCRIPTURE A PERSONAL PILGRIMAGE</a:t>
            </a:r>
            <a:br>
              <a:rPr lang="en-US" sz="2800" dirty="0"/>
            </a:br>
            <a:r>
              <a:rPr lang="en-US" sz="2800" dirty="0"/>
              <a:t> </a:t>
            </a:r>
          </a:p>
        </p:txBody>
      </p:sp>
      <p:sp>
        <p:nvSpPr>
          <p:cNvPr id="3" name="Content Placeholder 2"/>
          <p:cNvSpPr>
            <a:spLocks noGrp="1"/>
          </p:cNvSpPr>
          <p:nvPr>
            <p:ph idx="1"/>
          </p:nvPr>
        </p:nvSpPr>
        <p:spPr>
          <a:xfrm>
            <a:off x="1371600" y="1821180"/>
            <a:ext cx="10195560" cy="5036820"/>
          </a:xfrm>
        </p:spPr>
        <p:txBody>
          <a:bodyPr>
            <a:normAutofit fontScale="85000" lnSpcReduction="10000"/>
          </a:bodyPr>
          <a:lstStyle/>
          <a:p>
            <a:r>
              <a:rPr lang="en-US" sz="3300" dirty="0">
                <a:solidFill>
                  <a:schemeClr val="tx1"/>
                </a:solidFill>
              </a:rPr>
              <a:t>I am now convinced that the issue of the authority of Scripture is basic to all other issues in the church. The destiny of our church depends on how its members regard the authority of the Bible.</a:t>
            </a:r>
          </a:p>
          <a:p>
            <a:r>
              <a:rPr lang="en-US" sz="3300" dirty="0">
                <a:solidFill>
                  <a:schemeClr val="tx1"/>
                </a:solidFill>
              </a:rPr>
              <a:t>By the end of that course, my faith in the authority of Scripture was greatly shaken.</a:t>
            </a:r>
          </a:p>
          <a:p>
            <a:r>
              <a:rPr lang="en-US" sz="3300" dirty="0">
                <a:solidFill>
                  <a:schemeClr val="tx1"/>
                </a:solidFill>
              </a:rPr>
              <a:t>It must be recognized that virtually every non-Seventh-day Adventist institution of higher learning which teaches biblical studies (except . . .) is steeped in the historical-critical method. </a:t>
            </a:r>
          </a:p>
          <a:p>
            <a:r>
              <a:rPr lang="en-US" sz="3300" i="1" dirty="0">
                <a:solidFill>
                  <a:schemeClr val="tx1"/>
                </a:solidFill>
              </a:rPr>
              <a:t>This is why I have shared my personal pilgrimage toward a clearer understanding of the full authority of the Scriptures. </a:t>
            </a:r>
          </a:p>
          <a:p>
            <a:pPr marL="0" indent="0" algn="r">
              <a:buNone/>
            </a:pPr>
            <a:r>
              <a:rPr lang="en-US" sz="1900" dirty="0"/>
              <a:t>Davidson, R. M. (1990). </a:t>
            </a:r>
            <a:r>
              <a:rPr lang="en-US" sz="1900" dirty="0">
                <a:hlinkClick r:id="rId2" invalidUrl="https://ref.ly/logosres/jats-1-1?ref=biblio.at=The Authority of Scripture a Personal Pilgrimage|au=Davidson, Richard M.&amp;off=36798"/>
              </a:rPr>
              <a:t>The Authority of Scripture a Personal Pilgrimage</a:t>
            </a:r>
            <a:r>
              <a:rPr lang="en-US" sz="1900" dirty="0"/>
              <a:t>. </a:t>
            </a:r>
            <a:r>
              <a:rPr lang="en-US" sz="1900" i="1" dirty="0"/>
              <a:t>Journal of the Adventist Theological Society</a:t>
            </a:r>
            <a:r>
              <a:rPr lang="en-US" sz="1900" dirty="0"/>
              <a:t>, </a:t>
            </a:r>
            <a:r>
              <a:rPr lang="en-US" sz="1900" i="1" dirty="0"/>
              <a:t>1</a:t>
            </a:r>
            <a:r>
              <a:rPr lang="en-US" sz="1900" dirty="0"/>
              <a:t>(1), 39–57.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2135344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043160" cy="1485900"/>
          </a:xfrm>
        </p:spPr>
        <p:txBody>
          <a:bodyPr>
            <a:noAutofit/>
          </a:bodyPr>
          <a:lstStyle/>
          <a:p>
            <a:r>
              <a:rPr lang="en-US" sz="2800" dirty="0"/>
              <a:t>P. Gerard </a:t>
            </a:r>
            <a:r>
              <a:rPr lang="en-US" sz="2800" dirty="0" err="1"/>
              <a:t>Damsteegt</a:t>
            </a:r>
            <a:br>
              <a:rPr lang="en-US" sz="2800" dirty="0"/>
            </a:br>
            <a:r>
              <a:rPr lang="en-US" sz="2800" dirty="0"/>
              <a:t>Seventh-day Adventist Theological Seminary, Andrews University</a:t>
            </a:r>
            <a:br>
              <a:rPr lang="en-US" sz="2800" dirty="0"/>
            </a:br>
            <a:r>
              <a:rPr lang="en-US" sz="2800" b="1" i="1" dirty="0"/>
              <a:t>ELLEN WHITE ON THEOLOGY, ITS METHODS, AND THE USE OF SCRIPTURE</a:t>
            </a:r>
            <a:r>
              <a:rPr lang="en-US" sz="2800" i="1" dirty="0"/>
              <a:t> </a:t>
            </a:r>
          </a:p>
        </p:txBody>
      </p:sp>
      <p:sp>
        <p:nvSpPr>
          <p:cNvPr id="3" name="Content Placeholder 2"/>
          <p:cNvSpPr>
            <a:spLocks noGrp="1"/>
          </p:cNvSpPr>
          <p:nvPr>
            <p:ph idx="1"/>
          </p:nvPr>
        </p:nvSpPr>
        <p:spPr>
          <a:xfrm>
            <a:off x="1371600" y="2286000"/>
            <a:ext cx="9601200" cy="4572000"/>
          </a:xfrm>
        </p:spPr>
        <p:txBody>
          <a:bodyPr/>
          <a:lstStyle/>
          <a:p>
            <a:r>
              <a:rPr lang="en-US" sz="2800" dirty="0">
                <a:solidFill>
                  <a:schemeClr val="tx1"/>
                </a:solidFill>
              </a:rPr>
              <a:t>Popular theology is characterized by false interpretations of Scripture.</a:t>
            </a:r>
          </a:p>
          <a:p>
            <a:r>
              <a:rPr lang="en-US" sz="2800" dirty="0">
                <a:solidFill>
                  <a:schemeClr val="tx1"/>
                </a:solidFill>
              </a:rPr>
              <a:t>The nature of this theology is speculative.</a:t>
            </a:r>
          </a:p>
          <a:p>
            <a:r>
              <a:rPr lang="en-US" sz="2800" dirty="0">
                <a:solidFill>
                  <a:schemeClr val="tx1"/>
                </a:solidFill>
              </a:rPr>
              <a:t>It exalts human theories based on philosophy and theology above the Word of God and stands in sharp contrast to the eternal truths taught by the Bible writers.</a:t>
            </a:r>
          </a:p>
          <a:p>
            <a:pPr marL="0" indent="0" algn="r">
              <a:buNone/>
            </a:pPr>
            <a:r>
              <a:rPr lang="en-US" sz="1800" dirty="0" err="1"/>
              <a:t>Damsteegt</a:t>
            </a:r>
            <a:r>
              <a:rPr lang="en-US" sz="1800" dirty="0"/>
              <a:t>, G. P. (1993). </a:t>
            </a:r>
            <a:r>
              <a:rPr lang="en-US" sz="1800" dirty="0">
                <a:hlinkClick r:id="rId2" invalidUrl="https://ref.ly/logosres/jats-4-2?ref=biblio.at=Ellen White on Theology, Its Methods, and the Use of Scripture|au=Damsteegt, Gerard P.&amp;off=40334"/>
              </a:rPr>
              <a:t>Ellen White on Theology, Its Methods, and the Use of Scripture</a:t>
            </a:r>
            <a:r>
              <a:rPr lang="en-US" sz="1800" dirty="0"/>
              <a:t>. </a:t>
            </a:r>
            <a:r>
              <a:rPr lang="en-US" sz="1800" i="1" dirty="0"/>
              <a:t>Journal of the Adventist Theological Society</a:t>
            </a:r>
            <a:r>
              <a:rPr lang="en-US" sz="1800" dirty="0"/>
              <a:t>, </a:t>
            </a:r>
            <a:r>
              <a:rPr lang="en-US" sz="1800" i="1" dirty="0"/>
              <a:t>4</a:t>
            </a:r>
            <a:r>
              <a:rPr lang="en-US" sz="1800" dirty="0"/>
              <a:t>(2), 115–133.</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34445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10866120" cy="1325880"/>
          </a:xfrm>
        </p:spPr>
        <p:txBody>
          <a:bodyPr>
            <a:normAutofit fontScale="90000"/>
          </a:bodyPr>
          <a:lstStyle/>
          <a:p>
            <a:r>
              <a:rPr lang="en-US" sz="3100" dirty="0"/>
              <a:t>Gerhard F. </a:t>
            </a:r>
            <a:r>
              <a:rPr lang="en-US" sz="3100" dirty="0" err="1"/>
              <a:t>Hasel</a:t>
            </a:r>
            <a:br>
              <a:rPr lang="en-US" sz="3100" dirty="0"/>
            </a:br>
            <a:r>
              <a:rPr lang="en-US" sz="3100" dirty="0"/>
              <a:t>Seventh-day Adventist Theological Seminary, Andrews University</a:t>
            </a:r>
            <a:br>
              <a:rPr lang="en-US" sz="3100" dirty="0"/>
            </a:br>
            <a:r>
              <a:rPr lang="en-US" sz="3100" i="1" dirty="0"/>
              <a:t>The Crisis of the Authority of the Bible as the Word of God</a:t>
            </a:r>
            <a:br>
              <a:rPr lang="en-US" dirty="0"/>
            </a:br>
            <a:endParaRPr lang="en-US" dirty="0"/>
          </a:p>
        </p:txBody>
      </p:sp>
      <p:sp>
        <p:nvSpPr>
          <p:cNvPr id="3" name="Content Placeholder 2"/>
          <p:cNvSpPr>
            <a:spLocks noGrp="1"/>
          </p:cNvSpPr>
          <p:nvPr>
            <p:ph idx="1"/>
          </p:nvPr>
        </p:nvSpPr>
        <p:spPr>
          <a:xfrm>
            <a:off x="990600" y="1478280"/>
            <a:ext cx="10866120" cy="5379720"/>
          </a:xfrm>
        </p:spPr>
        <p:txBody>
          <a:bodyPr>
            <a:normAutofit fontScale="85000" lnSpcReduction="20000"/>
          </a:bodyPr>
          <a:lstStyle/>
          <a:p>
            <a:r>
              <a:rPr lang="en-US" sz="3300" dirty="0">
                <a:solidFill>
                  <a:schemeClr val="tx1"/>
                </a:solidFill>
                <a:ea typeface="Calibri" charset="0"/>
                <a:cs typeface="Calibri" charset="0"/>
              </a:rPr>
              <a:t>It is widely acknowledged that the most important crisis facing Christian churches today involves the authority of the Bible.</a:t>
            </a:r>
          </a:p>
          <a:p>
            <a:r>
              <a:rPr lang="en-US" sz="3300" dirty="0">
                <a:solidFill>
                  <a:schemeClr val="tx1"/>
                </a:solidFill>
                <a:ea typeface="Calibri" charset="0"/>
                <a:cs typeface="Calibri" charset="0"/>
              </a:rPr>
              <a:t>And what is true of Christian churches as a whole is true also in the microcosm of the Seventh-day Adventist church.</a:t>
            </a:r>
          </a:p>
          <a:p>
            <a:r>
              <a:rPr lang="en-US" sz="3300" dirty="0">
                <a:solidFill>
                  <a:schemeClr val="tx1"/>
                </a:solidFill>
                <a:ea typeface="Calibri" charset="0"/>
                <a:cs typeface="Calibri" charset="0"/>
              </a:rPr>
              <a:t>Many knowledgeable Adventist leaders—administrators, pastors, educational leaders, scholars, teachers, and laity—are painfully aware that the major crisis of the later decades of the twentieth century, even in the Adventist movement, is the authority of the Bible as the Word of God.</a:t>
            </a:r>
          </a:p>
          <a:p>
            <a:r>
              <a:rPr lang="en-US" sz="3300" dirty="0">
                <a:solidFill>
                  <a:schemeClr val="tx1"/>
                </a:solidFill>
                <a:ea typeface="Calibri" charset="0"/>
                <a:cs typeface="Calibri" charset="0"/>
              </a:rPr>
              <a:t>Should the Bible give direction to all teachings, the full belief system, the entire life style and policies that Adventists stand for, or should the Bible be used only to some degree, or not be used at all when interpretations differ?</a:t>
            </a:r>
            <a:endParaRPr lang="en-US" sz="3300" dirty="0">
              <a:solidFill>
                <a:schemeClr val="tx1"/>
              </a:solidFill>
            </a:endParaRPr>
          </a:p>
          <a:p>
            <a:pPr marL="0" indent="0" algn="r">
              <a:buNone/>
            </a:pPr>
            <a:r>
              <a:rPr lang="en-US" sz="1800" dirty="0" err="1"/>
              <a:t>Hasel</a:t>
            </a:r>
            <a:r>
              <a:rPr lang="en-US" sz="1800" dirty="0"/>
              <a:t>, G. F. (1990). </a:t>
            </a:r>
            <a:r>
              <a:rPr lang="en-US" sz="1800" dirty="0">
                <a:solidFill>
                  <a:schemeClr val="tx1"/>
                </a:solidFill>
                <a:hlinkClick r:id="rId2" invalidUrl="https://ref.ly/logosres/jats-1-1?ref=biblio.at=The Crisis of the Authority of the Bible as the Word of God|au=Hasel, Gerhard F.&amp;off=40237"/>
              </a:rPr>
              <a:t>The Crisis of the Authority of the Bible as the Word of God</a:t>
            </a:r>
            <a:r>
              <a:rPr lang="en-US" sz="1800" dirty="0"/>
              <a:t>. </a:t>
            </a:r>
            <a:r>
              <a:rPr lang="en-US" sz="1800" i="1" dirty="0"/>
              <a:t>Journal of the Adventist Theological Society</a:t>
            </a:r>
            <a:r>
              <a:rPr lang="en-US" sz="1800" dirty="0"/>
              <a:t>, </a:t>
            </a:r>
            <a:r>
              <a:rPr lang="en-US" sz="1800" i="1" dirty="0"/>
              <a:t>1</a:t>
            </a:r>
            <a:r>
              <a:rPr lang="en-US" sz="1800" dirty="0"/>
              <a:t>(1), 16–33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1301113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14114"/>
            <a:ext cx="9601200" cy="1485900"/>
          </a:xfrm>
        </p:spPr>
        <p:txBody>
          <a:bodyPr>
            <a:normAutofit fontScale="90000"/>
          </a:bodyPr>
          <a:lstStyle/>
          <a:p>
            <a:r>
              <a:rPr lang="en-US" sz="3100" dirty="0" err="1"/>
              <a:t>Ganoune</a:t>
            </a:r>
            <a:r>
              <a:rPr lang="en-US" sz="3100" dirty="0"/>
              <a:t> </a:t>
            </a:r>
            <a:r>
              <a:rPr lang="en-US" sz="3100" dirty="0" err="1"/>
              <a:t>Diop</a:t>
            </a:r>
            <a:br>
              <a:rPr lang="en-US" sz="3100" dirty="0"/>
            </a:br>
            <a:r>
              <a:rPr lang="en-US" sz="3100" dirty="0" err="1"/>
              <a:t>Institut</a:t>
            </a:r>
            <a:r>
              <a:rPr lang="en-US" sz="3100" dirty="0"/>
              <a:t> </a:t>
            </a:r>
            <a:r>
              <a:rPr lang="en-US" sz="3100" dirty="0" err="1"/>
              <a:t>Adventiste</a:t>
            </a:r>
            <a:r>
              <a:rPr lang="en-US" sz="3100" dirty="0"/>
              <a:t> du </a:t>
            </a:r>
            <a:r>
              <a:rPr lang="en-US" sz="3100" dirty="0" err="1"/>
              <a:t>Saleve</a:t>
            </a:r>
            <a:r>
              <a:rPr lang="en-US" sz="3100" dirty="0"/>
              <a:t>, France</a:t>
            </a:r>
            <a:br>
              <a:rPr lang="en-US" dirty="0"/>
            </a:br>
            <a:r>
              <a:rPr lang="en-US" sz="3100" i="1" dirty="0"/>
              <a:t>The Authority of the Bible from the Perspective of Isaiah 55</a:t>
            </a:r>
            <a:endParaRPr lang="en-US" i="1" dirty="0"/>
          </a:p>
        </p:txBody>
      </p:sp>
      <p:sp>
        <p:nvSpPr>
          <p:cNvPr id="3" name="Content Placeholder 2"/>
          <p:cNvSpPr>
            <a:spLocks noGrp="1"/>
          </p:cNvSpPr>
          <p:nvPr>
            <p:ph idx="1"/>
          </p:nvPr>
        </p:nvSpPr>
        <p:spPr>
          <a:xfrm>
            <a:off x="1371600" y="1700014"/>
            <a:ext cx="10241280" cy="5157986"/>
          </a:xfrm>
        </p:spPr>
        <p:txBody>
          <a:bodyPr>
            <a:normAutofit/>
          </a:bodyPr>
          <a:lstStyle/>
          <a:p>
            <a:r>
              <a:rPr lang="en-US" sz="2800" dirty="0">
                <a:solidFill>
                  <a:schemeClr val="tx1"/>
                </a:solidFill>
              </a:rPr>
              <a:t>The debate revolves around the question whether one is in full or partial favor of the postulations that the Bible is not the Word of God, but only contains or testifies to the Word of God.</a:t>
            </a:r>
          </a:p>
          <a:p>
            <a:r>
              <a:rPr lang="en-US" sz="2800" u="sng" dirty="0">
                <a:solidFill>
                  <a:schemeClr val="tx1"/>
                </a:solidFill>
              </a:rPr>
              <a:t>The Effective “Word of God</a:t>
            </a:r>
            <a:r>
              <a:rPr lang="en-US" sz="2800" dirty="0">
                <a:solidFill>
                  <a:schemeClr val="tx1"/>
                </a:solidFill>
              </a:rPr>
              <a:t>:”  Within the immediate context of Isaiah 55 the “word of God” is described in regard to its origin, its effectiveness, and its results. It is divine in origin for it (1) proceeds out of the mouth of God (vs 11); (2) is efficient as an agent of transformation (vs 11); and (3) its results express the will of God in deliverance/salvation with their accompanying signs of liberation, joy and peace</a:t>
            </a:r>
            <a:r>
              <a:rPr lang="en-US" dirty="0">
                <a:solidFill>
                  <a:schemeClr val="tx1"/>
                </a:solidFill>
              </a:rPr>
              <a:t>.</a:t>
            </a:r>
          </a:p>
          <a:p>
            <a:pPr marL="0" indent="0" algn="r">
              <a:buNone/>
            </a:pPr>
            <a:r>
              <a:rPr lang="en-US" dirty="0"/>
              <a:t> </a:t>
            </a:r>
            <a:r>
              <a:rPr lang="en-US" sz="1800" dirty="0" err="1"/>
              <a:t>Diop</a:t>
            </a:r>
            <a:r>
              <a:rPr lang="en-US" sz="1800" dirty="0"/>
              <a:t>, G. (1996). </a:t>
            </a:r>
            <a:r>
              <a:rPr lang="en-US" sz="1800" u="sng" dirty="0">
                <a:hlinkClick r:id="rId2" invalidUrl="https://ref.ly/logosres/jats-7-2?ref=biblio.at=The Authority of the Bible from the Perspective of Isaiah 55|au=Diop, Ganoune&amp;off=12919"/>
              </a:rPr>
              <a:t>The Authority of the Bible from the Perspective of Isaiah 55</a:t>
            </a:r>
            <a:r>
              <a:rPr lang="en-US" sz="1800" dirty="0"/>
              <a:t>. </a:t>
            </a:r>
            <a:r>
              <a:rPr lang="en-US" sz="1800" i="1" dirty="0"/>
              <a:t>Journal of the Adventist Theological Society</a:t>
            </a:r>
            <a:r>
              <a:rPr lang="en-US" sz="1800" dirty="0"/>
              <a:t>, </a:t>
            </a:r>
            <a:r>
              <a:rPr lang="en-US" sz="1800" i="1" dirty="0"/>
              <a:t>7</a:t>
            </a:r>
            <a:r>
              <a:rPr lang="en-US" sz="1800" dirty="0"/>
              <a:t>(2), 58.</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2134626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828" y="121920"/>
            <a:ext cx="9601200" cy="1485900"/>
          </a:xfrm>
        </p:spPr>
        <p:txBody>
          <a:bodyPr>
            <a:normAutofit/>
          </a:bodyPr>
          <a:lstStyle/>
          <a:p>
            <a:pPr algn="ctr"/>
            <a:r>
              <a:rPr lang="en-US" sz="3600" dirty="0"/>
              <a:t>The Real Question Underlying the Issue of the Authority of the Bible – for Church Authority</a:t>
            </a:r>
          </a:p>
        </p:txBody>
      </p:sp>
      <p:sp>
        <p:nvSpPr>
          <p:cNvPr id="3" name="Content Placeholder 2"/>
          <p:cNvSpPr>
            <a:spLocks noGrp="1"/>
          </p:cNvSpPr>
          <p:nvPr>
            <p:ph idx="1"/>
          </p:nvPr>
        </p:nvSpPr>
        <p:spPr>
          <a:xfrm>
            <a:off x="883920" y="1143000"/>
            <a:ext cx="10957560" cy="5882640"/>
          </a:xfrm>
        </p:spPr>
        <p:txBody>
          <a:bodyPr>
            <a:normAutofit fontScale="92500" lnSpcReduction="10000"/>
          </a:bodyPr>
          <a:lstStyle/>
          <a:p>
            <a:r>
              <a:rPr lang="en-US" sz="3000" dirty="0">
                <a:solidFill>
                  <a:schemeClr val="tx1"/>
                </a:solidFill>
              </a:rPr>
              <a:t>What is the extent of the Creator’s authority in our lives, and where do we find infallible standards expressing His will for humankind? As created beings we are totally dependent on God for our very existence; His will is made known to us in the Bible.</a:t>
            </a:r>
          </a:p>
          <a:p>
            <a:r>
              <a:rPr lang="en-US" sz="3000" dirty="0">
                <a:solidFill>
                  <a:schemeClr val="tx1"/>
                </a:solidFill>
              </a:rPr>
              <a:t>The authority of the Bible extends to every aspect of our lives. . . . the Bible provides not only guidelines but also standards of what is right and what is wrong; what is conformed to God’s will and what is not according to His plan; what to believe and what not to believe; how to live and how not to live.</a:t>
            </a:r>
          </a:p>
          <a:p>
            <a:r>
              <a:rPr lang="en-US" sz="3000" dirty="0">
                <a:solidFill>
                  <a:schemeClr val="tx1"/>
                </a:solidFill>
              </a:rPr>
              <a:t>This is so because the authority of the Bible is linked to the issue of God’s sovereignty over our lives. Our true calling is to acknowledge God as our king and ourselves as subjects of His kingdom, living exclusively to glorify His name.</a:t>
            </a:r>
          </a:p>
          <a:p>
            <a:pPr marL="0" indent="0" algn="r">
              <a:buNone/>
            </a:pPr>
            <a:r>
              <a:rPr lang="en-US" sz="1900" dirty="0" err="1"/>
              <a:t>Diop</a:t>
            </a:r>
            <a:r>
              <a:rPr lang="en-US" sz="1900" dirty="0"/>
              <a:t>, G. (1996). </a:t>
            </a:r>
            <a:r>
              <a:rPr lang="en-US" sz="1900" u="sng" dirty="0">
                <a:hlinkClick r:id="rId2" invalidUrl="https://ref.ly/logosres/jats-7-2?ref=biblio.at=The%20Authority%20of%20the%20Bible%20from%20the%20Perspective%20of%20Isaiah%2055|au=Diop,%20Ganoune&amp;off=23147&amp;ctx=subject+to+mistake.&#10;~The+real+question+un"/>
              </a:rPr>
              <a:t>The Authority of the Bible from the Perspective of Isaiah 55</a:t>
            </a:r>
            <a:r>
              <a:rPr lang="en-US" sz="1900" dirty="0"/>
              <a:t>. </a:t>
            </a:r>
            <a:r>
              <a:rPr lang="en-US" sz="1900" i="1" dirty="0"/>
              <a:t>Journal of the Adventist Theological Society</a:t>
            </a:r>
            <a:r>
              <a:rPr lang="en-US" sz="1900" dirty="0"/>
              <a:t>, </a:t>
            </a:r>
            <a:r>
              <a:rPr lang="en-US" sz="1900" i="1" dirty="0"/>
              <a:t>7</a:t>
            </a:r>
            <a:r>
              <a:rPr lang="en-US" sz="1900" dirty="0"/>
              <a:t>(2), 63–64.</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440654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14114"/>
            <a:ext cx="9601200" cy="959366"/>
          </a:xfrm>
        </p:spPr>
        <p:txBody>
          <a:bodyPr>
            <a:normAutofit fontScale="90000"/>
          </a:bodyPr>
          <a:lstStyle/>
          <a:p>
            <a:pPr algn="ctr"/>
            <a:r>
              <a:rPr lang="en-US" sz="4900" b="1" dirty="0"/>
              <a:t>Authority Crisis</a:t>
            </a:r>
            <a:br>
              <a:rPr lang="en-US" b="1" dirty="0"/>
            </a:br>
            <a:endParaRPr lang="en-US" dirty="0"/>
          </a:p>
        </p:txBody>
      </p:sp>
      <p:sp>
        <p:nvSpPr>
          <p:cNvPr id="3" name="Content Placeholder 2"/>
          <p:cNvSpPr>
            <a:spLocks noGrp="1"/>
          </p:cNvSpPr>
          <p:nvPr>
            <p:ph idx="1"/>
          </p:nvPr>
        </p:nvSpPr>
        <p:spPr>
          <a:xfrm>
            <a:off x="1371600" y="1173480"/>
            <a:ext cx="10332720" cy="5684520"/>
          </a:xfrm>
        </p:spPr>
        <p:txBody>
          <a:bodyPr>
            <a:normAutofit/>
          </a:bodyPr>
          <a:lstStyle/>
          <a:p>
            <a:r>
              <a:rPr lang="en-US" sz="2800" b="1" dirty="0">
                <a:solidFill>
                  <a:schemeClr val="tx1"/>
                </a:solidFill>
              </a:rPr>
              <a:t>Western civilization is in a severe “authority crisis” which is not confined solely to the realm of religious faith, nor is it specially or uniquely threatening to Bible believers.</a:t>
            </a:r>
          </a:p>
          <a:p>
            <a:r>
              <a:rPr lang="en-US" sz="2800" b="1" dirty="0">
                <a:solidFill>
                  <a:schemeClr val="tx1"/>
                </a:solidFill>
              </a:rPr>
              <a:t>Parental authority, marital authority, political authority, academic authority, and ecclesiastical authority are all being deeply questioned.</a:t>
            </a:r>
          </a:p>
          <a:p>
            <a:r>
              <a:rPr lang="en-US" sz="2800" b="1" dirty="0">
                <a:solidFill>
                  <a:schemeClr val="tx1"/>
                </a:solidFill>
              </a:rPr>
              <a:t>The concept of authority itself is vigorously challenged. Today’s crisis of biblical authority thus reflects the uncertainties of civilizational consensus: </a:t>
            </a:r>
            <a:r>
              <a:rPr lang="en-US" sz="2800" b="1" i="1" u="sng" dirty="0">
                <a:solidFill>
                  <a:schemeClr val="tx1"/>
                </a:solidFill>
              </a:rPr>
              <a:t>Who has the power and the right to receive and to require submission</a:t>
            </a:r>
            <a:r>
              <a:rPr lang="en-US" sz="2800" b="1" dirty="0">
                <a:solidFill>
                  <a:schemeClr val="tx1"/>
                </a:solidFill>
              </a:rPr>
              <a:t>?</a:t>
            </a:r>
          </a:p>
          <a:p>
            <a:pPr marL="0" indent="0" algn="r">
              <a:buNone/>
            </a:pPr>
            <a:r>
              <a:rPr lang="en-US" sz="1800" dirty="0">
                <a:solidFill>
                  <a:schemeClr val="tx1"/>
                </a:solidFill>
              </a:rPr>
              <a:t>Henry, C. F. H. (1988). </a:t>
            </a:r>
            <a:r>
              <a:rPr lang="en-US" sz="1800" u="sng" dirty="0">
                <a:solidFill>
                  <a:schemeClr val="tx1"/>
                </a:solidFill>
                <a:hlinkClick r:id="rId2" invalidUrl="https://ref.ly/logosres/bkrencbib?ref=biblio.at=Bible, Authority of The|au=Henry, Carl F.H.|pg=296%E2%80%93300|vo=1"/>
              </a:rPr>
              <a:t>Bible, Authority of The</a:t>
            </a:r>
            <a:r>
              <a:rPr lang="en-US" sz="1800" dirty="0">
                <a:solidFill>
                  <a:schemeClr val="tx1"/>
                </a:solidFill>
              </a:rPr>
              <a:t>. In </a:t>
            </a:r>
            <a:r>
              <a:rPr lang="en-US" sz="1800" i="1" dirty="0">
                <a:solidFill>
                  <a:schemeClr val="tx1"/>
                </a:solidFill>
              </a:rPr>
              <a:t>Baker encyclopedia of the Bible</a:t>
            </a:r>
            <a:r>
              <a:rPr lang="en-US" sz="1800" dirty="0">
                <a:solidFill>
                  <a:schemeClr val="tx1"/>
                </a:solidFill>
              </a:rPr>
              <a:t> (Vol. 1, p. 296). Grand Rapids, MI: Baker Book House.</a:t>
            </a: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895164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243840"/>
            <a:ext cx="10789920" cy="1059180"/>
          </a:xfrm>
        </p:spPr>
        <p:txBody>
          <a:bodyPr/>
          <a:lstStyle/>
          <a:p>
            <a:pPr algn="ctr"/>
            <a:r>
              <a:rPr lang="en-US" dirty="0"/>
              <a:t>Human </a:t>
            </a:r>
            <a:r>
              <a:rPr lang="en-US"/>
              <a:t>Autonomy and </a:t>
            </a:r>
            <a:r>
              <a:rPr lang="en-US" dirty="0"/>
              <a:t>Creative Individuality</a:t>
            </a:r>
          </a:p>
        </p:txBody>
      </p:sp>
      <p:sp>
        <p:nvSpPr>
          <p:cNvPr id="3" name="Content Placeholder 2"/>
          <p:cNvSpPr>
            <a:spLocks noGrp="1"/>
          </p:cNvSpPr>
          <p:nvPr>
            <p:ph idx="1"/>
          </p:nvPr>
        </p:nvSpPr>
        <p:spPr>
          <a:xfrm>
            <a:off x="975360" y="1036320"/>
            <a:ext cx="10789920" cy="5821680"/>
          </a:xfrm>
        </p:spPr>
        <p:txBody>
          <a:bodyPr>
            <a:normAutofit fontScale="92500" lnSpcReduction="20000"/>
          </a:bodyPr>
          <a:lstStyle/>
          <a:p>
            <a:r>
              <a:rPr lang="en-US" sz="2800" b="1" dirty="0"/>
              <a:t>In the name of humanity’s supposed “coming of age,” radical secularism champions human autonomy and creative individuality.</a:t>
            </a:r>
          </a:p>
          <a:p>
            <a:r>
              <a:rPr lang="en-US" sz="2800" b="1" dirty="0"/>
              <a:t>Human beings are lords of their own destiny and inventors of their own ideals and values.</a:t>
            </a:r>
          </a:p>
          <a:p>
            <a:r>
              <a:rPr lang="en-US" sz="2800" b="1" dirty="0"/>
              <a:t>They live in a supposedly purposeless universe that has itself presumably been engendered by a cosmic accident.</a:t>
            </a:r>
          </a:p>
          <a:p>
            <a:r>
              <a:rPr lang="en-US" sz="2800" b="1" dirty="0"/>
              <a:t>Therefore, human beings are declared to be wholly free to impose upon nature and history whatever moral criteria they prefer.</a:t>
            </a:r>
          </a:p>
          <a:p>
            <a:r>
              <a:rPr lang="en-US" sz="2800" b="1" dirty="0"/>
              <a:t>In such a view, to insist on divinely given truths and values, on transcendent principles, would be to repress self-fulfillment and retard creative personal development.</a:t>
            </a:r>
          </a:p>
          <a:p>
            <a:r>
              <a:rPr lang="en-US" sz="2800" b="1" dirty="0"/>
              <a:t>Hence the radically secular view goes beyond opposing particular external authorities whose claims are considered arbitrary or immoral; radical secularism is aggressively hostile to all external authority, viewing it as intrinsically restrictive of the autonomous human spirit.</a:t>
            </a:r>
          </a:p>
          <a:p>
            <a:pPr marL="0" indent="0" algn="r">
              <a:buNone/>
            </a:pPr>
            <a:r>
              <a:rPr lang="en-US" sz="1600" dirty="0"/>
              <a:t>Henry, C. F. H. (1988). </a:t>
            </a:r>
            <a:r>
              <a:rPr lang="en-US" sz="1600" u="sng" dirty="0">
                <a:hlinkClick r:id="rId2" invalidUrl="https://ref.ly/logosres/bkrencbib?ref=biblio.at=Bible,%20Authority%20of%20The|au=Henry,%20Carl%20F.H.|pg=296%E2%80%93300|vo=1&amp;off=2559&amp;ctx=e+as+pious+fiction.&#10;~In+the+name+of+human"/>
              </a:rPr>
              <a:t>Bible, Authority of The</a:t>
            </a:r>
            <a:r>
              <a:rPr lang="en-US" sz="1600" dirty="0"/>
              <a:t>. In </a:t>
            </a:r>
            <a:r>
              <a:rPr lang="en-US" sz="1600" i="1" dirty="0"/>
              <a:t>Baker encyclopedia of the Bible</a:t>
            </a:r>
            <a:r>
              <a:rPr lang="en-US" sz="1600" dirty="0"/>
              <a:t> (Vol. 1, p. 297). Grand Rapids, MI: Baker Book House.</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6937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9560"/>
            <a:ext cx="9601200" cy="1196340"/>
          </a:xfrm>
        </p:spPr>
        <p:txBody>
          <a:bodyPr>
            <a:normAutofit fontScale="90000"/>
          </a:bodyPr>
          <a:lstStyle/>
          <a:p>
            <a:pPr algn="ctr"/>
            <a:r>
              <a:rPr lang="en-US" b="1" i="1" dirty="0"/>
              <a:t>Revolt Against Biblical Authority</a:t>
            </a:r>
            <a:br>
              <a:rPr lang="en-US" b="1" i="1" dirty="0"/>
            </a:br>
            <a:r>
              <a:rPr lang="en-US" b="1" i="1" dirty="0"/>
              <a:t>Revolt Against Creator Sovereignty</a:t>
            </a:r>
            <a:endParaRPr lang="en-US" dirty="0"/>
          </a:p>
        </p:txBody>
      </p:sp>
      <p:sp>
        <p:nvSpPr>
          <p:cNvPr id="3" name="Content Placeholder 2"/>
          <p:cNvSpPr>
            <a:spLocks noGrp="1"/>
          </p:cNvSpPr>
          <p:nvPr>
            <p:ph idx="1"/>
          </p:nvPr>
        </p:nvSpPr>
        <p:spPr>
          <a:xfrm>
            <a:off x="1371600" y="1485900"/>
            <a:ext cx="9601200" cy="5372100"/>
          </a:xfrm>
        </p:spPr>
        <p:txBody>
          <a:bodyPr>
            <a:normAutofit/>
          </a:bodyPr>
          <a:lstStyle/>
          <a:p>
            <a:r>
              <a:rPr lang="en-US" sz="3200" b="1" dirty="0">
                <a:solidFill>
                  <a:schemeClr val="tx1"/>
                </a:solidFill>
              </a:rPr>
              <a:t>As the sovereign Creator of all, the God of the Bible wills and has the right to be obeyed.</a:t>
            </a:r>
          </a:p>
          <a:p>
            <a:r>
              <a:rPr lang="en-US" sz="3200" b="1" dirty="0">
                <a:solidFill>
                  <a:schemeClr val="tx1"/>
                </a:solidFill>
              </a:rPr>
              <a:t>All creaturely authority and power is derived from that of God.</a:t>
            </a:r>
          </a:p>
          <a:p>
            <a:r>
              <a:rPr lang="en-US" sz="3200" b="1" dirty="0">
                <a:solidFill>
                  <a:schemeClr val="tx1"/>
                </a:solidFill>
              </a:rPr>
              <a:t>The power God bestows is a divine trust, a stewardship.</a:t>
            </a:r>
          </a:p>
          <a:p>
            <a:r>
              <a:rPr lang="en-US" sz="3200" b="1" u="sng" dirty="0">
                <a:solidFill>
                  <a:schemeClr val="tx1"/>
                </a:solidFill>
              </a:rPr>
              <a:t>God’s creatures are morally accountable for their use or misuse of it</a:t>
            </a:r>
            <a:r>
              <a:rPr lang="en-US" sz="3200" b="1" dirty="0">
                <a:solidFill>
                  <a:schemeClr val="tx1"/>
                </a:solidFill>
              </a:rPr>
              <a:t>.</a:t>
            </a:r>
          </a:p>
          <a:p>
            <a:pPr marL="0" indent="0" algn="r">
              <a:buNone/>
            </a:pPr>
            <a:r>
              <a:rPr lang="en-US" sz="1600" dirty="0"/>
              <a:t>Henry, C. F. H. (1988). </a:t>
            </a:r>
            <a:r>
              <a:rPr lang="en-US" sz="1600" u="sng" dirty="0">
                <a:hlinkClick r:id="rId2" invalidUrl="https://ref.ly/logosres/bkrencbib?ref=biblio.at=Bible, Authority of The|au=Henry, Carl F.H.|pg=296%E2%80%93300|vo=1"/>
              </a:rPr>
              <a:t>Bible, Authority of The</a:t>
            </a:r>
            <a:r>
              <a:rPr lang="en-US" sz="1600" dirty="0"/>
              <a:t>. In </a:t>
            </a:r>
            <a:r>
              <a:rPr lang="en-US" sz="1600" i="1" dirty="0"/>
              <a:t>Baker encyclopedia of the Bible</a:t>
            </a:r>
            <a:r>
              <a:rPr lang="en-US" sz="1600" dirty="0"/>
              <a:t> (Vol. 1, p. 296). Grand Rapids, MI: Baker Book House.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1898585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067" y="396240"/>
            <a:ext cx="10752665" cy="1089660"/>
          </a:xfrm>
        </p:spPr>
        <p:txBody>
          <a:bodyPr/>
          <a:lstStyle/>
          <a:p>
            <a:pPr algn="ctr"/>
            <a:r>
              <a:rPr lang="en-US" dirty="0"/>
              <a:t>The Issue </a:t>
            </a:r>
            <a:r>
              <a:rPr lang="en-US"/>
              <a:t>and Guiding Questions</a:t>
            </a:r>
            <a:endParaRPr lang="en-US" dirty="0"/>
          </a:p>
        </p:txBody>
      </p:sp>
      <p:sp>
        <p:nvSpPr>
          <p:cNvPr id="3" name="Content Placeholder 2"/>
          <p:cNvSpPr>
            <a:spLocks noGrp="1"/>
          </p:cNvSpPr>
          <p:nvPr>
            <p:ph idx="1"/>
          </p:nvPr>
        </p:nvSpPr>
        <p:spPr>
          <a:xfrm>
            <a:off x="999067" y="1485900"/>
            <a:ext cx="10752665" cy="5372100"/>
          </a:xfrm>
        </p:spPr>
        <p:txBody>
          <a:bodyPr>
            <a:normAutofit/>
          </a:bodyPr>
          <a:lstStyle/>
          <a:p>
            <a:r>
              <a:rPr lang="en-US" sz="3200" b="1" dirty="0">
                <a:solidFill>
                  <a:schemeClr val="tx1"/>
                </a:solidFill>
              </a:rPr>
              <a:t>The issue at stake is essentially one of authority, namely, how SDAs are going to do theology while holding to Biblical authority.</a:t>
            </a:r>
          </a:p>
          <a:p>
            <a:r>
              <a:rPr lang="en-US" sz="3200" b="1" dirty="0">
                <a:solidFill>
                  <a:schemeClr val="tx1"/>
                </a:solidFill>
              </a:rPr>
              <a:t>Can we agree on exactly what the Bible means for us and how it is to be heard and interpreted?</a:t>
            </a:r>
          </a:p>
          <a:p>
            <a:r>
              <a:rPr lang="en-US" sz="3200" b="1" dirty="0">
                <a:solidFill>
                  <a:schemeClr val="tx1"/>
                </a:solidFill>
              </a:rPr>
              <a:t>Can we maintain our claim to Biblical authority as a distinctive hallmark if we cannot find a way to move effectively toward theological consensus?</a:t>
            </a:r>
          </a:p>
          <a:p>
            <a:pPr marL="0" indent="0" algn="r">
              <a:buNone/>
            </a:pPr>
            <a:r>
              <a:rPr lang="en-US" sz="1800" dirty="0"/>
              <a:t>Hanna, M. F. (1995). </a:t>
            </a:r>
            <a:r>
              <a:rPr lang="en-US" sz="1800" u="sng" dirty="0">
                <a:hlinkClick r:id="rId2" invalidUrl="https://ref.ly/logosres/jats-6-2?ref=biblio.at=Science and Theology: Focusing the Complementary Lights of Jesus, Scripture and Nature|au=Hanna, Martin F.&amp;off=19748"/>
              </a:rPr>
              <a:t>Science and Theology: Focusing the Complementary Lights of Jesus, Scripture and Nature</a:t>
            </a:r>
            <a:r>
              <a:rPr lang="en-US" sz="1800" dirty="0"/>
              <a:t>. </a:t>
            </a:r>
            <a:r>
              <a:rPr lang="en-US" sz="1800" i="1" dirty="0"/>
              <a:t>Journal of the Adventist Theological Society</a:t>
            </a:r>
            <a:r>
              <a:rPr lang="en-US" sz="1800" dirty="0"/>
              <a:t>, </a:t>
            </a:r>
            <a:r>
              <a:rPr lang="en-US" sz="1800" i="1" dirty="0"/>
              <a:t>6</a:t>
            </a:r>
            <a:r>
              <a:rPr lang="en-US" sz="1800" dirty="0"/>
              <a:t>(2), 14.</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158543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Authority</a:t>
            </a:r>
          </a:p>
        </p:txBody>
      </p:sp>
      <p:sp>
        <p:nvSpPr>
          <p:cNvPr id="3" name="Content Placeholder 2"/>
          <p:cNvSpPr>
            <a:spLocks noGrp="1"/>
          </p:cNvSpPr>
          <p:nvPr>
            <p:ph idx="1"/>
          </p:nvPr>
        </p:nvSpPr>
        <p:spPr>
          <a:xfrm>
            <a:off x="1371600" y="1615440"/>
            <a:ext cx="9601200" cy="4837946"/>
          </a:xfrm>
        </p:spPr>
        <p:txBody>
          <a:bodyPr>
            <a:normAutofit/>
          </a:bodyPr>
          <a:lstStyle/>
          <a:p>
            <a:r>
              <a:rPr lang="en-US" sz="3200" dirty="0">
                <a:solidFill>
                  <a:schemeClr val="tx1"/>
                </a:solidFill>
              </a:rPr>
              <a:t>General: power or right to give orders, make decisions, and enforce obedience. </a:t>
            </a:r>
            <a:r>
              <a:rPr lang="en-US" sz="1900" dirty="0">
                <a:solidFill>
                  <a:schemeClr val="tx1"/>
                </a:solidFill>
              </a:rPr>
              <a:t>2018 Oxford University Press</a:t>
            </a:r>
          </a:p>
          <a:p>
            <a:endParaRPr lang="en-US" sz="600" dirty="0">
              <a:solidFill>
                <a:schemeClr val="tx1"/>
              </a:solidFill>
            </a:endParaRPr>
          </a:p>
          <a:p>
            <a:r>
              <a:rPr lang="en-US" sz="3000" dirty="0">
                <a:solidFill>
                  <a:schemeClr val="tx1"/>
                </a:solidFill>
              </a:rPr>
              <a:t>General: power to influence or command thought, opinion, or behavior</a:t>
            </a:r>
          </a:p>
          <a:p>
            <a:r>
              <a:rPr lang="en-US" sz="3000" dirty="0">
                <a:solidFill>
                  <a:schemeClr val="tx1"/>
                </a:solidFill>
              </a:rPr>
              <a:t>Legal: a power to act especially over others that derives from status, position, or office</a:t>
            </a:r>
          </a:p>
          <a:p>
            <a:pPr lvl="5"/>
            <a:r>
              <a:rPr lang="en-US" sz="2600" i="0" dirty="0">
                <a:solidFill>
                  <a:schemeClr val="tx1"/>
                </a:solidFill>
              </a:rPr>
              <a:t>the power to act that is officially or formally granted</a:t>
            </a:r>
          </a:p>
          <a:p>
            <a:pPr lvl="1"/>
            <a:r>
              <a:rPr lang="en-US" sz="3000" i="0" dirty="0">
                <a:solidFill>
                  <a:schemeClr val="tx1"/>
                </a:solidFill>
              </a:rPr>
              <a:t>power and capacity to act granted by someone in a position of control</a:t>
            </a:r>
            <a:r>
              <a:rPr lang="en-US" sz="3000" i="0" dirty="0"/>
              <a:t>	</a:t>
            </a:r>
            <a:r>
              <a:rPr lang="en-US" sz="2800" i="0" dirty="0"/>
              <a:t>		</a:t>
            </a:r>
            <a:r>
              <a:rPr lang="en-US" sz="1800" i="0" dirty="0"/>
              <a:t>2018 Merriam-Webster, Incorporated</a:t>
            </a:r>
          </a:p>
          <a:p>
            <a:pPr marL="0" lvl="1" indent="0" algn="r">
              <a:buNone/>
            </a:pPr>
            <a:endParaRPr lang="en-US" i="0" dirty="0"/>
          </a:p>
          <a:p>
            <a:pPr lvl="1"/>
            <a:endParaRPr lang="en-US" i="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805996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9560"/>
            <a:ext cx="9601200" cy="883920"/>
          </a:xfrm>
        </p:spPr>
        <p:txBody>
          <a:bodyPr/>
          <a:lstStyle/>
          <a:p>
            <a:pPr algn="ctr"/>
            <a:r>
              <a:rPr lang="en-US" b="1" dirty="0"/>
              <a:t>Retrospect on Church Authority </a:t>
            </a:r>
            <a:endParaRPr lang="en-US" dirty="0"/>
          </a:p>
        </p:txBody>
      </p:sp>
      <p:sp>
        <p:nvSpPr>
          <p:cNvPr id="3" name="Content Placeholder 2"/>
          <p:cNvSpPr>
            <a:spLocks noGrp="1"/>
          </p:cNvSpPr>
          <p:nvPr>
            <p:ph idx="1"/>
          </p:nvPr>
        </p:nvSpPr>
        <p:spPr>
          <a:xfrm>
            <a:off x="716280" y="1188720"/>
            <a:ext cx="11323320" cy="5684520"/>
          </a:xfrm>
        </p:spPr>
        <p:txBody>
          <a:bodyPr>
            <a:normAutofit fontScale="92500" lnSpcReduction="20000"/>
          </a:bodyPr>
          <a:lstStyle/>
          <a:p>
            <a:pPr marL="0" indent="0">
              <a:buNone/>
            </a:pPr>
            <a:r>
              <a:rPr lang="en-US" sz="3000" b="1" i="1" dirty="0"/>
              <a:t>I will give you the keys of the kingdom of heaven; and whatever you bind on earth shall have been bound in heaven, and whatever you loose on earth shall have been loosed in heaven. Matt. 16:19, NASB</a:t>
            </a:r>
            <a:r>
              <a:rPr lang="en-US" sz="3000" b="1" dirty="0"/>
              <a:t>.</a:t>
            </a:r>
          </a:p>
          <a:p>
            <a:r>
              <a:rPr lang="en-US" sz="3000" b="1" dirty="0"/>
              <a:t>Those were the words of Christ as He set up His church on earth.</a:t>
            </a:r>
          </a:p>
          <a:p>
            <a:r>
              <a:rPr lang="en-US" sz="3000" b="1" dirty="0"/>
              <a:t>But people have translated and interpreted them in various ways.</a:t>
            </a:r>
          </a:p>
          <a:p>
            <a:r>
              <a:rPr lang="en-US" sz="3000" b="1" dirty="0"/>
              <a:t>Such interpretations miss what Jesus was actually saying.</a:t>
            </a:r>
          </a:p>
          <a:p>
            <a:r>
              <a:rPr lang="en-US" sz="3000" b="1" dirty="0"/>
              <a:t>The Greek tense clearly indicates that we should translate the verb as “will [or shall] have been bound.” Thus Jesus is saying that “it is the church on earth carrying out heaven’s decisions, not heaven ratifying the church’s decision.” That is no subtle difference.</a:t>
            </a:r>
          </a:p>
          <a:p>
            <a:r>
              <a:rPr lang="en-US" sz="3000" b="1" dirty="0"/>
              <a:t>And the two translations have led in church history to two different views on church authority.</a:t>
            </a:r>
            <a:endParaRPr lang="en-US" dirty="0"/>
          </a:p>
          <a:p>
            <a:pPr marL="0" indent="0" algn="r">
              <a:buNone/>
            </a:pPr>
            <a:r>
              <a:rPr lang="en-US" dirty="0"/>
              <a:t>Knight, G. R. (2008). </a:t>
            </a:r>
            <a:r>
              <a:rPr lang="en-US" i="1" u="sng" dirty="0">
                <a:hlinkClick r:id="rId2" invalidUrl="https://ref.ly/logosres/lstwfrgdlydvtns?ref=DayOfYear.Jul+31&amp;off=8&amp;ctx=July+31&#10;~Retrospect+on+Church+Authority&#10;I"/>
              </a:rPr>
              <a:t>Lest We Forget: Daily Devotionals</a:t>
            </a:r>
            <a:r>
              <a:rPr lang="en-US" dirty="0"/>
              <a:t>. (G. Wheeler, Ed.) (pp. 220–221). Review and Herald® Publishing Association.</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367792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5025" y="1363591"/>
            <a:ext cx="4619775" cy="3996061"/>
          </a:xfrm>
        </p:spPr>
        <p:txBody>
          <a:bodyPr>
            <a:normAutofit/>
          </a:bodyPr>
          <a:lstStyle/>
          <a:p>
            <a:pPr algn="ctr"/>
            <a:r>
              <a:rPr lang="en-US" sz="4800" b="1" dirty="0">
                <a:solidFill>
                  <a:schemeClr val="bg1"/>
                </a:solidFill>
              </a:rPr>
              <a:t>Ecclesiastical authority --</a:t>
            </a:r>
            <a:br>
              <a:rPr lang="en-US" sz="4800" b="1" dirty="0">
                <a:solidFill>
                  <a:schemeClr val="bg1"/>
                </a:solidFill>
              </a:rPr>
            </a:br>
            <a:r>
              <a:rPr lang="en-US" sz="4800" b="1" dirty="0">
                <a:solidFill>
                  <a:schemeClr val="bg1"/>
                </a:solidFill>
              </a:rPr>
              <a:t>Ecclesiastical authorities</a:t>
            </a:r>
            <a:endParaRPr lang="en-US" sz="4800" dirty="0"/>
          </a:p>
        </p:txBody>
      </p:sp>
      <p:sp>
        <p:nvSpPr>
          <p:cNvPr id="6" name="Text Placeholder 5"/>
          <p:cNvSpPr>
            <a:spLocks noGrp="1"/>
          </p:cNvSpPr>
          <p:nvPr>
            <p:ph type="body" idx="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21</a:t>
            </a:fld>
            <a:endParaRPr lang="en-US" dirty="0"/>
          </a:p>
        </p:txBody>
      </p:sp>
      <p:pic>
        <p:nvPicPr>
          <p:cNvPr id="8" name="Picture 7"/>
          <p:cNvPicPr>
            <a:picLocks noChangeAspect="1"/>
          </p:cNvPicPr>
          <p:nvPr/>
        </p:nvPicPr>
        <p:blipFill>
          <a:blip r:embed="rId2"/>
          <a:stretch>
            <a:fillRect/>
          </a:stretch>
        </p:blipFill>
        <p:spPr>
          <a:xfrm>
            <a:off x="5384800" y="1268665"/>
            <a:ext cx="6663710" cy="5184721"/>
          </a:xfrm>
          <a:prstGeom prst="rect">
            <a:avLst/>
          </a:prstGeom>
        </p:spPr>
      </p:pic>
    </p:spTree>
    <p:extLst>
      <p:ext uri="{BB962C8B-B14F-4D97-AF65-F5344CB8AC3E}">
        <p14:creationId xmlns:p14="http://schemas.microsoft.com/office/powerpoint/2010/main" val="1775920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381000"/>
            <a:ext cx="10591800" cy="899160"/>
          </a:xfrm>
        </p:spPr>
        <p:txBody>
          <a:bodyPr>
            <a:normAutofit/>
          </a:bodyPr>
          <a:lstStyle/>
          <a:p>
            <a:pPr algn="ctr"/>
            <a:r>
              <a:rPr lang="en-US" sz="4000" b="1" dirty="0"/>
              <a:t>The </a:t>
            </a:r>
            <a:r>
              <a:rPr lang="en-US" sz="4000" b="1" i="1" dirty="0"/>
              <a:t>Seventh-day Adventist Bible Commentary</a:t>
            </a:r>
            <a:endParaRPr lang="en-US" sz="4000" dirty="0"/>
          </a:p>
        </p:txBody>
      </p:sp>
      <p:sp>
        <p:nvSpPr>
          <p:cNvPr id="3" name="Content Placeholder 2"/>
          <p:cNvSpPr>
            <a:spLocks noGrp="1"/>
          </p:cNvSpPr>
          <p:nvPr>
            <p:ph idx="1"/>
          </p:nvPr>
        </p:nvSpPr>
        <p:spPr>
          <a:xfrm>
            <a:off x="1036320" y="1280160"/>
            <a:ext cx="10591800" cy="5577840"/>
          </a:xfrm>
        </p:spPr>
        <p:txBody>
          <a:bodyPr>
            <a:normAutofit fontScale="92500"/>
          </a:bodyPr>
          <a:lstStyle/>
          <a:p>
            <a:r>
              <a:rPr lang="en-US" sz="3200" b="1" i="1" u="sng" dirty="0"/>
              <a:t>Bind</a:t>
            </a:r>
            <a:r>
              <a:rPr lang="en-US" sz="3200" b="1" i="1" dirty="0"/>
              <a:t>.</a:t>
            </a:r>
            <a:r>
              <a:rPr lang="en-US" sz="3200" b="1" dirty="0"/>
              <a:t> The entire statement reads literally, “Whatever you bind on earth shall have been bound in heaven, and whatever you loose on earth shall have been loosed in heaven.”</a:t>
            </a:r>
          </a:p>
          <a:p>
            <a:r>
              <a:rPr lang="en-US" sz="3200" b="1" dirty="0"/>
              <a:t>The meaning evidently is this, that the church on earth will require only what heaven requires and will prohibit only what heaven prohibits. (see on Matt. 7:21–27; Mark 7:6–13).</a:t>
            </a:r>
          </a:p>
          <a:p>
            <a:r>
              <a:rPr lang="en-US" sz="3200" b="1" dirty="0"/>
              <a:t>As the apostles went forth to proclaim the gospel, according to the commission entrusted to them (see Matt. 28:19, 20), they were to teach converts “to observe all things whatsoever” Christ had commanded—no more and no less.</a:t>
            </a:r>
          </a:p>
          <a:p>
            <a:pPr marL="0" indent="0" algn="r">
              <a:buNone/>
            </a:pPr>
            <a:r>
              <a:rPr lang="en-US" sz="1600" dirty="0"/>
              <a:t>Nichol, F. D. (Ed.). (1980). </a:t>
            </a:r>
            <a:r>
              <a:rPr lang="en-US" sz="1600" i="1" u="sng" dirty="0">
                <a:hlinkClick r:id="rId2"/>
              </a:rPr>
              <a:t>The Seventh-day Adventist Bible Commentary</a:t>
            </a:r>
            <a:r>
              <a:rPr lang="en-US" sz="1600" dirty="0"/>
              <a:t> (Vol. 5, p. 433). Review and Herald Publishing Association.</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2046659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02920"/>
            <a:ext cx="11003280" cy="877054"/>
          </a:xfrm>
        </p:spPr>
        <p:txBody>
          <a:bodyPr>
            <a:normAutofit fontScale="90000"/>
          </a:bodyPr>
          <a:lstStyle/>
          <a:p>
            <a:pPr algn="ctr"/>
            <a:r>
              <a:rPr lang="en-US" b="1" dirty="0"/>
              <a:t>The </a:t>
            </a:r>
            <a:r>
              <a:rPr lang="en-US" b="1" i="1" dirty="0"/>
              <a:t>Seventh-day Adventist Bible Commentary </a:t>
            </a:r>
            <a:br>
              <a:rPr lang="en-US" b="1" dirty="0"/>
            </a:br>
            <a:r>
              <a:rPr lang="en-US" b="1" dirty="0"/>
              <a:t> </a:t>
            </a:r>
            <a:br>
              <a:rPr lang="en-US" b="1" i="1" dirty="0"/>
            </a:br>
            <a:br>
              <a:rPr lang="en-US" b="1" i="1" dirty="0"/>
            </a:br>
            <a:br>
              <a:rPr lang="en-US" b="1" i="1" dirty="0"/>
            </a:br>
            <a:br>
              <a:rPr lang="en-US" b="1" i="1" dirty="0"/>
            </a:br>
            <a:r>
              <a:rPr lang="en-US" b="1" dirty="0"/>
              <a:t> </a:t>
            </a:r>
            <a:endParaRPr lang="en-US" dirty="0"/>
          </a:p>
        </p:txBody>
      </p:sp>
      <p:sp>
        <p:nvSpPr>
          <p:cNvPr id="6" name="Content Placeholder 5"/>
          <p:cNvSpPr>
            <a:spLocks noGrp="1"/>
          </p:cNvSpPr>
          <p:nvPr>
            <p:ph idx="1"/>
          </p:nvPr>
        </p:nvSpPr>
        <p:spPr>
          <a:xfrm>
            <a:off x="1432560" y="1600200"/>
            <a:ext cx="9636468" cy="5257800"/>
          </a:xfrm>
        </p:spPr>
        <p:txBody>
          <a:bodyPr>
            <a:normAutofit/>
          </a:bodyPr>
          <a:lstStyle/>
          <a:p>
            <a:r>
              <a:rPr lang="en-US" sz="3200" b="1" dirty="0"/>
              <a:t>To extend the meaning of “bind” and “loose” to the authority to dictate what members of the church may believe and what they may do, in matters of faith and practice, is to read into these words of Christ more than He meant by them, and more than the disciples understood by them.</a:t>
            </a:r>
          </a:p>
          <a:p>
            <a:r>
              <a:rPr lang="en-US" sz="3200" b="1" dirty="0"/>
              <a:t>Such a claim God does not sanction.</a:t>
            </a:r>
          </a:p>
          <a:p>
            <a:pPr marL="0" indent="0" algn="r">
              <a:buNone/>
            </a:pPr>
            <a:r>
              <a:rPr lang="en-US" sz="1800" dirty="0"/>
              <a:t>Nichol, F. D. (Ed.). (1980). </a:t>
            </a:r>
            <a:r>
              <a:rPr lang="en-US" sz="1800" i="1" u="sng" dirty="0">
                <a:hlinkClick r:id="rId2"/>
              </a:rPr>
              <a:t>The Seventh-day Adventist Bible Commentary</a:t>
            </a:r>
            <a:r>
              <a:rPr lang="en-US" sz="1800" dirty="0"/>
              <a:t> (Vol. 5, p. 433). Review and Herald Publishing Association.</a:t>
            </a:r>
          </a:p>
          <a:p>
            <a:pPr marL="0" indent="0" algn="r">
              <a:buNone/>
            </a:pPr>
            <a:endParaRPr lang="en-US" sz="1800" b="1"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23</a:t>
            </a:fld>
            <a:endParaRPr lang="en-US" dirty="0"/>
          </a:p>
        </p:txBody>
      </p:sp>
    </p:spTree>
    <p:extLst>
      <p:ext uri="{BB962C8B-B14F-4D97-AF65-F5344CB8AC3E}">
        <p14:creationId xmlns:p14="http://schemas.microsoft.com/office/powerpoint/2010/main" val="1857236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9080"/>
            <a:ext cx="10012680" cy="1051560"/>
          </a:xfrm>
        </p:spPr>
        <p:txBody>
          <a:bodyPr>
            <a:normAutofit fontScale="90000"/>
          </a:bodyPr>
          <a:lstStyle/>
          <a:p>
            <a:pPr algn="ctr"/>
            <a:r>
              <a:rPr lang="en-US" b="1"/>
              <a:t>The </a:t>
            </a:r>
            <a:r>
              <a:rPr lang="en-US" b="1" i="1"/>
              <a:t>Seventh-day Adventist Bible Commentary</a:t>
            </a:r>
            <a:endParaRPr lang="en-US" dirty="0"/>
          </a:p>
        </p:txBody>
      </p:sp>
      <p:sp>
        <p:nvSpPr>
          <p:cNvPr id="3" name="Content Placeholder 2"/>
          <p:cNvSpPr>
            <a:spLocks noGrp="1"/>
          </p:cNvSpPr>
          <p:nvPr>
            <p:ph idx="1"/>
          </p:nvPr>
        </p:nvSpPr>
        <p:spPr>
          <a:xfrm>
            <a:off x="1371600" y="1310640"/>
            <a:ext cx="10012680" cy="5547360"/>
          </a:xfrm>
        </p:spPr>
        <p:txBody>
          <a:bodyPr>
            <a:normAutofit lnSpcReduction="10000"/>
          </a:bodyPr>
          <a:lstStyle/>
          <a:p>
            <a:r>
              <a:rPr lang="en-US" sz="3000" b="1" dirty="0"/>
              <a:t>Christ’s representatives on earth have the right and the responsibility to “bind” whatever has been “bound in heaven” and to “loose” whatever has been “loosed in heaven,” that is, to require or to prohibit whatever Inspiration clearly reveals.</a:t>
            </a:r>
          </a:p>
          <a:p>
            <a:r>
              <a:rPr lang="en-US" sz="3000" b="1" dirty="0"/>
              <a:t>But to go beyond this is to substitute human authority for the authority of Christ (see on Mark 7:7–9), a tendency that Heaven will not tolerate in those who have been appointed to the oversight of the citizens of the kingdom of heaven on earth.</a:t>
            </a:r>
          </a:p>
          <a:p>
            <a:endParaRPr lang="en-US" dirty="0"/>
          </a:p>
          <a:p>
            <a:pPr marL="0" indent="0" algn="r">
              <a:buNone/>
            </a:pPr>
            <a:r>
              <a:rPr lang="en-US" sz="1800" dirty="0"/>
              <a:t>Nichol, F. D. (Ed.). (1980). </a:t>
            </a:r>
            <a:r>
              <a:rPr lang="en-US" sz="1800" i="1" u="sng" dirty="0">
                <a:hlinkClick r:id="rId2"/>
              </a:rPr>
              <a:t>The Seventh-day Adventist Bible Commentary</a:t>
            </a:r>
            <a:r>
              <a:rPr lang="en-US" sz="1800" dirty="0"/>
              <a:t> (Vol. 5, p. 433). Review and Herald Publishing Association.</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1968289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472440"/>
            <a:ext cx="9601200" cy="1013460"/>
          </a:xfrm>
        </p:spPr>
        <p:txBody>
          <a:bodyPr/>
          <a:lstStyle/>
          <a:p>
            <a:pPr algn="ctr"/>
            <a:r>
              <a:rPr lang="en-US"/>
              <a:t>Mark 7: 6-8</a:t>
            </a:r>
          </a:p>
        </p:txBody>
      </p:sp>
      <p:sp>
        <p:nvSpPr>
          <p:cNvPr id="6" name="Content Placeholder 5"/>
          <p:cNvSpPr>
            <a:spLocks noGrp="1"/>
          </p:cNvSpPr>
          <p:nvPr>
            <p:ph idx="1"/>
          </p:nvPr>
        </p:nvSpPr>
        <p:spPr>
          <a:xfrm>
            <a:off x="1371600" y="1485900"/>
            <a:ext cx="9601200" cy="5372100"/>
          </a:xfrm>
        </p:spPr>
        <p:txBody>
          <a:bodyPr>
            <a:normAutofit/>
          </a:bodyPr>
          <a:lstStyle/>
          <a:p>
            <a:pPr marL="0" indent="0">
              <a:buNone/>
            </a:pPr>
            <a:r>
              <a:rPr lang="en-US" sz="3200" b="1" i="1" baseline="30000" dirty="0">
                <a:solidFill>
                  <a:srgbClr val="C00000"/>
                </a:solidFill>
              </a:rPr>
              <a:t>6</a:t>
            </a:r>
            <a:r>
              <a:rPr lang="en-US" sz="3200" b="1" i="1" dirty="0">
                <a:solidFill>
                  <a:srgbClr val="C00000"/>
                </a:solidFill>
              </a:rPr>
              <a:t>This people honors Me with their lips, But their heart is far from Me.</a:t>
            </a:r>
          </a:p>
          <a:p>
            <a:pPr marL="0" indent="0">
              <a:buNone/>
            </a:pPr>
            <a:r>
              <a:rPr lang="en-US" sz="3200" b="1" i="1" baseline="30000" dirty="0">
                <a:solidFill>
                  <a:srgbClr val="C00000"/>
                </a:solidFill>
              </a:rPr>
              <a:t>7</a:t>
            </a:r>
            <a:r>
              <a:rPr lang="en-US" sz="3200" b="1" i="1" dirty="0">
                <a:solidFill>
                  <a:srgbClr val="C00000"/>
                </a:solidFill>
              </a:rPr>
              <a:t> And in vain they worship Me, Teaching as doctrines the commandments of men.’</a:t>
            </a:r>
          </a:p>
          <a:p>
            <a:pPr marL="0" indent="0">
              <a:buNone/>
            </a:pPr>
            <a:r>
              <a:rPr lang="en-US" sz="3200" b="1" i="1" baseline="30000" dirty="0">
                <a:solidFill>
                  <a:srgbClr val="C00000"/>
                </a:solidFill>
              </a:rPr>
              <a:t>8 </a:t>
            </a:r>
            <a:r>
              <a:rPr lang="en-US" sz="3200" b="1" i="1" dirty="0">
                <a:solidFill>
                  <a:srgbClr val="C00000"/>
                </a:solidFill>
              </a:rPr>
              <a:t>For laying aside the commandment of God, you hold the tradition of men—the washing of pitchers and cups, and many other such things you do.” </a:t>
            </a:r>
            <a:r>
              <a:rPr lang="en-US" sz="3200" b="1" i="1" dirty="0">
                <a:solidFill>
                  <a:schemeClr val="tx1"/>
                </a:solidFill>
              </a:rPr>
              <a:t>NKJV</a:t>
            </a:r>
            <a:endParaRPr lang="en-US" sz="3200" b="1" i="1" dirty="0">
              <a:solidFill>
                <a:srgbClr val="C00000"/>
              </a:solidFill>
            </a:endParaRPr>
          </a:p>
          <a:p>
            <a:pPr marL="0" indent="0">
              <a:buNone/>
            </a:pPr>
            <a:br>
              <a:rPr lang="en-US" sz="2600" b="1" dirty="0">
                <a:solidFill>
                  <a:srgbClr val="C00000"/>
                </a:solidFill>
              </a:rPr>
            </a:br>
            <a:endParaRPr lang="en-US" sz="2600" b="1" dirty="0">
              <a:solidFill>
                <a:srgbClr val="C00000"/>
              </a:solidFill>
            </a:endParaRPr>
          </a:p>
          <a:p>
            <a:pPr marL="0" indent="0" algn="r">
              <a:buNone/>
            </a:pPr>
            <a:r>
              <a:rPr lang="en-US" sz="2600" b="1" dirty="0">
                <a:solidFill>
                  <a:srgbClr val="C00000"/>
                </a:solidFill>
              </a:rPr>
              <a:t> </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25</a:t>
            </a:fld>
            <a:endParaRPr lang="en-US" dirty="0"/>
          </a:p>
        </p:txBody>
      </p:sp>
    </p:spTree>
    <p:extLst>
      <p:ext uri="{BB962C8B-B14F-4D97-AF65-F5344CB8AC3E}">
        <p14:creationId xmlns:p14="http://schemas.microsoft.com/office/powerpoint/2010/main" val="899735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35280"/>
            <a:ext cx="9601200" cy="1051560"/>
          </a:xfrm>
        </p:spPr>
        <p:txBody>
          <a:bodyPr/>
          <a:lstStyle/>
          <a:p>
            <a:pPr algn="ctr"/>
            <a:r>
              <a:rPr lang="en-US" b="1" i="1" dirty="0"/>
              <a:t>6. Esaias prophesied</a:t>
            </a:r>
            <a:endParaRPr lang="en-US" dirty="0"/>
          </a:p>
        </p:txBody>
      </p:sp>
      <p:sp>
        <p:nvSpPr>
          <p:cNvPr id="3" name="Content Placeholder 2"/>
          <p:cNvSpPr>
            <a:spLocks noGrp="1"/>
          </p:cNvSpPr>
          <p:nvPr>
            <p:ph idx="1"/>
          </p:nvPr>
        </p:nvSpPr>
        <p:spPr>
          <a:xfrm>
            <a:off x="1371600" y="1386840"/>
            <a:ext cx="9601200" cy="5471160"/>
          </a:xfrm>
        </p:spPr>
        <p:txBody>
          <a:bodyPr/>
          <a:lstStyle/>
          <a:p>
            <a:r>
              <a:rPr lang="en-US" sz="2800" b="1" dirty="0">
                <a:solidFill>
                  <a:schemeClr val="tx1"/>
                </a:solidFill>
              </a:rPr>
              <a:t>See on Isa. 29:13.</a:t>
            </a:r>
          </a:p>
          <a:p>
            <a:r>
              <a:rPr lang="en-US" sz="2800" b="1" dirty="0">
                <a:solidFill>
                  <a:schemeClr val="tx1"/>
                </a:solidFill>
              </a:rPr>
              <a:t>Isaiah’s words were descriptive of Israel in his own day, as the context makes clear, but they were equally true of the Jews in Christ’s day (see on Deut. 18:15).</a:t>
            </a:r>
          </a:p>
          <a:p>
            <a:r>
              <a:rPr lang="en-US" sz="2800" b="1" dirty="0">
                <a:solidFill>
                  <a:schemeClr val="tx1"/>
                </a:solidFill>
              </a:rPr>
              <a:t>Thus when Christ said, “Esaias prophesied of you,” He did not mean that Isaiah predicted something true particularly and exclusively of the Jews of Christ’s day, but rather that Isaiah’s description of Israel in his day applied “well” (see Mark 7:6) to the people of Christ’s day also.</a:t>
            </a:r>
          </a:p>
          <a:p>
            <a:pPr marL="0" indent="0" algn="r">
              <a:buNone/>
            </a:pPr>
            <a:r>
              <a:rPr lang="en-US" dirty="0"/>
              <a:t> </a:t>
            </a:r>
            <a:r>
              <a:rPr lang="en-US" sz="1800" dirty="0"/>
              <a:t>Nichol, F. D. (Ed.). (1980). </a:t>
            </a:r>
            <a:r>
              <a:rPr lang="en-US" sz="1800" i="1" u="sng" dirty="0">
                <a:hlinkClick r:id="rId2"/>
              </a:rPr>
              <a:t>The Seventh-day Adventist Bible Commentary</a:t>
            </a:r>
            <a:r>
              <a:rPr lang="en-US" sz="1800" dirty="0"/>
              <a:t> (Vol. 5, p. 623). Review and Herald Publishing Association.</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1828254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
            <a:ext cx="9601200" cy="1005840"/>
          </a:xfrm>
        </p:spPr>
        <p:txBody>
          <a:bodyPr/>
          <a:lstStyle/>
          <a:p>
            <a:pPr algn="ctr"/>
            <a:r>
              <a:rPr lang="en-US" b="1" i="1" dirty="0" err="1"/>
              <a:t>Honoureth</a:t>
            </a:r>
            <a:r>
              <a:rPr lang="en-US" b="1" i="1" dirty="0"/>
              <a:t> me</a:t>
            </a:r>
            <a:endParaRPr lang="en-US" dirty="0"/>
          </a:p>
        </p:txBody>
      </p:sp>
      <p:sp>
        <p:nvSpPr>
          <p:cNvPr id="3" name="Content Placeholder 2"/>
          <p:cNvSpPr>
            <a:spLocks noGrp="1"/>
          </p:cNvSpPr>
          <p:nvPr>
            <p:ph idx="1"/>
          </p:nvPr>
        </p:nvSpPr>
        <p:spPr>
          <a:xfrm>
            <a:off x="975360" y="1127760"/>
            <a:ext cx="10896600" cy="5730240"/>
          </a:xfrm>
        </p:spPr>
        <p:txBody>
          <a:bodyPr>
            <a:normAutofit/>
          </a:bodyPr>
          <a:lstStyle/>
          <a:p>
            <a:r>
              <a:rPr lang="en-US" sz="2800" b="1" dirty="0">
                <a:solidFill>
                  <a:schemeClr val="tx1"/>
                </a:solidFill>
              </a:rPr>
              <a:t>With a presence of obeying the will of God the “elders” (v. 3) were in reality “teaching for doctrines the commandments of men” (v. 7).</a:t>
            </a:r>
          </a:p>
          <a:p>
            <a:r>
              <a:rPr lang="en-US" sz="2800" b="1" dirty="0">
                <a:solidFill>
                  <a:schemeClr val="tx1"/>
                </a:solidFill>
              </a:rPr>
              <a:t>It was a question of salvation by faith or by works.</a:t>
            </a:r>
          </a:p>
          <a:p>
            <a:r>
              <a:rPr lang="en-US" sz="2800" b="1" dirty="0">
                <a:solidFill>
                  <a:schemeClr val="tx1"/>
                </a:solidFill>
              </a:rPr>
              <a:t>Jesus affirmed that those who worship God must do so “in spirit and in truth” (see John 4:23, 24).</a:t>
            </a:r>
          </a:p>
          <a:p>
            <a:r>
              <a:rPr lang="en-US" sz="2800" b="1" dirty="0">
                <a:solidFill>
                  <a:schemeClr val="tx1"/>
                </a:solidFill>
              </a:rPr>
              <a:t>The danger of exalting human precepts and even human interpretations of divine requirements above the “weightier matters of the law” (Matt. 23:23) is no less today than it was then.</a:t>
            </a:r>
          </a:p>
          <a:p>
            <a:r>
              <a:rPr lang="en-US" sz="2800" b="1" i="1" dirty="0">
                <a:solidFill>
                  <a:schemeClr val="tx1"/>
                </a:solidFill>
              </a:rPr>
              <a:t>7. Teaching for doctrines.</a:t>
            </a:r>
            <a:r>
              <a:rPr lang="en-US" sz="2800" b="1" dirty="0">
                <a:solidFill>
                  <a:schemeClr val="tx1"/>
                </a:solidFill>
              </a:rPr>
              <a:t> Literally, “teaching [for] teachings.”</a:t>
            </a:r>
            <a:br>
              <a:rPr lang="en-US" dirty="0"/>
            </a:br>
            <a:endParaRPr lang="en-US" dirty="0"/>
          </a:p>
          <a:p>
            <a:pPr marL="0" indent="0">
              <a:buNone/>
            </a:pPr>
            <a:r>
              <a:rPr lang="en-US" dirty="0"/>
              <a:t>Nichol, F. D. (Ed.). (1980). </a:t>
            </a:r>
            <a:r>
              <a:rPr lang="en-US" i="1" u="sng" dirty="0">
                <a:hlinkClick r:id="rId2"/>
              </a:rPr>
              <a:t>The Seventh-day Adventist Bible Commentary</a:t>
            </a:r>
            <a:r>
              <a:rPr lang="en-US" dirty="0"/>
              <a:t> (Vol. 5, p. 623). Review and Herald Publishing Association.</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27</a:t>
            </a:fld>
            <a:endParaRPr lang="en-US" dirty="0"/>
          </a:p>
        </p:txBody>
      </p:sp>
    </p:spTree>
    <p:extLst>
      <p:ext uri="{BB962C8B-B14F-4D97-AF65-F5344CB8AC3E}">
        <p14:creationId xmlns:p14="http://schemas.microsoft.com/office/powerpoint/2010/main" val="1279477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9601200" cy="1181100"/>
          </a:xfrm>
        </p:spPr>
        <p:txBody>
          <a:bodyPr/>
          <a:lstStyle/>
          <a:p>
            <a:pPr algn="ctr"/>
            <a:r>
              <a:rPr lang="en-US" b="1" i="1" dirty="0"/>
              <a:t>8. Commandment of God</a:t>
            </a:r>
            <a:endParaRPr lang="en-US" dirty="0"/>
          </a:p>
        </p:txBody>
      </p:sp>
      <p:sp>
        <p:nvSpPr>
          <p:cNvPr id="3" name="Content Placeholder 2"/>
          <p:cNvSpPr>
            <a:spLocks noGrp="1"/>
          </p:cNvSpPr>
          <p:nvPr>
            <p:ph idx="1"/>
          </p:nvPr>
        </p:nvSpPr>
        <p:spPr>
          <a:xfrm>
            <a:off x="1371600" y="1485900"/>
            <a:ext cx="10317480" cy="5372100"/>
          </a:xfrm>
        </p:spPr>
        <p:txBody>
          <a:bodyPr>
            <a:normAutofit fontScale="92500"/>
          </a:bodyPr>
          <a:lstStyle/>
          <a:p>
            <a:r>
              <a:rPr lang="en-US" sz="3200" b="1" dirty="0">
                <a:solidFill>
                  <a:schemeClr val="tx1"/>
                </a:solidFill>
              </a:rPr>
              <a:t>The singular form, as here, refers to all that God has commanded—all His revealed will (see on Matt. 22:37, 39).</a:t>
            </a:r>
          </a:p>
          <a:p>
            <a:r>
              <a:rPr lang="en-US" sz="3200" b="1" dirty="0">
                <a:solidFill>
                  <a:schemeClr val="tx1"/>
                </a:solidFill>
              </a:rPr>
              <a:t>God’s “commandment is exceeding broad” (Ps. 119:96);</a:t>
            </a:r>
          </a:p>
          <a:p>
            <a:pPr lvl="3"/>
            <a:r>
              <a:rPr lang="en-US" sz="3000" b="1" dirty="0">
                <a:solidFill>
                  <a:schemeClr val="tx1"/>
                </a:solidFill>
              </a:rPr>
              <a:t>it</a:t>
            </a:r>
            <a:r>
              <a:rPr lang="en-US" sz="3200" b="1" dirty="0">
                <a:solidFill>
                  <a:schemeClr val="tx1"/>
                </a:solidFill>
              </a:rPr>
              <a:t> includes “the whole duty of man” (Eccl. 12:13).</a:t>
            </a:r>
          </a:p>
          <a:p>
            <a:r>
              <a:rPr lang="en-US" sz="3200" b="1" dirty="0">
                <a:solidFill>
                  <a:schemeClr val="tx1"/>
                </a:solidFill>
              </a:rPr>
              <a:t>The ideal set before us is that of being “perfect,” even as our “Father which is in heaven is perfect” (see on Matt. 5:48).</a:t>
            </a:r>
          </a:p>
          <a:p>
            <a:r>
              <a:rPr lang="en-US" sz="3200" b="1" i="1" dirty="0">
                <a:solidFill>
                  <a:schemeClr val="tx1"/>
                </a:solidFill>
              </a:rPr>
              <a:t>Tradition.</a:t>
            </a:r>
            <a:r>
              <a:rPr lang="en-US" sz="3200" b="1" dirty="0">
                <a:solidFill>
                  <a:schemeClr val="tx1"/>
                </a:solidFill>
              </a:rPr>
              <a:t> The “tradition of men” stands forth in uncompromising contrast with the “commandment of God.”</a:t>
            </a:r>
          </a:p>
          <a:p>
            <a:endParaRPr lang="en-US" dirty="0"/>
          </a:p>
          <a:p>
            <a:pPr marL="0" indent="0" algn="r">
              <a:buNone/>
            </a:pPr>
            <a:r>
              <a:rPr lang="en-US" sz="1600" dirty="0"/>
              <a:t>Nichol, F. D. (Ed.). (1980). </a:t>
            </a:r>
            <a:r>
              <a:rPr lang="en-US" sz="1600" i="1" u="sng" dirty="0">
                <a:hlinkClick r:id="rId2"/>
              </a:rPr>
              <a:t>The Seventh-day Adventist Bible Commentary</a:t>
            </a:r>
            <a:r>
              <a:rPr lang="en-US" sz="1600" dirty="0"/>
              <a:t> (Vol. 5, p. 623). Review and Herald Publishing Association.</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28</a:t>
            </a:fld>
            <a:endParaRPr lang="en-US" dirty="0"/>
          </a:p>
        </p:txBody>
      </p:sp>
    </p:spTree>
    <p:extLst>
      <p:ext uri="{BB962C8B-B14F-4D97-AF65-F5344CB8AC3E}">
        <p14:creationId xmlns:p14="http://schemas.microsoft.com/office/powerpoint/2010/main" val="1431408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14114"/>
            <a:ext cx="9601200" cy="1560592"/>
          </a:xfrm>
        </p:spPr>
        <p:txBody>
          <a:bodyPr/>
          <a:lstStyle/>
          <a:p>
            <a:pPr algn="ctr"/>
            <a:r>
              <a:rPr lang="en-US" b="1" dirty="0">
                <a:solidFill>
                  <a:schemeClr val="tx1"/>
                </a:solidFill>
              </a:rPr>
              <a:t>Andrews Study Bible Notes</a:t>
            </a:r>
            <a:br>
              <a:rPr lang="en-US" b="1" dirty="0">
                <a:solidFill>
                  <a:schemeClr val="tx1"/>
                </a:solidFill>
              </a:rPr>
            </a:br>
            <a:r>
              <a:rPr lang="en-US" b="1" dirty="0">
                <a:solidFill>
                  <a:schemeClr val="tx1"/>
                </a:solidFill>
              </a:rPr>
              <a:t> </a:t>
            </a:r>
            <a:r>
              <a:rPr lang="en-US" b="1" i="1" dirty="0">
                <a:solidFill>
                  <a:schemeClr val="tx1"/>
                </a:solidFill>
              </a:rPr>
              <a:t>7:8 commandment of God</a:t>
            </a:r>
          </a:p>
        </p:txBody>
      </p:sp>
      <p:sp>
        <p:nvSpPr>
          <p:cNvPr id="3" name="Content Placeholder 2"/>
          <p:cNvSpPr>
            <a:spLocks noGrp="1"/>
          </p:cNvSpPr>
          <p:nvPr>
            <p:ph idx="1"/>
          </p:nvPr>
        </p:nvSpPr>
        <p:spPr>
          <a:xfrm>
            <a:off x="1371600" y="1774706"/>
            <a:ext cx="9601200" cy="5083294"/>
          </a:xfrm>
        </p:spPr>
        <p:txBody>
          <a:bodyPr/>
          <a:lstStyle/>
          <a:p>
            <a:r>
              <a:rPr lang="en-US" sz="3200" b="1" dirty="0">
                <a:solidFill>
                  <a:schemeClr val="tx1"/>
                </a:solidFill>
              </a:rPr>
              <a:t>Jesus makes it clear that He is upholding the laws of God while rejecting the additions imposed by scribes and Pharisees.</a:t>
            </a:r>
          </a:p>
          <a:p>
            <a:r>
              <a:rPr lang="en-US" sz="3200" b="1" dirty="0">
                <a:solidFill>
                  <a:schemeClr val="tx1"/>
                </a:solidFill>
              </a:rPr>
              <a:t>These oral additions (known as the </a:t>
            </a:r>
            <a:r>
              <a:rPr lang="en-US" sz="3200" b="1" i="1" dirty="0" err="1">
                <a:solidFill>
                  <a:schemeClr val="tx1"/>
                </a:solidFill>
              </a:rPr>
              <a:t>halachah</a:t>
            </a:r>
            <a:r>
              <a:rPr lang="en-US" sz="3200" b="1" dirty="0">
                <a:solidFill>
                  <a:schemeClr val="tx1"/>
                </a:solidFill>
              </a:rPr>
              <a:t>, and “tradition of the elders” in the Gospels) were written down 200 years after Christ in a collection of writings called the </a:t>
            </a:r>
            <a:r>
              <a:rPr lang="en-US" sz="3200" b="1" i="1" dirty="0">
                <a:solidFill>
                  <a:schemeClr val="tx1"/>
                </a:solidFill>
              </a:rPr>
              <a:t>Mishnah</a:t>
            </a:r>
            <a:r>
              <a:rPr lang="en-US" sz="3200" b="1" dirty="0">
                <a:solidFill>
                  <a:schemeClr val="tx1"/>
                </a:solidFill>
              </a:rPr>
              <a:t>.</a:t>
            </a:r>
          </a:p>
          <a:p>
            <a:pPr marL="0" indent="0">
              <a:buNone/>
            </a:pPr>
            <a:endParaRPr lang="en-US" sz="1200" dirty="0"/>
          </a:p>
          <a:p>
            <a:pPr marL="0" indent="0" algn="r">
              <a:buNone/>
            </a:pPr>
            <a:r>
              <a:rPr lang="en-US" sz="1800" dirty="0" err="1"/>
              <a:t>Dybdahl</a:t>
            </a:r>
            <a:r>
              <a:rPr lang="en-US" sz="1800" dirty="0"/>
              <a:t>, J. L. (Ed.). (2010). </a:t>
            </a:r>
            <a:r>
              <a:rPr lang="en-US" sz="1800" i="1" u="sng" dirty="0">
                <a:hlinkClick r:id="rId2" invalidUrl="https://ref.ly/logosres/andrewsbnotes?ref=Bible.Mk7.8&amp;off=0&amp;ctx=with+the+practices.&#10;~7:8+commandment+of+G"/>
              </a:rPr>
              <a:t>Andrews Study Bible Notes</a:t>
            </a:r>
            <a:r>
              <a:rPr lang="en-US" sz="1800" dirty="0"/>
              <a:t> (p. 1306). Berrien Springs, MI: Andrews University Press.</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val="1574728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0350"/>
            <a:ext cx="9601200" cy="1485900"/>
          </a:xfrm>
          <a:noFill/>
        </p:spPr>
        <p:txBody>
          <a:bodyPr/>
          <a:lstStyle/>
          <a:p>
            <a:pPr algn="ctr"/>
            <a:r>
              <a:rPr lang="en-US" b="1" dirty="0"/>
              <a:t>Authority</a:t>
            </a:r>
            <a:br>
              <a:rPr lang="en-US" b="1" dirty="0"/>
            </a:br>
            <a:r>
              <a:rPr lang="en-US" b="1" dirty="0"/>
              <a:t>Explained in Synonyms</a:t>
            </a:r>
            <a:endParaRPr lang="en-US" dirty="0"/>
          </a:p>
        </p:txBody>
      </p:sp>
      <p:sp>
        <p:nvSpPr>
          <p:cNvPr id="5" name="Text Placeholder 4"/>
          <p:cNvSpPr>
            <a:spLocks noGrp="1"/>
          </p:cNvSpPr>
          <p:nvPr>
            <p:ph type="body" idx="1"/>
          </p:nvPr>
        </p:nvSpPr>
        <p:spPr>
          <a:xfrm>
            <a:off x="1371600" y="2208772"/>
            <a:ext cx="5029200" cy="823912"/>
          </a:xfrm>
          <a:solidFill>
            <a:schemeClr val="accent2">
              <a:lumMod val="40000"/>
              <a:lumOff val="60000"/>
            </a:schemeClr>
          </a:solidFill>
        </p:spPr>
        <p:txBody>
          <a:bodyPr/>
          <a:lstStyle/>
          <a:p>
            <a:r>
              <a:rPr lang="en-US" sz="3200" b="1" dirty="0"/>
              <a:t>power exerted over the minds or behavior of others</a:t>
            </a:r>
            <a:endParaRPr lang="en-US" sz="3200" dirty="0"/>
          </a:p>
        </p:txBody>
      </p:sp>
      <p:sp>
        <p:nvSpPr>
          <p:cNvPr id="3" name="Content Placeholder 2"/>
          <p:cNvSpPr>
            <a:spLocks noGrp="1"/>
          </p:cNvSpPr>
          <p:nvPr>
            <p:ph sz="half" idx="2"/>
          </p:nvPr>
        </p:nvSpPr>
        <p:spPr/>
        <p:txBody>
          <a:bodyPr>
            <a:normAutofit/>
          </a:bodyPr>
          <a:lstStyle/>
          <a:p>
            <a:pPr lvl="1">
              <a:buFont typeface="Wingdings" charset="2"/>
              <a:buChar char="§"/>
            </a:pPr>
            <a:r>
              <a:rPr lang="en-US" sz="3200" b="1" i="0" dirty="0"/>
              <a:t>Influence</a:t>
            </a:r>
          </a:p>
          <a:p>
            <a:pPr lvl="1">
              <a:buFont typeface="Wingdings" charset="2"/>
              <a:buChar char="§"/>
            </a:pPr>
            <a:r>
              <a:rPr lang="en-US" sz="3200" b="1" i="0" dirty="0"/>
              <a:t>Prestige</a:t>
            </a:r>
          </a:p>
          <a:p>
            <a:pPr lvl="1">
              <a:buFont typeface="Wingdings" charset="2"/>
              <a:buChar char="§"/>
            </a:pPr>
            <a:r>
              <a:rPr lang="en-US" sz="3200" b="1" i="0" dirty="0"/>
              <a:t>Weight</a:t>
            </a:r>
          </a:p>
          <a:p>
            <a:pPr lvl="1">
              <a:buFont typeface="Wingdings" charset="2"/>
              <a:buChar char="§"/>
            </a:pPr>
            <a:r>
              <a:rPr lang="en-US" sz="3200" b="1" i="0" dirty="0"/>
              <a:t>Credit</a:t>
            </a:r>
            <a:endParaRPr lang="en-US" sz="3200" b="1" dirty="0"/>
          </a:p>
          <a:p>
            <a:pPr lvl="1">
              <a:buFont typeface="Wingdings" charset="2"/>
              <a:buChar char="§"/>
            </a:pPr>
            <a:endParaRPr lang="en-US" sz="1200" i="0" dirty="0"/>
          </a:p>
          <a:p>
            <a:endParaRPr lang="en-US" dirty="0"/>
          </a:p>
        </p:txBody>
      </p:sp>
      <p:sp>
        <p:nvSpPr>
          <p:cNvPr id="6" name="Text Placeholder 5"/>
          <p:cNvSpPr>
            <a:spLocks noGrp="1"/>
          </p:cNvSpPr>
          <p:nvPr>
            <p:ph type="body" sz="quarter" idx="3"/>
          </p:nvPr>
        </p:nvSpPr>
        <p:spPr>
          <a:xfrm>
            <a:off x="7250744" y="2193823"/>
            <a:ext cx="4443984" cy="823912"/>
          </a:xfrm>
          <a:solidFill>
            <a:schemeClr val="accent2">
              <a:lumMod val="40000"/>
              <a:lumOff val="60000"/>
            </a:schemeClr>
          </a:solidFill>
        </p:spPr>
        <p:txBody>
          <a:bodyPr/>
          <a:lstStyle/>
          <a:p>
            <a:r>
              <a:rPr lang="en-US" sz="3200" b="1" dirty="0"/>
              <a:t>the right to govern or rule or determine</a:t>
            </a:r>
          </a:p>
        </p:txBody>
      </p:sp>
      <p:sp>
        <p:nvSpPr>
          <p:cNvPr id="7" name="Content Placeholder 6"/>
          <p:cNvSpPr>
            <a:spLocks noGrp="1"/>
          </p:cNvSpPr>
          <p:nvPr>
            <p:ph sz="quarter" idx="4"/>
          </p:nvPr>
        </p:nvSpPr>
        <p:spPr>
          <a:xfrm>
            <a:off x="7250744" y="3305207"/>
            <a:ext cx="4443984" cy="3148179"/>
          </a:xfrm>
        </p:spPr>
        <p:txBody>
          <a:bodyPr>
            <a:normAutofit fontScale="92500" lnSpcReduction="20000"/>
          </a:bodyPr>
          <a:lstStyle/>
          <a:p>
            <a:pPr lvl="1">
              <a:spcBef>
                <a:spcPts val="1000"/>
              </a:spcBef>
              <a:buFont typeface="Wingdings" charset="2"/>
              <a:buChar char="§"/>
            </a:pPr>
            <a:r>
              <a:rPr lang="en-US" sz="3500" b="1" i="0" dirty="0"/>
              <a:t>Power</a:t>
            </a:r>
          </a:p>
          <a:p>
            <a:pPr lvl="1">
              <a:spcBef>
                <a:spcPts val="1000"/>
              </a:spcBef>
              <a:buFont typeface="Wingdings" charset="2"/>
              <a:buChar char="§"/>
            </a:pPr>
            <a:r>
              <a:rPr lang="en-US" sz="3500" b="1" i="0" dirty="0"/>
              <a:t>Jurisdiction</a:t>
            </a:r>
          </a:p>
          <a:p>
            <a:pPr lvl="1">
              <a:spcBef>
                <a:spcPts val="1000"/>
              </a:spcBef>
              <a:buFont typeface="Wingdings" charset="2"/>
              <a:buChar char="§"/>
            </a:pPr>
            <a:r>
              <a:rPr lang="en-US" sz="3500" b="1" i="0" dirty="0"/>
              <a:t>Control</a:t>
            </a:r>
          </a:p>
          <a:p>
            <a:pPr lvl="1">
              <a:spcBef>
                <a:spcPts val="1000"/>
              </a:spcBef>
              <a:buFont typeface="Wingdings" charset="2"/>
              <a:buChar char="§"/>
            </a:pPr>
            <a:r>
              <a:rPr lang="en-US" sz="3500" b="1" i="0" dirty="0"/>
              <a:t>Command</a:t>
            </a:r>
          </a:p>
          <a:p>
            <a:pPr lvl="1">
              <a:spcBef>
                <a:spcPts val="1000"/>
              </a:spcBef>
              <a:buFont typeface="Wingdings" charset="2"/>
              <a:buChar char="§"/>
            </a:pPr>
            <a:r>
              <a:rPr lang="en-US" sz="3500" b="1" i="0" dirty="0"/>
              <a:t>Sway</a:t>
            </a:r>
          </a:p>
          <a:p>
            <a:pPr lvl="1">
              <a:spcBef>
                <a:spcPts val="1000"/>
              </a:spcBef>
              <a:buFont typeface="Wingdings" charset="2"/>
              <a:buChar char="§"/>
            </a:pPr>
            <a:r>
              <a:rPr lang="en-US" sz="3500" b="1" i="0" dirty="0"/>
              <a:t>Dominion</a:t>
            </a:r>
            <a:endParaRPr lang="en-US" sz="3500" b="1"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53103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214114"/>
            <a:ext cx="9601200" cy="1111766"/>
          </a:xfrm>
        </p:spPr>
        <p:txBody>
          <a:bodyPr>
            <a:normAutofit fontScale="90000"/>
          </a:bodyPr>
          <a:lstStyle/>
          <a:p>
            <a:pPr algn="ctr"/>
            <a:r>
              <a:rPr lang="en-US" sz="4900" b="1" i="1" dirty="0"/>
              <a:t>Revelation of the Church</a:t>
            </a:r>
            <a:br>
              <a:rPr lang="en-US" sz="4900" b="1" i="1" dirty="0"/>
            </a:br>
            <a:r>
              <a:rPr lang="en-US" sz="4900" b="1" i="1" dirty="0"/>
              <a:t>Matthew 16:19</a:t>
            </a:r>
            <a:br>
              <a:rPr lang="en-US" dirty="0"/>
            </a:br>
            <a:endParaRPr lang="en-US" dirty="0"/>
          </a:p>
        </p:txBody>
      </p:sp>
      <p:sp>
        <p:nvSpPr>
          <p:cNvPr id="6" name="Content Placeholder 5"/>
          <p:cNvSpPr>
            <a:spLocks noGrp="1"/>
          </p:cNvSpPr>
          <p:nvPr>
            <p:ph idx="1"/>
          </p:nvPr>
        </p:nvSpPr>
        <p:spPr>
          <a:xfrm>
            <a:off x="1371600" y="1730494"/>
            <a:ext cx="9601200" cy="5127506"/>
          </a:xfrm>
        </p:spPr>
        <p:txBody>
          <a:bodyPr>
            <a:normAutofit/>
          </a:bodyPr>
          <a:lstStyle/>
          <a:p>
            <a:pPr marL="0" indent="0">
              <a:buNone/>
            </a:pPr>
            <a:r>
              <a:rPr lang="en-US" sz="3200" baseline="30000" dirty="0"/>
              <a:t>18 </a:t>
            </a:r>
            <a:r>
              <a:rPr lang="en-US" sz="3200" b="1" dirty="0">
                <a:solidFill>
                  <a:srgbClr val="C00000"/>
                </a:solidFill>
              </a:rPr>
              <a:t>And I also say to you that you are Peter, and on this rock I will build My church, and the gates of Hades shall not prevail against it.</a:t>
            </a:r>
          </a:p>
          <a:p>
            <a:pPr marL="0" indent="0">
              <a:buNone/>
            </a:pPr>
            <a:r>
              <a:rPr lang="en-US" sz="3200" b="1" baseline="30000" dirty="0">
                <a:solidFill>
                  <a:srgbClr val="C00000"/>
                </a:solidFill>
              </a:rPr>
              <a:t>19 </a:t>
            </a:r>
            <a:r>
              <a:rPr lang="en-US" sz="3200" b="1" dirty="0">
                <a:solidFill>
                  <a:srgbClr val="C00000"/>
                </a:solidFill>
              </a:rPr>
              <a:t>And I will give you the keys of the kingdom of heaven, and whatever you bind on earth will be bound in heaven, and whatever you loose on earth will be loosed in heaven.”  </a:t>
            </a:r>
            <a:r>
              <a:rPr lang="en-US" sz="3200" dirty="0"/>
              <a:t>NKJV</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30</a:t>
            </a:fld>
            <a:endParaRPr lang="en-US" dirty="0"/>
          </a:p>
        </p:txBody>
      </p:sp>
    </p:spTree>
    <p:extLst>
      <p:ext uri="{BB962C8B-B14F-4D97-AF65-F5344CB8AC3E}">
        <p14:creationId xmlns:p14="http://schemas.microsoft.com/office/powerpoint/2010/main" val="1421215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214114"/>
            <a:ext cx="9601200" cy="1485900"/>
          </a:xfrm>
        </p:spPr>
        <p:txBody>
          <a:bodyPr/>
          <a:lstStyle/>
          <a:p>
            <a:pPr algn="ctr"/>
            <a:r>
              <a:rPr lang="en-US" b="1" dirty="0"/>
              <a:t>The Authority of the Church</a:t>
            </a:r>
            <a:br>
              <a:rPr lang="en-US" b="1" dirty="0"/>
            </a:br>
            <a:r>
              <a:rPr lang="en-US" b="1" i="1" dirty="0"/>
              <a:t> Matthew 19 - The keys</a:t>
            </a:r>
            <a:endParaRPr lang="en-US" dirty="0"/>
          </a:p>
        </p:txBody>
      </p:sp>
      <p:sp>
        <p:nvSpPr>
          <p:cNvPr id="6" name="Content Placeholder 5"/>
          <p:cNvSpPr>
            <a:spLocks noGrp="1"/>
          </p:cNvSpPr>
          <p:nvPr>
            <p:ph idx="1"/>
          </p:nvPr>
        </p:nvSpPr>
        <p:spPr>
          <a:xfrm>
            <a:off x="990600" y="1700014"/>
            <a:ext cx="10744200" cy="4883666"/>
          </a:xfrm>
        </p:spPr>
        <p:txBody>
          <a:bodyPr>
            <a:normAutofit fontScale="92500" lnSpcReduction="10000"/>
          </a:bodyPr>
          <a:lstStyle/>
          <a:p>
            <a:r>
              <a:rPr lang="en-US" sz="3200" b="1" dirty="0">
                <a:solidFill>
                  <a:schemeClr val="tx1"/>
                </a:solidFill>
              </a:rPr>
              <a:t>The “keys” to the kingdom of heaven are the words of Christ (see DA 413; cf. John 1:12; 17:3).</a:t>
            </a:r>
          </a:p>
          <a:p>
            <a:r>
              <a:rPr lang="en-US" sz="3200" b="1" dirty="0">
                <a:solidFill>
                  <a:schemeClr val="tx1"/>
                </a:solidFill>
              </a:rPr>
              <a:t>It is important to note that Christ Himself speaks of the “key” here referred to as “the key of knowledge” of how to enter the kingdom (see Luke 11:52).</a:t>
            </a:r>
          </a:p>
          <a:p>
            <a:r>
              <a:rPr lang="en-US" sz="3200" b="1" dirty="0">
                <a:solidFill>
                  <a:schemeClr val="tx1"/>
                </a:solidFill>
              </a:rPr>
              <a:t>The words of Jesus are “spirit” and “life” to all who receive them (see John 6:63). It is the words of Christ that bring eternal life (see John 6:68). The word of God is the key to the new-birth experience (1 Peter 1:23).</a:t>
            </a:r>
          </a:p>
          <a:p>
            <a:pPr marL="0" indent="0" algn="r">
              <a:buNone/>
            </a:pPr>
            <a:r>
              <a:rPr lang="en-US" sz="1800" dirty="0"/>
              <a:t>Nichol, F. D. (Ed.). (1980). </a:t>
            </a:r>
            <a:r>
              <a:rPr lang="en-US" sz="1800" i="1" u="sng" dirty="0">
                <a:hlinkClick r:id="rId2"/>
              </a:rPr>
              <a:t>The Seventh-day Adventist Bible Commentary</a:t>
            </a:r>
            <a:r>
              <a:rPr lang="en-US" sz="1800" dirty="0"/>
              <a:t> (Vol. 5, pp. 432–433). Review and Herald Publishing Association.</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31</a:t>
            </a:fld>
            <a:endParaRPr lang="en-US" dirty="0"/>
          </a:p>
        </p:txBody>
      </p:sp>
    </p:spTree>
    <p:extLst>
      <p:ext uri="{BB962C8B-B14F-4D97-AF65-F5344CB8AC3E}">
        <p14:creationId xmlns:p14="http://schemas.microsoft.com/office/powerpoint/2010/main" val="364004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214114"/>
            <a:ext cx="9601200" cy="989846"/>
          </a:xfrm>
        </p:spPr>
        <p:txBody>
          <a:bodyPr/>
          <a:lstStyle/>
          <a:p>
            <a:pPr algn="ctr"/>
            <a:r>
              <a:rPr lang="en-US" b="1"/>
              <a:t>Power Delegated to the Church</a:t>
            </a:r>
            <a:endParaRPr lang="en-US"/>
          </a:p>
        </p:txBody>
      </p:sp>
      <p:sp>
        <p:nvSpPr>
          <p:cNvPr id="6" name="Content Placeholder 5"/>
          <p:cNvSpPr>
            <a:spLocks noGrp="1"/>
          </p:cNvSpPr>
          <p:nvPr>
            <p:ph idx="1"/>
          </p:nvPr>
        </p:nvSpPr>
        <p:spPr>
          <a:xfrm>
            <a:off x="883920" y="1203960"/>
            <a:ext cx="11094720" cy="5654040"/>
          </a:xfrm>
        </p:spPr>
        <p:txBody>
          <a:bodyPr>
            <a:normAutofit/>
          </a:bodyPr>
          <a:lstStyle/>
          <a:p>
            <a:r>
              <a:rPr lang="en-US" sz="3200" b="1" dirty="0">
                <a:solidFill>
                  <a:schemeClr val="tx1"/>
                </a:solidFill>
              </a:rPr>
              <a:t>(see 2 Cor. 5:18–20). The saving power of the gospel is the only thing that admits men and women into the kingdom of heaven.</a:t>
            </a:r>
          </a:p>
          <a:p>
            <a:r>
              <a:rPr lang="en-US" sz="3200" b="1" dirty="0">
                <a:solidFill>
                  <a:schemeClr val="tx1"/>
                </a:solidFill>
              </a:rPr>
              <a:t>Christ simply bestowed upon Peter and all the other disciples (see on Matt. 18:18; John 20:23) the authority and power to bring men into the kingdom.</a:t>
            </a:r>
          </a:p>
          <a:p>
            <a:r>
              <a:rPr lang="en-US" sz="3200" b="1" dirty="0">
                <a:solidFill>
                  <a:schemeClr val="tx1"/>
                </a:solidFill>
              </a:rPr>
              <a:t>It was Peter’s perception of the truth that Jesus is indeed the Christ that placed the “keys” of the kingdom in his possession and let him into the kingdom, and the same may be said of all Christ’s followers to the very close of time.</a:t>
            </a:r>
          </a:p>
          <a:p>
            <a:pPr marL="0" indent="0" algn="r">
              <a:buNone/>
            </a:pPr>
            <a:r>
              <a:rPr lang="en-US" sz="1800" dirty="0"/>
              <a:t>Nichol, F. D. (Ed.). (1980). </a:t>
            </a:r>
            <a:r>
              <a:rPr lang="en-US" sz="1800" i="1" u="sng" dirty="0">
                <a:hlinkClick r:id="rId2"/>
              </a:rPr>
              <a:t>The Seventh-day Adventist Bible Commentary</a:t>
            </a:r>
            <a:r>
              <a:rPr lang="en-US" sz="1800" dirty="0"/>
              <a:t> (Vol. 5, pp. 432–433).</a:t>
            </a:r>
          </a:p>
          <a:p>
            <a:endParaRPr lang="en-US" sz="2400"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32</a:t>
            </a:fld>
            <a:endParaRPr lang="en-US" dirty="0"/>
          </a:p>
        </p:txBody>
      </p:sp>
    </p:spTree>
    <p:extLst>
      <p:ext uri="{BB962C8B-B14F-4D97-AF65-F5344CB8AC3E}">
        <p14:creationId xmlns:p14="http://schemas.microsoft.com/office/powerpoint/2010/main" val="1795633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179824"/>
            <a:ext cx="10591800" cy="1069856"/>
          </a:xfrm>
        </p:spPr>
        <p:txBody>
          <a:bodyPr>
            <a:normAutofit fontScale="90000"/>
          </a:bodyPr>
          <a:lstStyle/>
          <a:p>
            <a:pPr algn="ctr"/>
            <a:r>
              <a:rPr lang="en-US" b="1" dirty="0"/>
              <a:t>God Has an Organized Body</a:t>
            </a:r>
            <a:br>
              <a:rPr lang="en-US" dirty="0"/>
            </a:br>
            <a:endParaRPr lang="en-US" dirty="0"/>
          </a:p>
        </p:txBody>
      </p:sp>
      <p:sp>
        <p:nvSpPr>
          <p:cNvPr id="6" name="Content Placeholder 5"/>
          <p:cNvSpPr>
            <a:spLocks noGrp="1"/>
          </p:cNvSpPr>
          <p:nvPr>
            <p:ph idx="1"/>
          </p:nvPr>
        </p:nvSpPr>
        <p:spPr>
          <a:xfrm>
            <a:off x="838200" y="975360"/>
            <a:ext cx="11186160" cy="6233160"/>
          </a:xfrm>
        </p:spPr>
        <p:txBody>
          <a:bodyPr>
            <a:normAutofit/>
          </a:bodyPr>
          <a:lstStyle/>
          <a:p>
            <a:r>
              <a:rPr lang="en-US" sz="3000" b="1" dirty="0">
                <a:solidFill>
                  <a:schemeClr val="tx1"/>
                </a:solidFill>
              </a:rPr>
              <a:t>The argument that Christ bestowed upon Peter a degree of authority greater than, or different from, that which He gave to the other disciples, is without scriptural basis (see on Matt. 16:18).</a:t>
            </a:r>
          </a:p>
          <a:p>
            <a:r>
              <a:rPr lang="en-US" sz="3000" b="1" dirty="0">
                <a:solidFill>
                  <a:schemeClr val="tx1"/>
                </a:solidFill>
              </a:rPr>
              <a:t>As a matter of fact, among the apostles it was James and not Peter who exercised administrative functions over the early church in Jerusalem (see Acts 15:13, 19; cf. </a:t>
            </a:r>
            <a:r>
              <a:rPr lang="en-US" sz="3000" b="1" dirty="0" err="1">
                <a:solidFill>
                  <a:schemeClr val="tx1"/>
                </a:solidFill>
              </a:rPr>
              <a:t>chs</a:t>
            </a:r>
            <a:r>
              <a:rPr lang="en-US" sz="3000" b="1" dirty="0">
                <a:solidFill>
                  <a:schemeClr val="tx1"/>
                </a:solidFill>
              </a:rPr>
              <a:t>. 1:13; 12:17; 21:18; 1 Cor. 15:7; Gal. 2:9, 12).</a:t>
            </a:r>
          </a:p>
          <a:p>
            <a:r>
              <a:rPr lang="en-US" sz="3000" b="1" dirty="0">
                <a:solidFill>
                  <a:schemeClr val="tx1"/>
                </a:solidFill>
              </a:rPr>
              <a:t>Upon at least one occasion Paul “withstood” Peter “to the face” for a wrong course of action (see Gal. 2:11–14), which he certainly would not have done had he known anything about Peter’s enjoying the rights and prerogatives that some now claim for him upon the basis of Matt. 16:18, 19.</a:t>
            </a:r>
          </a:p>
          <a:p>
            <a:pPr marL="0" indent="0" algn="r">
              <a:buNone/>
            </a:pPr>
            <a:r>
              <a:rPr lang="en-US" sz="1800" dirty="0"/>
              <a:t>Nichol, F. D. (Ed.). (1980). </a:t>
            </a:r>
            <a:r>
              <a:rPr lang="en-US" sz="1800" i="1" u="sng" dirty="0">
                <a:hlinkClick r:id="rId2"/>
              </a:rPr>
              <a:t>The Seventh-day Adventist Bible Commentary</a:t>
            </a:r>
            <a:r>
              <a:rPr lang="en-US" sz="1800" dirty="0"/>
              <a:t> (Vol. 5, pp. 432–433).</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val="624627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214114"/>
            <a:ext cx="9601200" cy="1127006"/>
          </a:xfrm>
        </p:spPr>
        <p:txBody>
          <a:bodyPr/>
          <a:lstStyle/>
          <a:p>
            <a:pPr algn="ctr"/>
            <a:r>
              <a:rPr lang="en-US" b="1" i="1" dirty="0"/>
              <a:t>Church: Matthew 16:18–19</a:t>
            </a:r>
            <a:endParaRPr lang="en-US" dirty="0"/>
          </a:p>
        </p:txBody>
      </p:sp>
      <p:sp>
        <p:nvSpPr>
          <p:cNvPr id="6" name="Content Placeholder 5"/>
          <p:cNvSpPr>
            <a:spLocks noGrp="1"/>
          </p:cNvSpPr>
          <p:nvPr>
            <p:ph idx="1"/>
          </p:nvPr>
        </p:nvSpPr>
        <p:spPr>
          <a:xfrm>
            <a:off x="899160" y="1127760"/>
            <a:ext cx="10927080" cy="5730240"/>
          </a:xfrm>
        </p:spPr>
        <p:txBody>
          <a:bodyPr>
            <a:normAutofit/>
          </a:bodyPr>
          <a:lstStyle/>
          <a:p>
            <a:r>
              <a:rPr lang="en-US" sz="2800" b="1" dirty="0">
                <a:solidFill>
                  <a:schemeClr val="tx1"/>
                </a:solidFill>
              </a:rPr>
              <a:t>In the Gospels, only here and in 18:17 is the term “church” used.</a:t>
            </a:r>
          </a:p>
          <a:p>
            <a:r>
              <a:rPr lang="en-US" sz="2800" b="1" dirty="0">
                <a:solidFill>
                  <a:schemeClr val="tx1"/>
                </a:solidFill>
              </a:rPr>
              <a:t>The Greek word </a:t>
            </a:r>
            <a:r>
              <a:rPr lang="en-US" sz="2800" b="1" i="1" dirty="0" err="1">
                <a:solidFill>
                  <a:schemeClr val="tx1"/>
                </a:solidFill>
              </a:rPr>
              <a:t>ekklesia</a:t>
            </a:r>
            <a:r>
              <a:rPr lang="en-US" sz="2800" b="1" dirty="0">
                <a:solidFill>
                  <a:schemeClr val="tx1"/>
                </a:solidFill>
              </a:rPr>
              <a:t> means “assembly.”</a:t>
            </a:r>
          </a:p>
          <a:p>
            <a:r>
              <a:rPr lang="en-US" sz="2800" b="1" dirty="0">
                <a:solidFill>
                  <a:schemeClr val="tx1"/>
                </a:solidFill>
              </a:rPr>
              <a:t>In the Septuagint translation of the OT, it refers to the children of Israel assembled together in worship.</a:t>
            </a:r>
          </a:p>
          <a:p>
            <a:r>
              <a:rPr lang="en-US" sz="2800" b="1" dirty="0">
                <a:solidFill>
                  <a:schemeClr val="tx1"/>
                </a:solidFill>
              </a:rPr>
              <a:t>In the Greco-Roman world it is an exclusive civic or political assembly of the elite, but Jesus uses it in the OT sense for an inclusive assembly of believers and thus closely connects the NT church with Israel (compare Acts 7:38 which also uses the term </a:t>
            </a:r>
            <a:r>
              <a:rPr lang="en-US" sz="2800" b="1" i="1" dirty="0" err="1">
                <a:solidFill>
                  <a:schemeClr val="tx1"/>
                </a:solidFill>
              </a:rPr>
              <a:t>ekklesia</a:t>
            </a:r>
            <a:r>
              <a:rPr lang="en-US" sz="2800" b="1" dirty="0">
                <a:solidFill>
                  <a:schemeClr val="tx1"/>
                </a:solidFill>
              </a:rPr>
              <a:t>).</a:t>
            </a:r>
          </a:p>
          <a:p>
            <a:r>
              <a:rPr lang="en-US" sz="2800" b="1" dirty="0">
                <a:solidFill>
                  <a:schemeClr val="tx1"/>
                </a:solidFill>
              </a:rPr>
              <a:t>On the relationship between the CHURCH on earth and Christ, see Eph. 1:22–23; 2:19–20; 5:23–27.</a:t>
            </a:r>
          </a:p>
          <a:p>
            <a:pPr marL="0" indent="0" algn="r">
              <a:buNone/>
            </a:pPr>
            <a:r>
              <a:rPr lang="en-US" sz="1800" dirty="0" err="1"/>
              <a:t>Dybdahl</a:t>
            </a:r>
            <a:r>
              <a:rPr lang="en-US" sz="1800" dirty="0"/>
              <a:t>, J. L. (Ed.). (2010). </a:t>
            </a:r>
            <a:r>
              <a:rPr lang="en-US" sz="1800" i="1" u="sng" dirty="0">
                <a:hlinkClick r:id="rId2"/>
              </a:rPr>
              <a:t>Andrews Study Bible Notes</a:t>
            </a:r>
            <a:r>
              <a:rPr lang="en-US" sz="1800" dirty="0"/>
              <a:t> (p. 1273). Berrien Springs, MI: Andrews University Press.</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34</a:t>
            </a:fld>
            <a:endParaRPr lang="en-US" dirty="0"/>
          </a:p>
        </p:txBody>
      </p:sp>
    </p:spTree>
    <p:extLst>
      <p:ext uri="{BB962C8B-B14F-4D97-AF65-F5344CB8AC3E}">
        <p14:creationId xmlns:p14="http://schemas.microsoft.com/office/powerpoint/2010/main" val="192676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14114"/>
            <a:ext cx="9601200" cy="1081286"/>
          </a:xfrm>
        </p:spPr>
        <p:txBody>
          <a:bodyPr/>
          <a:lstStyle/>
          <a:p>
            <a:pPr algn="ctr"/>
            <a:r>
              <a:rPr lang="en-US" b="1" i="1" dirty="0">
                <a:solidFill>
                  <a:schemeClr val="tx1"/>
                </a:solidFill>
              </a:rPr>
              <a:t>Church </a:t>
            </a:r>
            <a:r>
              <a:rPr lang="en-US" b="1" dirty="0">
                <a:solidFill>
                  <a:schemeClr val="tx1"/>
                </a:solidFill>
              </a:rPr>
              <a:t>Authority </a:t>
            </a:r>
            <a:r>
              <a:rPr lang="en-US" b="1" i="1" dirty="0">
                <a:solidFill>
                  <a:schemeClr val="tx1"/>
                </a:solidFill>
              </a:rPr>
              <a:t>: Matthew 16:18–19</a:t>
            </a:r>
            <a:endParaRPr lang="en-US" b="1" dirty="0">
              <a:solidFill>
                <a:schemeClr val="tx1"/>
              </a:solidFill>
            </a:endParaRPr>
          </a:p>
        </p:txBody>
      </p:sp>
      <p:sp>
        <p:nvSpPr>
          <p:cNvPr id="3" name="Content Placeholder 2"/>
          <p:cNvSpPr>
            <a:spLocks noGrp="1"/>
          </p:cNvSpPr>
          <p:nvPr>
            <p:ph idx="1"/>
          </p:nvPr>
        </p:nvSpPr>
        <p:spPr>
          <a:xfrm>
            <a:off x="868680" y="1066800"/>
            <a:ext cx="11033760" cy="5654040"/>
          </a:xfrm>
        </p:spPr>
        <p:txBody>
          <a:bodyPr>
            <a:normAutofit/>
          </a:bodyPr>
          <a:lstStyle/>
          <a:p>
            <a:r>
              <a:rPr lang="en-US" sz="3000" b="1" dirty="0">
                <a:solidFill>
                  <a:schemeClr val="tx1"/>
                </a:solidFill>
              </a:rPr>
              <a:t>Authority. The granting of the metaphorical keys cannot be interpreted as a special ecclesiastical power that church authorities hold over members.</a:t>
            </a:r>
          </a:p>
          <a:p>
            <a:r>
              <a:rPr lang="en-US" sz="3000" b="1" dirty="0">
                <a:solidFill>
                  <a:schemeClr val="tx1"/>
                </a:solidFill>
              </a:rPr>
              <a:t>In chap. 18 Jesus stresses childlikeness and humility for those who lead and a communal ministry for believers.</a:t>
            </a:r>
          </a:p>
          <a:p>
            <a:r>
              <a:rPr lang="en-US" sz="3000" b="1" dirty="0">
                <a:solidFill>
                  <a:schemeClr val="tx1"/>
                </a:solidFill>
              </a:rPr>
              <a:t>The power of binding and loosing is granted to the church as a whole in 18:18, rather than to any specific individual.</a:t>
            </a:r>
          </a:p>
          <a:p>
            <a:r>
              <a:rPr lang="en-US" sz="3000" b="1" dirty="0">
                <a:solidFill>
                  <a:schemeClr val="tx1"/>
                </a:solidFill>
              </a:rPr>
              <a:t>A literal reading of the Greek is “shall have been bound in heaven,” meaning that the church on earth will require only what heaven requires and will prohibit only what heaven prohibits.</a:t>
            </a:r>
          </a:p>
          <a:p>
            <a:pPr marL="0" indent="0" algn="r">
              <a:buNone/>
            </a:pPr>
            <a:r>
              <a:rPr lang="en-US" sz="1800" dirty="0" err="1"/>
              <a:t>Dybdahl</a:t>
            </a:r>
            <a:r>
              <a:rPr lang="en-US" sz="1800" dirty="0"/>
              <a:t>, J. L. (Ed.). (2010). </a:t>
            </a:r>
            <a:r>
              <a:rPr lang="en-US" sz="1800" i="1" u="sng" dirty="0">
                <a:hlinkClick r:id="rId2"/>
              </a:rPr>
              <a:t>Andrews Study Bible Notes</a:t>
            </a:r>
            <a:r>
              <a:rPr lang="en-US" sz="1800" dirty="0"/>
              <a:t> (p. 1273). Berrien Springs, MI: Andrews University Press.</a:t>
            </a:r>
          </a:p>
          <a:p>
            <a:endParaRPr lang="en-US"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35</a:t>
            </a:fld>
            <a:endParaRPr lang="en-US" dirty="0"/>
          </a:p>
        </p:txBody>
      </p:sp>
    </p:spTree>
    <p:extLst>
      <p:ext uri="{BB962C8B-B14F-4D97-AF65-F5344CB8AC3E}">
        <p14:creationId xmlns:p14="http://schemas.microsoft.com/office/powerpoint/2010/main" val="1810231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21405"/>
            <a:ext cx="9601200" cy="1020326"/>
          </a:xfrm>
        </p:spPr>
        <p:txBody>
          <a:bodyPr>
            <a:normAutofit fontScale="90000"/>
          </a:bodyPr>
          <a:lstStyle/>
          <a:p>
            <a:pPr algn="ctr"/>
            <a:r>
              <a:rPr lang="en-US" b="1" dirty="0">
                <a:solidFill>
                  <a:schemeClr val="tx1"/>
                </a:solidFill>
              </a:rPr>
              <a:t>Test Questions on </a:t>
            </a:r>
            <a:r>
              <a:rPr lang="en-US" b="1">
                <a:solidFill>
                  <a:schemeClr val="tx1"/>
                </a:solidFill>
              </a:rPr>
              <a:t>Church Authority</a:t>
            </a:r>
            <a:br>
              <a:rPr lang="en-US" b="1">
                <a:solidFill>
                  <a:schemeClr val="tx1"/>
                </a:solidFill>
              </a:rPr>
            </a:br>
            <a:r>
              <a:rPr lang="en-US" b="1">
                <a:solidFill>
                  <a:schemeClr val="tx1"/>
                </a:solidFill>
              </a:rPr>
              <a:t>Luke 20: 1, 2</a:t>
            </a:r>
            <a:endParaRPr lang="en-US" b="1" dirty="0">
              <a:solidFill>
                <a:schemeClr val="tx1"/>
              </a:solidFill>
            </a:endParaRPr>
          </a:p>
        </p:txBody>
      </p:sp>
      <p:sp>
        <p:nvSpPr>
          <p:cNvPr id="3" name="Content Placeholder 2"/>
          <p:cNvSpPr>
            <a:spLocks noGrp="1"/>
          </p:cNvSpPr>
          <p:nvPr>
            <p:ph idx="1"/>
          </p:nvPr>
        </p:nvSpPr>
        <p:spPr>
          <a:xfrm>
            <a:off x="1371600" y="2046347"/>
            <a:ext cx="10043160" cy="4811653"/>
          </a:xfrm>
        </p:spPr>
        <p:txBody>
          <a:bodyPr/>
          <a:lstStyle/>
          <a:p>
            <a:r>
              <a:rPr lang="en-US" sz="3600" b="1" dirty="0">
                <a:solidFill>
                  <a:schemeClr val="tx1"/>
                </a:solidFill>
              </a:rPr>
              <a:t>Now it happened on one of those days, as He taught the people in the temple and preached the gospel, </a:t>
            </a:r>
            <a:r>
              <a:rPr lang="en-US" sz="3600" b="1" i="1" dirty="0">
                <a:solidFill>
                  <a:schemeClr val="tx1"/>
                </a:solidFill>
              </a:rPr>
              <a:t>that</a:t>
            </a:r>
            <a:r>
              <a:rPr lang="en-US" sz="3600" b="1" dirty="0">
                <a:solidFill>
                  <a:schemeClr val="tx1"/>
                </a:solidFill>
              </a:rPr>
              <a:t> the chief priests and the scribes, together with the elders, confronted </a:t>
            </a:r>
            <a:r>
              <a:rPr lang="en-US" sz="3600" b="1" i="1" dirty="0">
                <a:solidFill>
                  <a:schemeClr val="tx1"/>
                </a:solidFill>
              </a:rPr>
              <a:t>Him</a:t>
            </a:r>
            <a:endParaRPr lang="en-US" sz="3600" b="1" dirty="0">
              <a:solidFill>
                <a:schemeClr val="tx1"/>
              </a:solidFill>
            </a:endParaRPr>
          </a:p>
          <a:p>
            <a:r>
              <a:rPr lang="en-US" sz="3600" b="1" dirty="0">
                <a:solidFill>
                  <a:schemeClr val="tx1"/>
                </a:solidFill>
              </a:rPr>
              <a:t>and spoke to Him, saying, “</a:t>
            </a:r>
            <a:r>
              <a:rPr lang="en-US" sz="3600" b="1" u="sng" dirty="0">
                <a:solidFill>
                  <a:schemeClr val="tx1"/>
                </a:solidFill>
              </a:rPr>
              <a:t>Tell us, by what authority are You doing these things? Or who is he who gave You this authority?</a:t>
            </a:r>
            <a:r>
              <a:rPr lang="en-US" sz="3600" b="1" dirty="0">
                <a:solidFill>
                  <a:schemeClr val="tx1"/>
                </a:solidFill>
              </a:rPr>
              <a:t>”</a:t>
            </a:r>
          </a:p>
          <a:p>
            <a:pPr marL="0" indent="0" algn="r">
              <a:buNone/>
            </a:pPr>
            <a:r>
              <a:rPr lang="en-US" dirty="0"/>
              <a:t> </a:t>
            </a:r>
            <a:r>
              <a:rPr lang="en-US" i="1" u="sng" dirty="0">
                <a:hlinkClick r:id="rId2" invalidUrl="https://ref.ly/logosres/nkjv?ref=BibleNKJV.Lk20.1&amp;off=79&amp;ctx=7;+Mark+11:27%E2%80%9333&#10;20+~Now+a%EF%BB%BFit+happened+on"/>
              </a:rPr>
              <a:t>The New King James Version</a:t>
            </a:r>
            <a:r>
              <a:rPr lang="en-US" dirty="0"/>
              <a:t>. (1982). (Lk 20:1–2). Nashville: Thomas Nelson.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36</a:t>
            </a:fld>
            <a:endParaRPr lang="en-US" dirty="0"/>
          </a:p>
        </p:txBody>
      </p:sp>
    </p:spTree>
    <p:extLst>
      <p:ext uri="{BB962C8B-B14F-4D97-AF65-F5344CB8AC3E}">
        <p14:creationId xmlns:p14="http://schemas.microsoft.com/office/powerpoint/2010/main" val="1162211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Thoughts</a:t>
            </a:r>
          </a:p>
        </p:txBody>
      </p:sp>
      <p:sp>
        <p:nvSpPr>
          <p:cNvPr id="3" name="Content Placeholder 2"/>
          <p:cNvSpPr>
            <a:spLocks noGrp="1"/>
          </p:cNvSpPr>
          <p:nvPr>
            <p:ph idx="1"/>
          </p:nvPr>
        </p:nvSpPr>
        <p:spPr>
          <a:xfrm>
            <a:off x="1371600" y="1645920"/>
            <a:ext cx="9601200" cy="5084064"/>
          </a:xfrm>
        </p:spPr>
        <p:txBody>
          <a:bodyPr>
            <a:normAutofit fontScale="92500" lnSpcReduction="10000"/>
          </a:bodyPr>
          <a:lstStyle/>
          <a:p>
            <a:r>
              <a:rPr lang="en-US" sz="2800" b="1" dirty="0"/>
              <a:t>2 Timothy 3:16</a:t>
            </a:r>
          </a:p>
          <a:p>
            <a:r>
              <a:rPr lang="en-US" sz="2800" b="1" dirty="0"/>
              <a:t>Lk 24:44</a:t>
            </a:r>
          </a:p>
          <a:p>
            <a:r>
              <a:rPr lang="en-US" sz="2800" b="1" dirty="0"/>
              <a:t>2 </a:t>
            </a:r>
            <a:r>
              <a:rPr lang="en-US" sz="2800" b="1" dirty="0" err="1"/>
              <a:t>Pe</a:t>
            </a:r>
            <a:r>
              <a:rPr lang="en-US" sz="2800" b="1" dirty="0"/>
              <a:t> 3:15</a:t>
            </a:r>
          </a:p>
          <a:p>
            <a:r>
              <a:rPr lang="cs-CZ" sz="2800" b="1" dirty="0"/>
              <a:t>Rom 3:1, 2</a:t>
            </a:r>
          </a:p>
          <a:p>
            <a:r>
              <a:rPr lang="hr-HR" sz="2800" b="1" dirty="0"/>
              <a:t>Luke 24:44</a:t>
            </a:r>
          </a:p>
          <a:p>
            <a:r>
              <a:rPr lang="en-US" sz="2800" b="1" dirty="0"/>
              <a:t>Isaiah 40:8</a:t>
            </a:r>
          </a:p>
          <a:p>
            <a:r>
              <a:rPr lang="fi-FI" sz="2800" b="1" dirty="0"/>
              <a:t>Isa 30:8</a:t>
            </a:r>
          </a:p>
          <a:p>
            <a:r>
              <a:rPr lang="fi-FI" sz="2800" b="1" dirty="0" err="1"/>
              <a:t>Isaiah</a:t>
            </a:r>
            <a:r>
              <a:rPr lang="fi-FI" sz="2800" b="1" dirty="0"/>
              <a:t> 55:11</a:t>
            </a:r>
          </a:p>
          <a:p>
            <a:r>
              <a:rPr lang="cs-CZ" sz="2800" b="1" dirty="0"/>
              <a:t>John 8:31, 36</a:t>
            </a:r>
          </a:p>
          <a:p>
            <a:r>
              <a:rPr lang="en-US" sz="2800" b="1" dirty="0"/>
              <a:t>1 Co 2:9–13</a:t>
            </a:r>
            <a:endParaRPr lang="cs-CZ" sz="2800" b="1" dirty="0"/>
          </a:p>
          <a:p>
            <a:endParaRPr lang="cs-CZ" dirty="0"/>
          </a:p>
          <a:p>
            <a:endParaRPr lang="fi-FI" dirty="0"/>
          </a:p>
          <a:p>
            <a:endParaRPr lang="en-US"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37</a:t>
            </a:fld>
            <a:endParaRPr lang="en-US" dirty="0"/>
          </a:p>
        </p:txBody>
      </p:sp>
    </p:spTree>
    <p:extLst>
      <p:ext uri="{BB962C8B-B14F-4D97-AF65-F5344CB8AC3E}">
        <p14:creationId xmlns:p14="http://schemas.microsoft.com/office/powerpoint/2010/main" val="1412835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70701"/>
            <a:ext cx="9601200" cy="1081286"/>
          </a:xfrm>
        </p:spPr>
        <p:txBody>
          <a:bodyPr/>
          <a:lstStyle/>
          <a:p>
            <a:pPr algn="ctr"/>
            <a:r>
              <a:rPr lang="en-US" dirty="0"/>
              <a:t>Spiritual Authority</a:t>
            </a:r>
          </a:p>
        </p:txBody>
      </p:sp>
      <p:sp>
        <p:nvSpPr>
          <p:cNvPr id="3" name="Content Placeholder 2"/>
          <p:cNvSpPr>
            <a:spLocks noGrp="1"/>
          </p:cNvSpPr>
          <p:nvPr>
            <p:ph idx="1"/>
          </p:nvPr>
        </p:nvSpPr>
        <p:spPr>
          <a:xfrm>
            <a:off x="1371600" y="1451987"/>
            <a:ext cx="9601200" cy="5249426"/>
          </a:xfrm>
        </p:spPr>
        <p:txBody>
          <a:bodyPr>
            <a:normAutofit/>
          </a:bodyPr>
          <a:lstStyle/>
          <a:p>
            <a:r>
              <a:rPr lang="en-US" sz="3200" b="1" dirty="0">
                <a:solidFill>
                  <a:schemeClr val="tx1"/>
                </a:solidFill>
              </a:rPr>
              <a:t>In divinely constituted companies of workers there is no organization.</a:t>
            </a:r>
          </a:p>
          <a:p>
            <a:r>
              <a:rPr lang="en-US" sz="3200" b="1" dirty="0">
                <a:solidFill>
                  <a:schemeClr val="tx1"/>
                </a:solidFill>
              </a:rPr>
              <a:t>Authority is exercised among them, but such authority is spiritual, not official.</a:t>
            </a:r>
          </a:p>
          <a:p>
            <a:r>
              <a:rPr lang="en-US" sz="3200" b="1" dirty="0">
                <a:solidFill>
                  <a:schemeClr val="tx1"/>
                </a:solidFill>
              </a:rPr>
              <a:t>It is an authority based upon spirituality, an authority which is the outcome of a deep knowledge of the Lord, and intimate fellowship with Him.</a:t>
            </a:r>
          </a:p>
          <a:p>
            <a:r>
              <a:rPr lang="en-US" sz="3200" b="1" dirty="0">
                <a:solidFill>
                  <a:schemeClr val="tx1"/>
                </a:solidFill>
              </a:rPr>
              <a:t>Spiritual life is the source of such authority.</a:t>
            </a:r>
          </a:p>
          <a:p>
            <a:pPr marL="0" indent="0" algn="r">
              <a:buNone/>
            </a:pPr>
            <a:r>
              <a:rPr lang="en-US" dirty="0"/>
              <a:t>Watchman Nee, 2018 Living Stream Ministry, https://</a:t>
            </a:r>
            <a:r>
              <a:rPr lang="en-US" dirty="0" err="1"/>
              <a:t>www.ministrybooks.org</a:t>
            </a:r>
            <a:r>
              <a:rPr lang="en-US" dirty="0"/>
              <a:t>/</a:t>
            </a:r>
            <a:r>
              <a:rPr lang="en-US" dirty="0" err="1"/>
              <a:t>books.cfm?p</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1559093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4996"/>
            <a:ext cx="9601200" cy="1485900"/>
          </a:xfrm>
        </p:spPr>
        <p:txBody>
          <a:bodyPr/>
          <a:lstStyle/>
          <a:p>
            <a:pPr algn="ctr"/>
            <a:r>
              <a:rPr lang="en-US" dirty="0"/>
              <a:t>Spiritual Authority</a:t>
            </a:r>
          </a:p>
        </p:txBody>
      </p:sp>
      <p:sp>
        <p:nvSpPr>
          <p:cNvPr id="3" name="Content Placeholder 2"/>
          <p:cNvSpPr>
            <a:spLocks noGrp="1"/>
          </p:cNvSpPr>
          <p:nvPr>
            <p:ph idx="1"/>
          </p:nvPr>
        </p:nvSpPr>
        <p:spPr>
          <a:xfrm>
            <a:off x="883920" y="1112520"/>
            <a:ext cx="11049000" cy="5745480"/>
          </a:xfrm>
        </p:spPr>
        <p:txBody>
          <a:bodyPr>
            <a:normAutofit/>
          </a:bodyPr>
          <a:lstStyle/>
          <a:p>
            <a:r>
              <a:rPr lang="en-US" sz="2800" b="1" dirty="0">
                <a:solidFill>
                  <a:schemeClr val="tx1"/>
                </a:solidFill>
              </a:rPr>
              <a:t>The NT word is </a:t>
            </a:r>
            <a:r>
              <a:rPr lang="en-US" sz="2800" b="1" i="1" dirty="0" err="1">
                <a:solidFill>
                  <a:schemeClr val="tx1"/>
                </a:solidFill>
              </a:rPr>
              <a:t>exousia</a:t>
            </a:r>
            <a:r>
              <a:rPr lang="en-US" sz="2800" b="1" dirty="0">
                <a:solidFill>
                  <a:schemeClr val="tx1"/>
                </a:solidFill>
              </a:rPr>
              <a:t>, meaning rightful, actual and unimpeded power to act, or to possess, control, use or dispose of, something or somebody.</a:t>
            </a:r>
          </a:p>
          <a:p>
            <a:r>
              <a:rPr lang="en-US" sz="2800" b="1" dirty="0" err="1">
                <a:solidFill>
                  <a:schemeClr val="tx1"/>
                </a:solidFill>
              </a:rPr>
              <a:t>E</a:t>
            </a:r>
            <a:r>
              <a:rPr lang="en-US" sz="2800" b="1" i="1" dirty="0" err="1">
                <a:solidFill>
                  <a:schemeClr val="tx1"/>
                </a:solidFill>
              </a:rPr>
              <a:t>xousia</a:t>
            </a:r>
            <a:r>
              <a:rPr lang="en-US" sz="2800" b="1" dirty="0">
                <a:solidFill>
                  <a:schemeClr val="tx1"/>
                </a:solidFill>
              </a:rPr>
              <a:t> properly signifies power that is in some sense lawful. It may be used with the stress on either the rightfulness of power really held, or the reality of power rightfully possessed.</a:t>
            </a:r>
          </a:p>
          <a:p>
            <a:r>
              <a:rPr lang="en-US" sz="2800" b="1" dirty="0">
                <a:solidFill>
                  <a:schemeClr val="tx1"/>
                </a:solidFill>
              </a:rPr>
              <a:t>In the latter case, often translated as ‘power,’ </a:t>
            </a:r>
            <a:r>
              <a:rPr lang="en-US" sz="2800" b="1" i="1" dirty="0" err="1">
                <a:solidFill>
                  <a:schemeClr val="tx1"/>
                </a:solidFill>
              </a:rPr>
              <a:t>exousia</a:t>
            </a:r>
            <a:r>
              <a:rPr lang="en-US" sz="2800" b="1" dirty="0">
                <a:solidFill>
                  <a:schemeClr val="tx1"/>
                </a:solidFill>
              </a:rPr>
              <a:t> sometimes bears a general secular sense (</a:t>
            </a:r>
            <a:r>
              <a:rPr lang="en-US" sz="2800" b="1" i="1" dirty="0">
                <a:solidFill>
                  <a:schemeClr val="tx1"/>
                </a:solidFill>
              </a:rPr>
              <a:t>e.g.</a:t>
            </a:r>
            <a:r>
              <a:rPr lang="en-US" sz="2800" b="1" dirty="0">
                <a:solidFill>
                  <a:schemeClr val="tx1"/>
                </a:solidFill>
              </a:rPr>
              <a:t> in 1 Cor. 7:37, of self-control; Acts 5:4, of disposing of one’s income), but </a:t>
            </a:r>
            <a:r>
              <a:rPr lang="en-US" sz="2800" b="1" u="sng" dirty="0">
                <a:solidFill>
                  <a:schemeClr val="tx1"/>
                </a:solidFill>
              </a:rPr>
              <a:t>its significance is more commonly theological</a:t>
            </a:r>
            <a:r>
              <a:rPr lang="en-US" sz="2800" b="1" dirty="0">
                <a:solidFill>
                  <a:schemeClr val="tx1"/>
                </a:solidFill>
              </a:rPr>
              <a:t>.</a:t>
            </a:r>
          </a:p>
          <a:p>
            <a:pPr marL="0" indent="0" algn="r">
              <a:buNone/>
            </a:pPr>
            <a:r>
              <a:rPr lang="en-US" sz="1900" dirty="0"/>
              <a:t>Packer, J. I. (1996). Authority.  In D. R. W. Wood, I. H. Marshall, A. R. Millard, &amp; D. J. Wiseman (Eds.), </a:t>
            </a:r>
            <a:r>
              <a:rPr lang="en-US" sz="1900" i="1" dirty="0"/>
              <a:t>New Bible dictionary</a:t>
            </a:r>
            <a:r>
              <a:rPr lang="en-US" sz="1900" dirty="0"/>
              <a:t> (3rd ed., pp. 105–106). </a:t>
            </a:r>
            <a:r>
              <a:rPr lang="en-US" sz="1900" dirty="0" err="1"/>
              <a:t>InterVarsity</a:t>
            </a:r>
            <a:r>
              <a:rPr lang="en-US" sz="1900" dirty="0"/>
              <a:t> Press.</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2084535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12520"/>
            <a:ext cx="9601200" cy="1059180"/>
          </a:xfrm>
        </p:spPr>
        <p:txBody>
          <a:bodyPr/>
          <a:lstStyle/>
          <a:p>
            <a:r>
              <a:rPr lang="en-US"/>
              <a:t>Spiritual Authority</a:t>
            </a:r>
          </a:p>
        </p:txBody>
      </p:sp>
      <p:sp>
        <p:nvSpPr>
          <p:cNvPr id="3" name="Content Placeholder 2"/>
          <p:cNvSpPr>
            <a:spLocks noGrp="1"/>
          </p:cNvSpPr>
          <p:nvPr>
            <p:ph idx="1"/>
          </p:nvPr>
        </p:nvSpPr>
        <p:spPr>
          <a:xfrm>
            <a:off x="1371600" y="2286000"/>
            <a:ext cx="9601200" cy="4167386"/>
          </a:xfrm>
        </p:spPr>
        <p:txBody>
          <a:bodyPr>
            <a:normAutofit/>
          </a:bodyPr>
          <a:lstStyle/>
          <a:p>
            <a:r>
              <a:rPr lang="en-US" sz="3200" b="1" dirty="0">
                <a:solidFill>
                  <a:schemeClr val="tx1"/>
                </a:solidFill>
              </a:rPr>
              <a:t>The uniform biblical conviction is that the only rightful power within creation is, ultimately, the Creator’s.</a:t>
            </a:r>
          </a:p>
          <a:p>
            <a:r>
              <a:rPr lang="en-US" sz="3200" b="1" dirty="0">
                <a:solidFill>
                  <a:schemeClr val="tx1"/>
                </a:solidFill>
              </a:rPr>
              <a:t>Because all authority is ultimately God’s, submission to authority in all realms of life is a religious duty, part of God’s service.</a:t>
            </a:r>
          </a:p>
          <a:p>
            <a:endParaRPr lang="en-US" dirty="0"/>
          </a:p>
          <a:p>
            <a:pPr marL="0" indent="0" algn="r">
              <a:buNone/>
            </a:pPr>
            <a:r>
              <a:rPr lang="en-US" sz="1800" dirty="0"/>
              <a:t>Packer, J. I. (1996). Authority  In D. R. W. Wood, I. H. Marshall, A. R. Millard, &amp; D. J. Wiseman (Eds.), </a:t>
            </a:r>
            <a:r>
              <a:rPr lang="en-US" sz="1800" i="1" dirty="0"/>
              <a:t>New Bible dictionary</a:t>
            </a:r>
            <a:r>
              <a:rPr lang="en-US" sz="1800" dirty="0"/>
              <a:t> (3rd ed., pp. 105–106). </a:t>
            </a:r>
            <a:r>
              <a:rPr lang="en-US" sz="1800" dirty="0" err="1"/>
              <a:t>InterVarsity</a:t>
            </a:r>
            <a:r>
              <a:rPr lang="en-US" sz="1800" dirty="0"/>
              <a:t> Press.</a:t>
            </a:r>
          </a:p>
          <a:p>
            <a:pPr marL="0" indent="0" algn="r">
              <a:buNone/>
            </a:pPr>
            <a:endParaRPr lang="en-US"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653184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Authority of God</a:t>
            </a:r>
            <a:br>
              <a:rPr lang="en-US" dirty="0"/>
            </a:br>
            <a:endParaRPr lang="en-US" dirty="0"/>
          </a:p>
        </p:txBody>
      </p:sp>
      <p:sp>
        <p:nvSpPr>
          <p:cNvPr id="3" name="Content Placeholder 2"/>
          <p:cNvSpPr>
            <a:spLocks noGrp="1"/>
          </p:cNvSpPr>
          <p:nvPr>
            <p:ph idx="1"/>
          </p:nvPr>
        </p:nvSpPr>
        <p:spPr>
          <a:xfrm>
            <a:off x="1371600" y="2087880"/>
            <a:ext cx="9601200" cy="3581400"/>
          </a:xfrm>
        </p:spPr>
        <p:txBody>
          <a:bodyPr/>
          <a:lstStyle/>
          <a:p>
            <a:r>
              <a:rPr lang="en-US" sz="3600" b="1" dirty="0">
                <a:solidFill>
                  <a:schemeClr val="tx1"/>
                </a:solidFill>
              </a:rPr>
              <a:t>God’s authority is an aspect of his unalterable, universal and eternal dominion over his world.</a:t>
            </a:r>
          </a:p>
          <a:p>
            <a:pPr marL="0" indent="0">
              <a:buNone/>
            </a:pPr>
            <a:r>
              <a:rPr lang="en-US" sz="3200" b="1" dirty="0">
                <a:solidFill>
                  <a:schemeClr val="tx1"/>
                </a:solidFill>
              </a:rPr>
              <a:t>	See Ex. 15:18; Ps. 29:10; 93:1; 146:10; Dn. 	4:34, </a:t>
            </a:r>
            <a:r>
              <a:rPr lang="en-US" sz="3200" b="1" i="1" dirty="0">
                <a:solidFill>
                  <a:schemeClr val="tx1"/>
                </a:solidFill>
              </a:rPr>
              <a:t>etc.</a:t>
            </a:r>
            <a:br>
              <a:rPr lang="en-US" dirty="0"/>
            </a:br>
            <a:endParaRPr lang="en-US" dirty="0"/>
          </a:p>
          <a:p>
            <a:pPr marL="0" indent="0" algn="r">
              <a:buNone/>
            </a:pPr>
            <a:r>
              <a:rPr lang="en-US" sz="1800" dirty="0"/>
              <a:t>Packer, J. I. (1996). Authority. In D. R. W. Wood, I. H. Marshall, A. R. Millard, &amp; D. J. Wiseman (Eds.), </a:t>
            </a:r>
            <a:r>
              <a:rPr lang="en-US" sz="1800" i="1" dirty="0"/>
              <a:t>New Bible dictionary</a:t>
            </a:r>
            <a:r>
              <a:rPr lang="en-US" sz="1800" dirty="0"/>
              <a:t> (3rd ed., p. 106). </a:t>
            </a:r>
            <a:r>
              <a:rPr lang="en-US" sz="1800" dirty="0" err="1"/>
              <a:t>InterVarsity</a:t>
            </a:r>
            <a:r>
              <a:rPr lang="en-US" sz="1800" dirty="0"/>
              <a:t> Press.</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137354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72626"/>
            <a:ext cx="9601200" cy="1447800"/>
          </a:xfrm>
        </p:spPr>
        <p:txBody>
          <a:bodyPr>
            <a:normAutofit fontScale="90000"/>
          </a:bodyPr>
          <a:lstStyle/>
          <a:p>
            <a:pPr algn="ctr"/>
            <a:r>
              <a:rPr lang="en-US" dirty="0"/>
              <a:t>All Scripture by the Inspiration of God</a:t>
            </a:r>
            <a:br>
              <a:rPr lang="en-US" dirty="0"/>
            </a:br>
            <a:r>
              <a:rPr lang="en-US" dirty="0"/>
              <a:t>2 Timothy 3:16–17</a:t>
            </a:r>
            <a:br>
              <a:rPr lang="en-US" dirty="0"/>
            </a:br>
            <a:endParaRPr lang="en-US" dirty="0"/>
          </a:p>
        </p:txBody>
      </p:sp>
      <p:sp>
        <p:nvSpPr>
          <p:cNvPr id="3" name="Content Placeholder 2"/>
          <p:cNvSpPr>
            <a:spLocks noGrp="1"/>
          </p:cNvSpPr>
          <p:nvPr>
            <p:ph idx="1"/>
          </p:nvPr>
        </p:nvSpPr>
        <p:spPr>
          <a:xfrm>
            <a:off x="1371600" y="1820426"/>
            <a:ext cx="9601200" cy="4632960"/>
          </a:xfrm>
        </p:spPr>
        <p:txBody>
          <a:bodyPr>
            <a:normAutofit/>
          </a:bodyPr>
          <a:lstStyle/>
          <a:p>
            <a:pPr marL="0" indent="0" algn="ctr">
              <a:buNone/>
            </a:pPr>
            <a:r>
              <a:rPr lang="en-US" sz="4400" b="1" dirty="0">
                <a:solidFill>
                  <a:schemeClr val="tx1"/>
                </a:solidFill>
                <a:latin typeface="Apple Chancery" charset="0"/>
                <a:ea typeface="Apple Chancery" charset="0"/>
                <a:cs typeface="Apple Chancery" charset="0"/>
              </a:rPr>
              <a:t>All Scripture </a:t>
            </a:r>
            <a:r>
              <a:rPr lang="en-US" sz="4400" b="1" i="1" dirty="0">
                <a:solidFill>
                  <a:schemeClr val="tx1"/>
                </a:solidFill>
                <a:latin typeface="Apple Chancery" charset="0"/>
                <a:ea typeface="Apple Chancery" charset="0"/>
                <a:cs typeface="Apple Chancery" charset="0"/>
              </a:rPr>
              <a:t>is</a:t>
            </a:r>
            <a:r>
              <a:rPr lang="en-US" sz="4400" b="1" dirty="0">
                <a:solidFill>
                  <a:schemeClr val="tx1"/>
                </a:solidFill>
                <a:latin typeface="Apple Chancery" charset="0"/>
                <a:ea typeface="Apple Chancery" charset="0"/>
                <a:cs typeface="Apple Chancery" charset="0"/>
              </a:rPr>
              <a:t> given by inspiration of God, and </a:t>
            </a:r>
            <a:r>
              <a:rPr lang="en-US" sz="4400" b="1" i="1" dirty="0">
                <a:solidFill>
                  <a:schemeClr val="tx1"/>
                </a:solidFill>
                <a:latin typeface="Apple Chancery" charset="0"/>
                <a:ea typeface="Apple Chancery" charset="0"/>
                <a:cs typeface="Apple Chancery" charset="0"/>
              </a:rPr>
              <a:t>is</a:t>
            </a:r>
            <a:r>
              <a:rPr lang="en-US" sz="4400" b="1" dirty="0">
                <a:solidFill>
                  <a:schemeClr val="tx1"/>
                </a:solidFill>
                <a:latin typeface="Apple Chancery" charset="0"/>
                <a:ea typeface="Apple Chancery" charset="0"/>
                <a:cs typeface="Apple Chancery" charset="0"/>
              </a:rPr>
              <a:t> profitable for doctrine, for reproof, for correction, for instruction in righteousness, that the man of God may be complete, thoroughly equipped for every good work.</a:t>
            </a:r>
          </a:p>
          <a:p>
            <a:pPr marL="0" indent="0" algn="r">
              <a:buNone/>
            </a:pPr>
            <a:r>
              <a:rPr lang="en-US" dirty="0"/>
              <a:t>NKJV</a:t>
            </a:r>
          </a:p>
          <a:p>
            <a:endParaRPr lang="en-US"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891684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560" y="0"/>
            <a:ext cx="10683240" cy="1485900"/>
          </a:xfrm>
        </p:spPr>
        <p:txBody>
          <a:bodyPr/>
          <a:lstStyle/>
          <a:p>
            <a:pPr algn="ctr"/>
            <a:r>
              <a:rPr lang="en-US" dirty="0">
                <a:solidFill>
                  <a:schemeClr val="tx1"/>
                </a:solidFill>
              </a:rPr>
              <a:t>The Holy Spirit teaches, comparing spiritual things with spiritual.</a:t>
            </a:r>
            <a:endParaRPr lang="en-US" dirty="0"/>
          </a:p>
        </p:txBody>
      </p:sp>
      <p:sp>
        <p:nvSpPr>
          <p:cNvPr id="3" name="Content Placeholder 2"/>
          <p:cNvSpPr>
            <a:spLocks noGrp="1"/>
          </p:cNvSpPr>
          <p:nvPr>
            <p:ph idx="1"/>
          </p:nvPr>
        </p:nvSpPr>
        <p:spPr>
          <a:xfrm>
            <a:off x="1051560" y="1485900"/>
            <a:ext cx="10683240" cy="5372100"/>
          </a:xfrm>
        </p:spPr>
        <p:txBody>
          <a:bodyPr>
            <a:normAutofit fontScale="85000" lnSpcReduction="20000"/>
          </a:bodyPr>
          <a:lstStyle/>
          <a:p>
            <a:pPr marL="0" indent="0">
              <a:buNone/>
            </a:pPr>
            <a:r>
              <a:rPr lang="en-US" sz="3300" b="1" baseline="30000" dirty="0">
                <a:solidFill>
                  <a:schemeClr val="tx1"/>
                </a:solidFill>
              </a:rPr>
              <a:t>9 </a:t>
            </a:r>
            <a:r>
              <a:rPr lang="en-US" sz="3300" b="1" dirty="0">
                <a:solidFill>
                  <a:schemeClr val="tx1"/>
                </a:solidFill>
              </a:rPr>
              <a:t>But as it is written: </a:t>
            </a:r>
            <a:r>
              <a:rPr lang="en-US" sz="3300" b="1" i="1" dirty="0">
                <a:solidFill>
                  <a:schemeClr val="tx1"/>
                </a:solidFill>
              </a:rPr>
              <a:t>“Eye has not seen, nor ear heard,</a:t>
            </a:r>
            <a:r>
              <a:rPr lang="en-US" sz="3300" b="1" dirty="0">
                <a:solidFill>
                  <a:schemeClr val="tx1"/>
                </a:solidFill>
              </a:rPr>
              <a:t> </a:t>
            </a:r>
            <a:r>
              <a:rPr lang="en-US" sz="3300" b="1" i="1" dirty="0">
                <a:solidFill>
                  <a:schemeClr val="tx1"/>
                </a:solidFill>
              </a:rPr>
              <a:t>nor have entered into the heart of man</a:t>
            </a:r>
            <a:r>
              <a:rPr lang="en-US" sz="3300" b="1" dirty="0">
                <a:solidFill>
                  <a:schemeClr val="tx1"/>
                </a:solidFill>
              </a:rPr>
              <a:t> t</a:t>
            </a:r>
            <a:r>
              <a:rPr lang="en-US" sz="3300" b="1" i="1" dirty="0">
                <a:solidFill>
                  <a:schemeClr val="tx1"/>
                </a:solidFill>
              </a:rPr>
              <a:t>he things which God has prepared for those who love Him.”</a:t>
            </a:r>
            <a:endParaRPr lang="en-US" sz="3300" b="1" dirty="0">
              <a:solidFill>
                <a:schemeClr val="tx1"/>
              </a:solidFill>
            </a:endParaRPr>
          </a:p>
          <a:p>
            <a:pPr marL="0" indent="0">
              <a:buNone/>
            </a:pPr>
            <a:r>
              <a:rPr lang="en-US" sz="3300" b="1" baseline="30000" dirty="0">
                <a:solidFill>
                  <a:schemeClr val="tx1"/>
                </a:solidFill>
              </a:rPr>
              <a:t>10 </a:t>
            </a:r>
            <a:r>
              <a:rPr lang="en-US" sz="3300" b="1" dirty="0">
                <a:solidFill>
                  <a:schemeClr val="tx1"/>
                </a:solidFill>
              </a:rPr>
              <a:t>But God has revealed </a:t>
            </a:r>
            <a:r>
              <a:rPr lang="en-US" sz="3300" b="1" i="1" dirty="0">
                <a:solidFill>
                  <a:schemeClr val="tx1"/>
                </a:solidFill>
              </a:rPr>
              <a:t>them</a:t>
            </a:r>
            <a:r>
              <a:rPr lang="en-US" sz="3300" b="1" dirty="0">
                <a:solidFill>
                  <a:schemeClr val="tx1"/>
                </a:solidFill>
              </a:rPr>
              <a:t> to us through His Spirit. For the Spirit searches all things, yes, the deep things of God. </a:t>
            </a:r>
            <a:r>
              <a:rPr lang="en-US" sz="3300" b="1" baseline="30000" dirty="0">
                <a:solidFill>
                  <a:schemeClr val="tx1"/>
                </a:solidFill>
              </a:rPr>
              <a:t>11 </a:t>
            </a:r>
            <a:r>
              <a:rPr lang="en-US" sz="3300" b="1" dirty="0">
                <a:solidFill>
                  <a:schemeClr val="tx1"/>
                </a:solidFill>
              </a:rPr>
              <a:t>For what man knows the things of a man except the spirit of the man which is in him? Even so no one knows the things of God except the Spirit of God. </a:t>
            </a:r>
            <a:r>
              <a:rPr lang="en-US" sz="3300" b="1" baseline="30000" dirty="0">
                <a:solidFill>
                  <a:schemeClr val="tx1"/>
                </a:solidFill>
              </a:rPr>
              <a:t>12 </a:t>
            </a:r>
            <a:r>
              <a:rPr lang="en-US" sz="3300" b="1" dirty="0">
                <a:solidFill>
                  <a:schemeClr val="tx1"/>
                </a:solidFill>
              </a:rPr>
              <a:t>Now we have received, not the spirit of the world, but the Spirit who is from God, that we might know the things that have been freely given to us by God.</a:t>
            </a:r>
          </a:p>
          <a:p>
            <a:pPr marL="0" indent="0">
              <a:buNone/>
            </a:pPr>
            <a:r>
              <a:rPr lang="en-US" sz="3300" b="1" baseline="30000" dirty="0">
                <a:solidFill>
                  <a:schemeClr val="tx1"/>
                </a:solidFill>
              </a:rPr>
              <a:t>13 </a:t>
            </a:r>
            <a:r>
              <a:rPr lang="en-US" sz="3300" b="1" dirty="0">
                <a:solidFill>
                  <a:schemeClr val="tx1"/>
                </a:solidFill>
              </a:rPr>
              <a:t>These things we also speak, not in words which man’s wisdom teaches but which the Holy Spirit teaches, comparing spiritual things with spiritual.</a:t>
            </a:r>
          </a:p>
          <a:p>
            <a:pPr marL="0" indent="0" algn="r">
              <a:buNone/>
            </a:pPr>
            <a:br>
              <a:rPr lang="en-US" dirty="0"/>
            </a:br>
            <a:r>
              <a:rPr lang="en-US" dirty="0"/>
              <a:t>1 Corinthians 2:9–13</a:t>
            </a:r>
          </a:p>
        </p:txBody>
      </p:sp>
      <p:sp>
        <p:nvSpPr>
          <p:cNvPr id="4" name="Slide Number Placeholder 3"/>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139907413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Ella Simmons</TermName>
          <TermId xmlns="http://schemas.microsoft.com/office/infopath/2007/PartnerControls">d40d17c8-b0bb-428d-888a-baae3063e7c1</TermId>
        </TermInfo>
      </Terms>
    </gc564d6ebf4248c7833a610fa17582d5>
    <j2a840a341ce45988eab089c2d811663 xmlns="708c96bb-742e-4249-8e2b-6d89ee2a2a12">
      <Terms xmlns="http://schemas.microsoft.com/office/infopath/2007/PartnerControls"/>
    </j2a840a341ce45988eab089c2d811663>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54CA90-25CB-4AD0-9EB1-1397AE08B394}"/>
</file>

<file path=customXml/itemProps2.xml><?xml version="1.0" encoding="utf-8"?>
<ds:datastoreItem xmlns:ds="http://schemas.openxmlformats.org/officeDocument/2006/customXml" ds:itemID="{659708CB-EAE7-4833-A475-E584548771C9}"/>
</file>

<file path=customXml/itemProps3.xml><?xml version="1.0" encoding="utf-8"?>
<ds:datastoreItem xmlns:ds="http://schemas.openxmlformats.org/officeDocument/2006/customXml" ds:itemID="{00572E14-A58E-4B0E-8AE9-82ACCB384A06}"/>
</file>

<file path=docProps/app.xml><?xml version="1.0" encoding="utf-8"?>
<Properties xmlns="http://schemas.openxmlformats.org/officeDocument/2006/extended-properties" xmlns:vt="http://schemas.openxmlformats.org/officeDocument/2006/docPropsVTypes">
  <Template>Crop</Template>
  <TotalTime>1731</TotalTime>
  <Words>4443</Words>
  <Application>Microsoft Office PowerPoint</Application>
  <PresentationFormat>Widescreen</PresentationFormat>
  <Paragraphs>246</Paragraphs>
  <Slides>37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Apple Chancery</vt:lpstr>
      <vt:lpstr>Calibri</vt:lpstr>
      <vt:lpstr>Franklin Gothic Book</vt:lpstr>
      <vt:lpstr>Wingdings</vt:lpstr>
      <vt:lpstr>Crop</vt:lpstr>
      <vt:lpstr>Scripture and church authority</vt:lpstr>
      <vt:lpstr>Authority</vt:lpstr>
      <vt:lpstr>Authority Explained in Synonyms</vt:lpstr>
      <vt:lpstr>Spiritual Authority</vt:lpstr>
      <vt:lpstr>Spiritual Authority</vt:lpstr>
      <vt:lpstr>Spiritual Authority</vt:lpstr>
      <vt:lpstr>The Authority of God </vt:lpstr>
      <vt:lpstr>All Scripture by the Inspiration of God 2 Timothy 3:16–17 </vt:lpstr>
      <vt:lpstr>The Holy Spirit teaches, comparing spiritual things with spiritual.</vt:lpstr>
      <vt:lpstr> </vt:lpstr>
      <vt:lpstr>Richard M. Davidson Seventh-day Adventist Theological Seminary, Andrews University THE AUTHORITY OF SCRIPTURE A PERSONAL PILGRIMAGE  </vt:lpstr>
      <vt:lpstr>P. Gerard Damsteegt Seventh-day Adventist Theological Seminary, Andrews University ELLEN WHITE ON THEOLOGY, ITS METHODS, AND THE USE OF SCRIPTURE </vt:lpstr>
      <vt:lpstr>Gerhard F. Hasel Seventh-day Adventist Theological Seminary, Andrews University The Crisis of the Authority of the Bible as the Word of God </vt:lpstr>
      <vt:lpstr>Ganoune Diop Institut Adventiste du Saleve, France The Authority of the Bible from the Perspective of Isaiah 55</vt:lpstr>
      <vt:lpstr>The Real Question Underlying the Issue of the Authority of the Bible – for Church Authority</vt:lpstr>
      <vt:lpstr>Authority Crisis </vt:lpstr>
      <vt:lpstr>Human Autonomy and Creative Individuality</vt:lpstr>
      <vt:lpstr>Revolt Against Biblical Authority Revolt Against Creator Sovereignty</vt:lpstr>
      <vt:lpstr>The Issue and Guiding Questions</vt:lpstr>
      <vt:lpstr>Retrospect on Church Authority </vt:lpstr>
      <vt:lpstr>Ecclesiastical authority -- Ecclesiastical authorities</vt:lpstr>
      <vt:lpstr>The Seventh-day Adventist Bible Commentary</vt:lpstr>
      <vt:lpstr>The Seventh-day Adventist Bible Commentary        </vt:lpstr>
      <vt:lpstr>The Seventh-day Adventist Bible Commentary</vt:lpstr>
      <vt:lpstr>Mark 7: 6-8</vt:lpstr>
      <vt:lpstr>6. Esaias prophesied</vt:lpstr>
      <vt:lpstr>Honoureth me</vt:lpstr>
      <vt:lpstr>8. Commandment of God</vt:lpstr>
      <vt:lpstr>Andrews Study Bible Notes  7:8 commandment of God</vt:lpstr>
      <vt:lpstr>Revelation of the Church Matthew 16:19 </vt:lpstr>
      <vt:lpstr>The Authority of the Church  Matthew 19 - The keys</vt:lpstr>
      <vt:lpstr>Power Delegated to the Church</vt:lpstr>
      <vt:lpstr>God Has an Organized Body </vt:lpstr>
      <vt:lpstr>Church: Matthew 16:18–19</vt:lpstr>
      <vt:lpstr>Church Authority : Matthew 16:18–19</vt:lpstr>
      <vt:lpstr>Test Questions on Church Authority Luke 20: 1, 2</vt:lpstr>
      <vt:lpstr>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Simmons, Ella</dc:creator>
  <cp:lastModifiedBy>Missah, Ellen S.</cp:lastModifiedBy>
  <cp:revision>56</cp:revision>
  <dcterms:created xsi:type="dcterms:W3CDTF">2018-02-02T00:28:52Z</dcterms:created>
  <dcterms:modified xsi:type="dcterms:W3CDTF">2022-01-12T16:56:07Z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49;#Ella Simmons|d40d17c8-b0bb-428d-888a-baae3063e7c1</vt:lpwstr>
  </property>
  <property fmtid="{D5CDD505-2E9C-101B-9397-08002B2CF9AE}" pid="4" name="CurriculumCategories">
    <vt:lpwstr/>
  </property>
</Properties>
</file>