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60" r:id="rId2"/>
    <p:sldId id="354" r:id="rId3"/>
    <p:sldId id="355" r:id="rId4"/>
    <p:sldId id="356" r:id="rId5"/>
    <p:sldId id="364" r:id="rId6"/>
    <p:sldId id="359" r:id="rId7"/>
    <p:sldId id="362" r:id="rId8"/>
    <p:sldId id="357" r:id="rId9"/>
    <p:sldId id="365" r:id="rId10"/>
    <p:sldId id="369" r:id="rId11"/>
    <p:sldId id="337" r:id="rId12"/>
    <p:sldId id="353" r:id="rId13"/>
    <p:sldId id="366" r:id="rId14"/>
    <p:sldId id="370" r:id="rId15"/>
    <p:sldId id="328" r:id="rId16"/>
    <p:sldId id="367" r:id="rId17"/>
    <p:sldId id="338" r:id="rId18"/>
    <p:sldId id="368" r:id="rId19"/>
    <p:sldId id="376" r:id="rId20"/>
    <p:sldId id="347" r:id="rId21"/>
    <p:sldId id="348" r:id="rId22"/>
    <p:sldId id="349" r:id="rId23"/>
    <p:sldId id="307" r:id="rId24"/>
    <p:sldId id="308" r:id="rId25"/>
    <p:sldId id="309" r:id="rId26"/>
    <p:sldId id="310" r:id="rId27"/>
    <p:sldId id="350" r:id="rId28"/>
    <p:sldId id="339" r:id="rId29"/>
    <p:sldId id="340" r:id="rId30"/>
    <p:sldId id="371" r:id="rId31"/>
    <p:sldId id="341" r:id="rId32"/>
    <p:sldId id="343" r:id="rId33"/>
    <p:sldId id="375" r:id="rId34"/>
    <p:sldId id="344" r:id="rId35"/>
    <p:sldId id="329" r:id="rId36"/>
    <p:sldId id="331" r:id="rId37"/>
    <p:sldId id="372" r:id="rId38"/>
    <p:sldId id="373" r:id="rId39"/>
    <p:sldId id="37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40"/>
    <p:restoredTop sz="95196"/>
  </p:normalViewPr>
  <p:slideViewPr>
    <p:cSldViewPr snapToGrid="0" snapToObjects="1">
      <p:cViewPr varScale="1">
        <p:scale>
          <a:sx n="154" d="100"/>
          <a:sy n="154" d="100"/>
        </p:scale>
        <p:origin x="3690"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D83DE-C360-A84A-B547-02FD6099DCA9}"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942A4-825B-EA4C-A498-C48B272DD1EF}" type="slidenum">
              <a:rPr lang="en-US" smtClean="0"/>
              <a:t>‹#›</a:t>
            </a:fld>
            <a:endParaRPr lang="en-US"/>
          </a:p>
        </p:txBody>
      </p:sp>
    </p:spTree>
    <p:extLst>
      <p:ext uri="{BB962C8B-B14F-4D97-AF65-F5344CB8AC3E}">
        <p14:creationId xmlns:p14="http://schemas.microsoft.com/office/powerpoint/2010/main" val="14160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bible.knowing-jesus.com/1-Peter/5/2" TargetMode="External"/><Relationship Id="rId2" Type="http://schemas.openxmlformats.org/officeDocument/2006/relationships/hyperlink" Target="https://bible.knowing-jesus.com/Acts/20/28"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bible.knowing-jesus.com/1-Timothy/3/2" TargetMode="External"/><Relationship Id="rId2" Type="http://schemas.openxmlformats.org/officeDocument/2006/relationships/hyperlink" Target="https://bible.knowing-jesus.com/1-Timothy/5/17"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iblia.com/bible/esv/Heb%2013.17#footnote1" TargetMode="External"/><Relationship Id="rId2" Type="http://schemas.openxmlformats.org/officeDocument/2006/relationships/hyperlink" Target="https://bible.knowing-jesus.com/1-Thessalonians/5/12" TargetMode="External"/><Relationship Id="rId1" Type="http://schemas.openxmlformats.org/officeDocument/2006/relationships/slideLayout" Target="../slideLayouts/slideLayout2.xml"/><Relationship Id="rId6" Type="http://schemas.openxmlformats.org/officeDocument/2006/relationships/hyperlink" Target="https://biblia.com/bible/esv/Heb%2013.17#footnote4" TargetMode="External"/><Relationship Id="rId5" Type="http://schemas.openxmlformats.org/officeDocument/2006/relationships/hyperlink" Target="https://biblia.com/bible/esv/Heb%2013.17#footnote3" TargetMode="External"/><Relationship Id="rId4" Type="http://schemas.openxmlformats.org/officeDocument/2006/relationships/hyperlink" Target="https://biblia.com/bible/esv/Heb%2013.17#footnote2"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i="1" dirty="0"/>
              <a:t>Biblical Teachings About Unity And AUTHORITY FOR CHURCH LEADERSHIP</a:t>
            </a:r>
            <a:br>
              <a:rPr lang="en-US" sz="6000" b="1" i="1" dirty="0"/>
            </a:br>
            <a:br>
              <a:rPr lang="en-US" sz="6000" b="1" i="1" dirty="0"/>
            </a:br>
            <a:r>
              <a:rPr lang="en-US" sz="2400" dirty="0"/>
              <a:t>by Artur Stele, PhD</a:t>
            </a:r>
          </a:p>
        </p:txBody>
      </p:sp>
    </p:spTree>
    <p:extLst>
      <p:ext uri="{BB962C8B-B14F-4D97-AF65-F5344CB8AC3E}">
        <p14:creationId xmlns:p14="http://schemas.microsoft.com/office/powerpoint/2010/main" val="420535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4542F8-CC95-3B4A-92E5-D5106B84321E}"/>
              </a:ext>
            </a:extLst>
          </p:cNvPr>
          <p:cNvSpPr>
            <a:spLocks noGrp="1"/>
          </p:cNvSpPr>
          <p:nvPr>
            <p:ph idx="1"/>
          </p:nvPr>
        </p:nvSpPr>
        <p:spPr>
          <a:xfrm>
            <a:off x="2589212" y="2161736"/>
            <a:ext cx="8915400" cy="3777622"/>
          </a:xfrm>
        </p:spPr>
        <p:txBody>
          <a:bodyPr/>
          <a:lstStyle/>
          <a:p>
            <a:endParaRPr lang="en-US" dirty="0"/>
          </a:p>
        </p:txBody>
      </p:sp>
      <p:sp>
        <p:nvSpPr>
          <p:cNvPr id="4" name="Rectangle 3">
            <a:extLst>
              <a:ext uri="{FF2B5EF4-FFF2-40B4-BE49-F238E27FC236}">
                <a16:creationId xmlns:a16="http://schemas.microsoft.com/office/drawing/2014/main" id="{4F4D91AA-D40B-2A4B-94C1-5EE9F6C1B4BC}"/>
              </a:ext>
            </a:extLst>
          </p:cNvPr>
          <p:cNvSpPr/>
          <p:nvPr/>
        </p:nvSpPr>
        <p:spPr>
          <a:xfrm>
            <a:off x="3796334" y="2967335"/>
            <a:ext cx="4599337" cy="2400657"/>
          </a:xfrm>
          <a:prstGeom prst="rect">
            <a:avLst/>
          </a:prstGeom>
          <a:noFill/>
        </p:spPr>
        <p:txBody>
          <a:bodyPr wrap="none" lIns="91440" tIns="45720" rIns="91440" bIns="45720">
            <a:spAutoFit/>
          </a:bodyPr>
          <a:lstStyle/>
          <a:p>
            <a:pPr algn="ctr"/>
            <a:r>
              <a:rPr lang="en-US" sz="9600" b="1" spc="50" dirty="0">
                <a:ln w="9525" cmpd="sng">
                  <a:solidFill>
                    <a:schemeClr val="accent1"/>
                  </a:solidFill>
                  <a:prstDash val="solid"/>
                </a:ln>
                <a:solidFill>
                  <a:srgbClr val="70AD47">
                    <a:tint val="1000"/>
                  </a:srgbClr>
                </a:solidFill>
                <a:effectLst>
                  <a:glow rad="38100">
                    <a:schemeClr val="accent1">
                      <a:alpha val="40000"/>
                    </a:schemeClr>
                  </a:glow>
                </a:effectLst>
              </a:rPr>
              <a:t>7 Pillars</a:t>
            </a:r>
          </a:p>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170654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Pillar 1</a:t>
            </a:r>
          </a:p>
        </p:txBody>
      </p:sp>
      <p:sp>
        <p:nvSpPr>
          <p:cNvPr id="3" name="Content Placeholder 2"/>
          <p:cNvSpPr>
            <a:spLocks noGrp="1"/>
          </p:cNvSpPr>
          <p:nvPr>
            <p:ph idx="1"/>
          </p:nvPr>
        </p:nvSpPr>
        <p:spPr/>
        <p:txBody>
          <a:bodyPr>
            <a:normAutofit/>
          </a:bodyPr>
          <a:lstStyle/>
          <a:p>
            <a:r>
              <a:rPr lang="en-US" sz="4400" b="1" dirty="0"/>
              <a:t>All Authority Belongs to God and His Word!</a:t>
            </a:r>
          </a:p>
        </p:txBody>
      </p:sp>
      <p:sp>
        <p:nvSpPr>
          <p:cNvPr id="4" name="TextBox 3"/>
          <p:cNvSpPr txBox="1"/>
          <p:nvPr/>
        </p:nvSpPr>
        <p:spPr>
          <a:xfrm>
            <a:off x="1406768" y="3446584"/>
            <a:ext cx="9141799" cy="3170099"/>
          </a:xfrm>
          <a:prstGeom prst="rect">
            <a:avLst/>
          </a:prstGeom>
          <a:noFill/>
        </p:spPr>
        <p:txBody>
          <a:bodyPr wrap="square" rtlCol="0">
            <a:spAutoFit/>
          </a:bodyPr>
          <a:lstStyle/>
          <a:p>
            <a:endParaRPr lang="en-GB" i="1" dirty="0"/>
          </a:p>
          <a:p>
            <a:r>
              <a:rPr lang="en-US" sz="3200" b="1" dirty="0"/>
              <a:t>God has the absolute and complete authority</a:t>
            </a:r>
          </a:p>
          <a:p>
            <a:r>
              <a:rPr lang="en-US" sz="3200" b="1" dirty="0"/>
              <a:t> </a:t>
            </a:r>
          </a:p>
          <a:p>
            <a:r>
              <a:rPr lang="en-US" sz="3200" b="1" dirty="0"/>
              <a:t>HE IS THE ONLY ABSOLUTE AUTHORITY</a:t>
            </a:r>
          </a:p>
          <a:p>
            <a:endParaRPr lang="en-GB" i="1" dirty="0"/>
          </a:p>
          <a:p>
            <a:endParaRPr lang="en-GB" i="1" dirty="0"/>
          </a:p>
          <a:p>
            <a:endParaRPr lang="en-US" dirty="0"/>
          </a:p>
        </p:txBody>
      </p:sp>
    </p:spTree>
    <p:extLst>
      <p:ext uri="{BB962C8B-B14F-4D97-AF65-F5344CB8AC3E}">
        <p14:creationId xmlns:p14="http://schemas.microsoft.com/office/powerpoint/2010/main" val="1412183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3600" b="1" dirty="0"/>
              <a:t>“The Lord will </a:t>
            </a:r>
            <a:r>
              <a:rPr lang="en-US" sz="3600" b="1" dirty="0">
                <a:solidFill>
                  <a:srgbClr val="C00000"/>
                </a:solidFill>
              </a:rPr>
              <a:t>reign</a:t>
            </a:r>
            <a:r>
              <a:rPr lang="en-US" sz="3600" b="1" dirty="0"/>
              <a:t> forever and ever"</a:t>
            </a:r>
            <a:r>
              <a:rPr lang="en-US" sz="3600" dirty="0"/>
              <a:t> </a:t>
            </a:r>
            <a:r>
              <a:rPr lang="en-US" dirty="0"/>
              <a:t>(Ex 15:18)</a:t>
            </a:r>
          </a:p>
          <a:p>
            <a:endParaRPr lang="en-US" dirty="0"/>
          </a:p>
        </p:txBody>
      </p:sp>
      <p:sp>
        <p:nvSpPr>
          <p:cNvPr id="4" name="TextBox 3"/>
          <p:cNvSpPr txBox="1"/>
          <p:nvPr/>
        </p:nvSpPr>
        <p:spPr>
          <a:xfrm>
            <a:off x="2729132" y="3418449"/>
            <a:ext cx="7807569" cy="1754326"/>
          </a:xfrm>
          <a:prstGeom prst="rect">
            <a:avLst/>
          </a:prstGeom>
          <a:noFill/>
        </p:spPr>
        <p:txBody>
          <a:bodyPr wrap="square" rtlCol="0">
            <a:spAutoFit/>
          </a:bodyPr>
          <a:lstStyle/>
          <a:p>
            <a:r>
              <a:rPr lang="en-US" sz="3600" b="1" dirty="0"/>
              <a:t>”But you, O Lord, reign forever; </a:t>
            </a:r>
          </a:p>
          <a:p>
            <a:r>
              <a:rPr lang="en-US" sz="3600" b="1" dirty="0"/>
              <a:t>your throne endures to all generations”</a:t>
            </a:r>
            <a:r>
              <a:rPr lang="en-US" dirty="0"/>
              <a:t> (Lam 5:19)</a:t>
            </a:r>
          </a:p>
        </p:txBody>
      </p:sp>
    </p:spTree>
    <p:extLst>
      <p:ext uri="{BB962C8B-B14F-4D97-AF65-F5344CB8AC3E}">
        <p14:creationId xmlns:p14="http://schemas.microsoft.com/office/powerpoint/2010/main" val="773837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5697-B962-F842-9B15-F792FEE73F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3BD421-4C14-F64F-A3EA-66223861233C}"/>
              </a:ext>
            </a:extLst>
          </p:cNvPr>
          <p:cNvSpPr>
            <a:spLocks noGrp="1"/>
          </p:cNvSpPr>
          <p:nvPr>
            <p:ph idx="1"/>
          </p:nvPr>
        </p:nvSpPr>
        <p:spPr/>
        <p:txBody>
          <a:bodyPr>
            <a:normAutofit/>
          </a:bodyPr>
          <a:lstStyle/>
          <a:p>
            <a:r>
              <a:rPr lang="en-US" sz="3600" b="1" dirty="0"/>
              <a:t>“…You rule over all. In Your hand are power and might, and in Your hand it is to make great and to give strength…”</a:t>
            </a:r>
          </a:p>
          <a:p>
            <a:pPr marL="0" indent="0">
              <a:buNone/>
            </a:pPr>
            <a:r>
              <a:rPr lang="en-US" dirty="0"/>
              <a:t>    </a:t>
            </a:r>
          </a:p>
          <a:p>
            <a:r>
              <a:rPr lang="en-US" dirty="0"/>
              <a:t>                                                                                      1Chr 29:12</a:t>
            </a:r>
          </a:p>
          <a:p>
            <a:endParaRPr lang="en-US" dirty="0"/>
          </a:p>
        </p:txBody>
      </p:sp>
    </p:spTree>
    <p:extLst>
      <p:ext uri="{BB962C8B-B14F-4D97-AF65-F5344CB8AC3E}">
        <p14:creationId xmlns:p14="http://schemas.microsoft.com/office/powerpoint/2010/main" val="1216956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7FB1-A5E8-AD49-B94F-50330C6C30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C1259D-E9CB-D042-BE5D-5D81E5E5E230}"/>
              </a:ext>
            </a:extLst>
          </p:cNvPr>
          <p:cNvSpPr>
            <a:spLocks noGrp="1"/>
          </p:cNvSpPr>
          <p:nvPr>
            <p:ph idx="1"/>
          </p:nvPr>
        </p:nvSpPr>
        <p:spPr>
          <a:xfrm>
            <a:off x="2589212" y="154745"/>
            <a:ext cx="8915400" cy="6703255"/>
          </a:xfrm>
        </p:spPr>
        <p:txBody>
          <a:bodyPr>
            <a:normAutofit fontScale="55000" lnSpcReduction="20000"/>
          </a:bodyPr>
          <a:lstStyle/>
          <a:p>
            <a:pPr marL="0" indent="0">
              <a:buNone/>
            </a:pPr>
            <a:r>
              <a:rPr lang="en-US" sz="6700" b="1" dirty="0"/>
              <a:t>“Blessed be the name of God forever and ever, </a:t>
            </a:r>
          </a:p>
          <a:p>
            <a:pPr marL="0" indent="0">
              <a:buNone/>
            </a:pPr>
            <a:r>
              <a:rPr lang="en-US" sz="6700" b="1" dirty="0"/>
              <a:t>to whom belong wisdom and </a:t>
            </a:r>
            <a:r>
              <a:rPr lang="en-US" sz="6700" b="1" dirty="0">
                <a:solidFill>
                  <a:srgbClr val="C00000"/>
                </a:solidFill>
              </a:rPr>
              <a:t>might</a:t>
            </a:r>
            <a:r>
              <a:rPr lang="en-US" sz="6700" b="1" dirty="0"/>
              <a:t>. </a:t>
            </a:r>
          </a:p>
          <a:p>
            <a:pPr marL="0" indent="0">
              <a:buNone/>
            </a:pPr>
            <a:r>
              <a:rPr lang="en-US" sz="6700" b="1" baseline="30000" dirty="0"/>
              <a:t> </a:t>
            </a:r>
            <a:r>
              <a:rPr lang="en-US" sz="6700" b="1" dirty="0"/>
              <a:t>He changes times and seasons; </a:t>
            </a:r>
          </a:p>
          <a:p>
            <a:pPr marL="0" indent="0">
              <a:buNone/>
            </a:pPr>
            <a:r>
              <a:rPr lang="en-US" sz="6700" b="1" dirty="0"/>
              <a:t>He removes kings and sets up kings; </a:t>
            </a:r>
          </a:p>
          <a:p>
            <a:pPr marL="0" indent="0">
              <a:buNone/>
            </a:pPr>
            <a:r>
              <a:rPr lang="en-US" sz="6700" b="1" dirty="0"/>
              <a:t>He gives wisdom to the wise </a:t>
            </a:r>
          </a:p>
          <a:p>
            <a:pPr marL="0" indent="0">
              <a:buNone/>
            </a:pPr>
            <a:r>
              <a:rPr lang="en-US" sz="6700" b="1" dirty="0"/>
              <a:t>and knowledge to those who have understanding; </a:t>
            </a:r>
          </a:p>
          <a:p>
            <a:pPr marL="0" indent="0">
              <a:buNone/>
            </a:pPr>
            <a:r>
              <a:rPr lang="en-US" sz="6700" b="1" dirty="0"/>
              <a:t>He reveals deep and hidden things; </a:t>
            </a:r>
          </a:p>
          <a:p>
            <a:pPr marL="0" indent="0">
              <a:buNone/>
            </a:pPr>
            <a:r>
              <a:rPr lang="en-US" sz="6700" b="1" dirty="0"/>
              <a:t>He knows what is in the darkness, </a:t>
            </a:r>
          </a:p>
          <a:p>
            <a:pPr marL="0" indent="0">
              <a:buNone/>
            </a:pPr>
            <a:r>
              <a:rPr lang="en-US" sz="6700" b="1" dirty="0"/>
              <a:t>and the light dwells with Him"</a:t>
            </a:r>
            <a:endParaRPr lang="en-US" dirty="0"/>
          </a:p>
          <a:p>
            <a:pPr marL="0" indent="0">
              <a:buNone/>
            </a:pPr>
            <a:br>
              <a:rPr lang="en-US" dirty="0"/>
            </a:br>
            <a:r>
              <a:rPr lang="en-US" sz="2500" dirty="0"/>
              <a:t>Dan  2:20–22</a:t>
            </a:r>
          </a:p>
          <a:p>
            <a:endParaRPr lang="en-US" dirty="0"/>
          </a:p>
        </p:txBody>
      </p:sp>
    </p:spTree>
    <p:extLst>
      <p:ext uri="{BB962C8B-B14F-4D97-AF65-F5344CB8AC3E}">
        <p14:creationId xmlns:p14="http://schemas.microsoft.com/office/powerpoint/2010/main" val="3981083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sz="4400" b="1" dirty="0"/>
              <a:t>“God has never authorized any man to exercise a ruling power over his fellow-workers; and those who have allowed a dictatorial spirit to come into their official work need to experience the converting power of God upon their hearts. They have placed man where God should be.” </a:t>
            </a:r>
            <a:r>
              <a:rPr lang="en-US" dirty="0"/>
              <a:t>Letter 290, 1907, p.3.</a:t>
            </a:r>
          </a:p>
          <a:p>
            <a:endParaRPr lang="en-US" dirty="0"/>
          </a:p>
        </p:txBody>
      </p:sp>
    </p:spTree>
    <p:extLst>
      <p:ext uri="{BB962C8B-B14F-4D97-AF65-F5344CB8AC3E}">
        <p14:creationId xmlns:p14="http://schemas.microsoft.com/office/powerpoint/2010/main" val="50799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B7A87-CEBA-814F-90D9-9B4831B5C7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D0E6B6-2098-8648-82A8-E4672E56409C}"/>
              </a:ext>
            </a:extLst>
          </p:cNvPr>
          <p:cNvSpPr>
            <a:spLocks noGrp="1"/>
          </p:cNvSpPr>
          <p:nvPr>
            <p:ph idx="1"/>
          </p:nvPr>
        </p:nvSpPr>
        <p:spPr>
          <a:xfrm>
            <a:off x="2589212" y="2133600"/>
            <a:ext cx="8915400" cy="4196862"/>
          </a:xfrm>
        </p:spPr>
        <p:txBody>
          <a:bodyPr>
            <a:normAutofit lnSpcReduction="10000"/>
          </a:bodyPr>
          <a:lstStyle/>
          <a:p>
            <a:r>
              <a:rPr lang="en-US" sz="2200" dirty="0"/>
              <a:t>“</a:t>
            </a:r>
            <a:r>
              <a:rPr lang="en-US" sz="3600" b="1" dirty="0"/>
              <a:t>God exercises authority over the church through the Scriptures, which impart authoritative truth. The Bible issues definitive directives. It offers an authoritative norm by which all doctrine and principles must be shaped for both individual believers and the church</a:t>
            </a:r>
            <a:r>
              <a:rPr lang="en-US" sz="2200" dirty="0"/>
              <a:t>”                       </a:t>
            </a:r>
            <a:r>
              <a:rPr lang="en-US" dirty="0"/>
              <a:t>Sam </a:t>
            </a:r>
            <a:r>
              <a:rPr lang="en-US" dirty="0" err="1"/>
              <a:t>Hamstra</a:t>
            </a:r>
            <a:r>
              <a:rPr lang="en-US" dirty="0"/>
              <a:t>, Jr</a:t>
            </a:r>
            <a:endParaRPr lang="en-US" sz="2200" dirty="0"/>
          </a:p>
          <a:p>
            <a:endParaRPr lang="en-US" sz="2200" dirty="0"/>
          </a:p>
        </p:txBody>
      </p:sp>
    </p:spTree>
    <p:extLst>
      <p:ext uri="{BB962C8B-B14F-4D97-AF65-F5344CB8AC3E}">
        <p14:creationId xmlns:p14="http://schemas.microsoft.com/office/powerpoint/2010/main" val="219633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a:t>
            </a:r>
            <a:r>
              <a:rPr lang="en-US" i="1" dirty="0"/>
              <a:t> </a:t>
            </a:r>
            <a:r>
              <a:rPr lang="en-US" dirty="0"/>
              <a:t>2</a:t>
            </a:r>
          </a:p>
        </p:txBody>
      </p:sp>
      <p:sp>
        <p:nvSpPr>
          <p:cNvPr id="3" name="Content Placeholder 2"/>
          <p:cNvSpPr>
            <a:spLocks noGrp="1"/>
          </p:cNvSpPr>
          <p:nvPr>
            <p:ph idx="1"/>
          </p:nvPr>
        </p:nvSpPr>
        <p:spPr/>
        <p:txBody>
          <a:bodyPr>
            <a:normAutofit/>
          </a:bodyPr>
          <a:lstStyle/>
          <a:p>
            <a:r>
              <a:rPr lang="en-US" sz="4400" b="1" dirty="0"/>
              <a:t>Human Authority is a Delegated Authority</a:t>
            </a:r>
          </a:p>
        </p:txBody>
      </p:sp>
      <p:sp>
        <p:nvSpPr>
          <p:cNvPr id="4" name="TextBox 3"/>
          <p:cNvSpPr txBox="1"/>
          <p:nvPr/>
        </p:nvSpPr>
        <p:spPr>
          <a:xfrm>
            <a:off x="1774209" y="3889612"/>
            <a:ext cx="10017457" cy="923330"/>
          </a:xfrm>
          <a:prstGeom prst="rect">
            <a:avLst/>
          </a:prstGeom>
          <a:noFill/>
        </p:spPr>
        <p:txBody>
          <a:bodyPr wrap="square" rtlCol="0">
            <a:spAutoFit/>
          </a:bodyPr>
          <a:lstStyle/>
          <a:p>
            <a:pPr fontAlgn="base"/>
            <a:r>
              <a:rPr lang="en-US" b="1" dirty="0">
                <a:hlinkClick r:id="rId2"/>
              </a:rPr>
              <a:t>Acts 20:28</a:t>
            </a:r>
            <a:endParaRPr lang="en-US" dirty="0"/>
          </a:p>
          <a:p>
            <a:pPr fontAlgn="base"/>
            <a:r>
              <a:rPr lang="en-US" dirty="0"/>
              <a:t>"Be on guard for yourselves and for all the flock, among which the Holy Spirit has made you overseers, to shepherd the church of God which He purchased with His own blood”</a:t>
            </a:r>
          </a:p>
        </p:txBody>
      </p:sp>
      <p:sp>
        <p:nvSpPr>
          <p:cNvPr id="5" name="TextBox 4"/>
          <p:cNvSpPr txBox="1"/>
          <p:nvPr/>
        </p:nvSpPr>
        <p:spPr>
          <a:xfrm>
            <a:off x="1596788" y="4872251"/>
            <a:ext cx="10194878" cy="1477328"/>
          </a:xfrm>
          <a:prstGeom prst="rect">
            <a:avLst/>
          </a:prstGeom>
          <a:noFill/>
        </p:spPr>
        <p:txBody>
          <a:bodyPr wrap="square" rtlCol="0">
            <a:spAutoFit/>
          </a:bodyPr>
          <a:lstStyle/>
          <a:p>
            <a:pPr fontAlgn="base"/>
            <a:r>
              <a:rPr lang="en-US" b="1" dirty="0">
                <a:hlinkClick r:id="rId3"/>
              </a:rPr>
              <a:t>1 Peter </a:t>
            </a:r>
            <a:r>
              <a:rPr lang="en-US" b="1" u="sng" dirty="0">
                <a:solidFill>
                  <a:srgbClr val="FF0000"/>
                </a:solidFill>
                <a:hlinkClick r:id="rId3"/>
              </a:rPr>
              <a:t>5:2</a:t>
            </a:r>
            <a:r>
              <a:rPr lang="en-US" b="1" u="sng" dirty="0">
                <a:solidFill>
                  <a:srgbClr val="FF0000"/>
                </a:solidFill>
              </a:rPr>
              <a:t>-4</a:t>
            </a:r>
            <a:endParaRPr lang="en-US" u="sng" dirty="0">
              <a:solidFill>
                <a:srgbClr val="FF0000"/>
              </a:solidFill>
            </a:endParaRPr>
          </a:p>
          <a:p>
            <a:r>
              <a:rPr lang="en-US" dirty="0"/>
              <a:t>“shepherd the flock of God that is among you, exercising oversight, not under compulsion, but willingly, as God would have you; not for shameful gain, but eagerly;</a:t>
            </a:r>
            <a:r>
              <a:rPr lang="en-US" b="1" baseline="30000" dirty="0"/>
              <a:t> </a:t>
            </a:r>
            <a:r>
              <a:rPr lang="en-US" dirty="0"/>
              <a:t>not domineering over those in your charge, but being examples to the flock.</a:t>
            </a:r>
            <a:r>
              <a:rPr lang="en-US" b="1" baseline="30000" dirty="0"/>
              <a:t> </a:t>
            </a:r>
            <a:r>
              <a:rPr lang="en-US" dirty="0"/>
              <a:t>And when the chief Shepherd appears, you will receive the unfading crown of glory”</a:t>
            </a:r>
          </a:p>
        </p:txBody>
      </p:sp>
    </p:spTree>
    <p:extLst>
      <p:ext uri="{BB962C8B-B14F-4D97-AF65-F5344CB8AC3E}">
        <p14:creationId xmlns:p14="http://schemas.microsoft.com/office/powerpoint/2010/main" val="35310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18EBB-9FC5-9A44-A4FA-D306B0B959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D0B352-8159-D94A-AD11-5284BEA76590}"/>
              </a:ext>
            </a:extLst>
          </p:cNvPr>
          <p:cNvSpPr>
            <a:spLocks noGrp="1"/>
          </p:cNvSpPr>
          <p:nvPr>
            <p:ph idx="1"/>
          </p:nvPr>
        </p:nvSpPr>
        <p:spPr/>
        <p:txBody>
          <a:bodyPr/>
          <a:lstStyle/>
          <a:p>
            <a:r>
              <a:rPr lang="en-US" dirty="0"/>
              <a:t>“</a:t>
            </a:r>
            <a:r>
              <a:rPr lang="en-US" sz="3200" b="1" dirty="0"/>
              <a:t>There is no such thing as autonomous delegated authority. All delegated authorities are under God's authority</a:t>
            </a:r>
            <a:r>
              <a:rPr lang="en-US" dirty="0"/>
              <a:t>” Dennis McCallum and Gary </a:t>
            </a:r>
            <a:r>
              <a:rPr lang="en-US" dirty="0" err="1"/>
              <a:t>DeLashmutt</a:t>
            </a:r>
            <a:endParaRPr lang="en-US" dirty="0"/>
          </a:p>
        </p:txBody>
      </p:sp>
    </p:spTree>
    <p:extLst>
      <p:ext uri="{BB962C8B-B14F-4D97-AF65-F5344CB8AC3E}">
        <p14:creationId xmlns:p14="http://schemas.microsoft.com/office/powerpoint/2010/main" val="4128633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E77EF-5B45-7D42-B718-95DC41F5F92D}"/>
              </a:ext>
            </a:extLst>
          </p:cNvPr>
          <p:cNvSpPr>
            <a:spLocks noGrp="1"/>
          </p:cNvSpPr>
          <p:nvPr>
            <p:ph idx="1"/>
          </p:nvPr>
        </p:nvSpPr>
        <p:spPr>
          <a:xfrm>
            <a:off x="2589212" y="1111348"/>
            <a:ext cx="8915400" cy="4799874"/>
          </a:xfrm>
        </p:spPr>
        <p:txBody>
          <a:bodyPr>
            <a:normAutofit lnSpcReduction="10000"/>
          </a:bodyPr>
          <a:lstStyle/>
          <a:p>
            <a:pPr marL="0" indent="0">
              <a:buNone/>
            </a:pPr>
            <a:r>
              <a:rPr lang="en-US" dirty="0"/>
              <a:t>“</a:t>
            </a:r>
            <a:r>
              <a:rPr lang="en-US" sz="3200" b="1" dirty="0"/>
              <a:t>In the third year of the reign of </a:t>
            </a:r>
            <a:r>
              <a:rPr lang="en-US" sz="3200" b="1" dirty="0" err="1"/>
              <a:t>Jehoiakim</a:t>
            </a:r>
            <a:r>
              <a:rPr lang="en-US" sz="3200" b="1" dirty="0"/>
              <a:t> king of Judah, Nebuchadnezzar king of Babylon </a:t>
            </a:r>
            <a:r>
              <a:rPr lang="en-US" sz="3200" b="1" u="sng" dirty="0"/>
              <a:t>came</a:t>
            </a:r>
            <a:r>
              <a:rPr lang="en-US" sz="3200" b="1" dirty="0"/>
              <a:t> to Jerusalem and </a:t>
            </a:r>
            <a:r>
              <a:rPr lang="en-US" sz="3200" b="1" u="sng" dirty="0"/>
              <a:t>besieged</a:t>
            </a:r>
            <a:r>
              <a:rPr lang="en-US" sz="3200" b="1" dirty="0"/>
              <a:t> it.</a:t>
            </a:r>
            <a:r>
              <a:rPr lang="en-US" sz="3200" b="1" baseline="30000" dirty="0"/>
              <a:t> </a:t>
            </a:r>
            <a:r>
              <a:rPr lang="en-US" sz="3200" b="1" dirty="0"/>
              <a:t>And the Lord </a:t>
            </a:r>
            <a:r>
              <a:rPr lang="en-US" sz="3200" b="1" u="sng" dirty="0">
                <a:solidFill>
                  <a:srgbClr val="C00000"/>
                </a:solidFill>
              </a:rPr>
              <a:t>gave</a:t>
            </a:r>
            <a:r>
              <a:rPr lang="en-US" sz="3200" b="1" dirty="0"/>
              <a:t> </a:t>
            </a:r>
            <a:r>
              <a:rPr lang="en-US" sz="3200" b="1" dirty="0" err="1"/>
              <a:t>Jehoiakim</a:t>
            </a:r>
            <a:r>
              <a:rPr lang="en-US" sz="3200" b="1" dirty="0"/>
              <a:t> king of Judah into his hand, with some of the vessels of the house of God. And he </a:t>
            </a:r>
            <a:r>
              <a:rPr lang="en-US" sz="3200" b="1" u="sng" dirty="0"/>
              <a:t>brought</a:t>
            </a:r>
            <a:r>
              <a:rPr lang="en-US" sz="3200" b="1" dirty="0"/>
              <a:t> them to the land of Shinar, to the house of his god, and </a:t>
            </a:r>
            <a:r>
              <a:rPr lang="en-US" sz="3200" b="1" u="sng" dirty="0"/>
              <a:t>placed</a:t>
            </a:r>
            <a:r>
              <a:rPr lang="en-US" sz="3200" b="1" dirty="0"/>
              <a:t> the vessels in the treasury of his god</a:t>
            </a:r>
            <a:r>
              <a:rPr lang="en-US" dirty="0"/>
              <a:t>”</a:t>
            </a:r>
          </a:p>
          <a:p>
            <a:pPr marL="0" indent="0">
              <a:buNone/>
            </a:pPr>
            <a:r>
              <a:rPr lang="en-US" dirty="0"/>
              <a:t>Dan 1:1–2</a:t>
            </a:r>
          </a:p>
          <a:p>
            <a:endParaRPr lang="en-US" dirty="0"/>
          </a:p>
        </p:txBody>
      </p:sp>
    </p:spTree>
    <p:extLst>
      <p:ext uri="{BB962C8B-B14F-4D97-AF65-F5344CB8AC3E}">
        <p14:creationId xmlns:p14="http://schemas.microsoft.com/office/powerpoint/2010/main" val="937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58ED-E583-7046-AF8B-6BD7122248E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D5BA380-24DA-354B-A80D-35DDC56092A2}"/>
              </a:ext>
            </a:extLst>
          </p:cNvPr>
          <p:cNvSpPr>
            <a:spLocks noGrp="1"/>
          </p:cNvSpPr>
          <p:nvPr>
            <p:ph idx="1"/>
          </p:nvPr>
        </p:nvSpPr>
        <p:spPr/>
        <p:txBody>
          <a:bodyPr/>
          <a:lstStyle/>
          <a:p>
            <a:pPr marL="0" indent="0">
              <a:buNone/>
            </a:pPr>
            <a:endParaRPr lang="en-US" dirty="0"/>
          </a:p>
        </p:txBody>
      </p:sp>
      <p:sp>
        <p:nvSpPr>
          <p:cNvPr id="4" name="Rectangle 3">
            <a:extLst>
              <a:ext uri="{FF2B5EF4-FFF2-40B4-BE49-F238E27FC236}">
                <a16:creationId xmlns:a16="http://schemas.microsoft.com/office/drawing/2014/main" id="{84269450-CC5D-A547-B788-7838EA2E4342}"/>
              </a:ext>
            </a:extLst>
          </p:cNvPr>
          <p:cNvSpPr/>
          <p:nvPr/>
        </p:nvSpPr>
        <p:spPr>
          <a:xfrm>
            <a:off x="3151164" y="2133600"/>
            <a:ext cx="6330462" cy="91440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AUTHORITY</a:t>
            </a:r>
          </a:p>
        </p:txBody>
      </p:sp>
    </p:spTree>
    <p:extLst>
      <p:ext uri="{BB962C8B-B14F-4D97-AF65-F5344CB8AC3E}">
        <p14:creationId xmlns:p14="http://schemas.microsoft.com/office/powerpoint/2010/main" val="50106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Abraham</a:t>
            </a:r>
          </a:p>
        </p:txBody>
      </p:sp>
      <p:sp>
        <p:nvSpPr>
          <p:cNvPr id="3" name="Content Placeholder 2"/>
          <p:cNvSpPr>
            <a:spLocks noGrp="1"/>
          </p:cNvSpPr>
          <p:nvPr>
            <p:ph idx="1"/>
          </p:nvPr>
        </p:nvSpPr>
        <p:spPr/>
        <p:txBody>
          <a:bodyPr/>
          <a:lstStyle/>
          <a:p>
            <a:r>
              <a:rPr lang="en-US" sz="2800" b="1" dirty="0"/>
              <a:t>“For I have chosen him, that he may command his children and his household after him to keep the way of the Lord by doing righteousness and justice, so that the Lord may bring to Abraham what he has promised him” </a:t>
            </a:r>
            <a:r>
              <a:rPr lang="en-US" dirty="0"/>
              <a:t>(Ge 18:19)</a:t>
            </a:r>
          </a:p>
          <a:p>
            <a:r>
              <a:rPr lang="en-US" b="1" dirty="0"/>
              <a:t>Leaders are chosen by God</a:t>
            </a:r>
          </a:p>
          <a:p>
            <a:r>
              <a:rPr lang="en-US" b="1" dirty="0"/>
              <a:t>Authority to lead, to command, go direct back to God (the Way of the Lord)</a:t>
            </a:r>
          </a:p>
          <a:p>
            <a:r>
              <a:rPr lang="en-US" b="1" dirty="0"/>
              <a:t>Leaders</a:t>
            </a:r>
            <a:r>
              <a:rPr lang="en-US" dirty="0"/>
              <a:t> </a:t>
            </a:r>
            <a:r>
              <a:rPr lang="en-US" b="1" dirty="0"/>
              <a:t>think beyond their Generation. They look into the future (after him)</a:t>
            </a:r>
          </a:p>
        </p:txBody>
      </p:sp>
    </p:spTree>
    <p:extLst>
      <p:ext uri="{BB962C8B-B14F-4D97-AF65-F5344CB8AC3E}">
        <p14:creationId xmlns:p14="http://schemas.microsoft.com/office/powerpoint/2010/main" val="617962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King</a:t>
            </a:r>
          </a:p>
        </p:txBody>
      </p:sp>
      <p:sp>
        <p:nvSpPr>
          <p:cNvPr id="3" name="Content Placeholder 2"/>
          <p:cNvSpPr>
            <a:spLocks noGrp="1"/>
          </p:cNvSpPr>
          <p:nvPr>
            <p:ph idx="1"/>
          </p:nvPr>
        </p:nvSpPr>
        <p:spPr/>
        <p:txBody>
          <a:bodyPr/>
          <a:lstStyle/>
          <a:p>
            <a:r>
              <a:rPr lang="en-US" dirty="0"/>
              <a:t>“And when he sits on the throne of his kingdom, he shall write for himself in a book a copy of this law, approved by the Levitical priests. </a:t>
            </a:r>
            <a:r>
              <a:rPr lang="en-US" b="1" baseline="30000" dirty="0"/>
              <a:t>19 </a:t>
            </a:r>
            <a:r>
              <a:rPr lang="en-US" dirty="0"/>
              <a:t>And it shall be with him, and he shall read in it all the days of his life, that he may learn to fear the Lord his God by keeping all the words of this law and these statutes, and doing them, </a:t>
            </a:r>
            <a:r>
              <a:rPr lang="en-US" b="1" baseline="30000" dirty="0"/>
              <a:t>20 </a:t>
            </a:r>
            <a:r>
              <a:rPr lang="en-US" dirty="0"/>
              <a:t>that his heart may not be lifted up above his brothers, and that he may not turn aside from the commandment, either to the right hand or to the left, so that he may continue long in his kingdom, he and his children, in Israel” (Dt 17:18–20)</a:t>
            </a:r>
          </a:p>
          <a:p>
            <a:endParaRPr lang="en-US" dirty="0"/>
          </a:p>
        </p:txBody>
      </p:sp>
    </p:spTree>
    <p:extLst>
      <p:ext uri="{BB962C8B-B14F-4D97-AF65-F5344CB8AC3E}">
        <p14:creationId xmlns:p14="http://schemas.microsoft.com/office/powerpoint/2010/main" val="870434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Prophets</a:t>
            </a:r>
          </a:p>
        </p:txBody>
      </p:sp>
      <p:sp>
        <p:nvSpPr>
          <p:cNvPr id="3" name="Content Placeholder 2"/>
          <p:cNvSpPr>
            <a:spLocks noGrp="1"/>
          </p:cNvSpPr>
          <p:nvPr>
            <p:ph idx="1"/>
          </p:nvPr>
        </p:nvSpPr>
        <p:spPr/>
        <p:txBody>
          <a:bodyPr>
            <a:normAutofit fontScale="92500" lnSpcReduction="10000"/>
          </a:bodyPr>
          <a:lstStyle/>
          <a:p>
            <a:r>
              <a:rPr lang="en-US" dirty="0"/>
              <a:t>“The Lord your God will raise up for you a prophet like me from among you, from your brothers—it is to him you shall listen— </a:t>
            </a:r>
            <a:r>
              <a:rPr lang="en-US" b="1" baseline="30000" dirty="0"/>
              <a:t>16 </a:t>
            </a:r>
            <a:r>
              <a:rPr lang="en-US" dirty="0"/>
              <a:t>just as you desired of the Lord your God at </a:t>
            </a:r>
            <a:r>
              <a:rPr lang="en-US" dirty="0" err="1"/>
              <a:t>Horeb</a:t>
            </a:r>
            <a:r>
              <a:rPr lang="en-US" dirty="0"/>
              <a:t> on the day of the assembly, when you said, ‘Let me not hear again the voice of the Lord my God or see this great fire any more, lest I die.’ </a:t>
            </a:r>
            <a:r>
              <a:rPr lang="en-US" b="1" baseline="30000" dirty="0"/>
              <a:t>17 </a:t>
            </a:r>
            <a:r>
              <a:rPr lang="en-US" dirty="0"/>
              <a:t>And the Lord said to me, ‘They are right in what they have spoken. </a:t>
            </a:r>
            <a:r>
              <a:rPr lang="en-US" b="1" baseline="30000" dirty="0"/>
              <a:t>18 </a:t>
            </a:r>
            <a:r>
              <a:rPr lang="en-US" dirty="0"/>
              <a:t>I will raise up for them a prophet like you from among their brothers. And I will put my words in his mouth, and he shall speak to them all that I command him. </a:t>
            </a:r>
            <a:r>
              <a:rPr lang="en-US" b="1" baseline="30000" dirty="0"/>
              <a:t>19 </a:t>
            </a:r>
            <a:r>
              <a:rPr lang="en-US" dirty="0"/>
              <a:t>And whoever will not listen to my words that he shall speak in my name, I myself will require it of him. </a:t>
            </a:r>
            <a:r>
              <a:rPr lang="en-US" b="1" baseline="30000" dirty="0"/>
              <a:t>20 </a:t>
            </a:r>
            <a:r>
              <a:rPr lang="en-US" dirty="0"/>
              <a:t>But the prophet who presumes to speak a word in my name that I have not commanded him to speak, or who speaks in the name of other gods, that same prophet shall die.’ </a:t>
            </a:r>
            <a:r>
              <a:rPr lang="en-US" b="1" baseline="30000" dirty="0"/>
              <a:t>21 </a:t>
            </a:r>
            <a:r>
              <a:rPr lang="en-US" dirty="0"/>
              <a:t>And if you say in your heart, ‘How may we know the word that the Lord has not spoken?’— </a:t>
            </a:r>
            <a:r>
              <a:rPr lang="en-US" b="1" baseline="30000" dirty="0"/>
              <a:t>22 </a:t>
            </a:r>
            <a:r>
              <a:rPr lang="en-US" dirty="0"/>
              <a:t>when a prophet speaks in the name of the Lord, if the word does not come to pass or come true, that is a word that the Lord has not spoken; the prophet has spoken it presumptuously. You need not be afraid of him”(Dt 18:15–22)</a:t>
            </a:r>
          </a:p>
          <a:p>
            <a:endParaRPr lang="en-US" dirty="0"/>
          </a:p>
        </p:txBody>
      </p:sp>
    </p:spTree>
    <p:extLst>
      <p:ext uri="{BB962C8B-B14F-4D97-AF65-F5344CB8AC3E}">
        <p14:creationId xmlns:p14="http://schemas.microsoft.com/office/powerpoint/2010/main" val="728088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4400" b="1" dirty="0"/>
          </a:p>
        </p:txBody>
      </p:sp>
      <p:sp>
        <p:nvSpPr>
          <p:cNvPr id="3" name="Content Placeholder 2"/>
          <p:cNvSpPr>
            <a:spLocks noGrp="1"/>
          </p:cNvSpPr>
          <p:nvPr>
            <p:ph idx="1"/>
          </p:nvPr>
        </p:nvSpPr>
        <p:spPr/>
        <p:txBody>
          <a:bodyPr/>
          <a:lstStyle/>
          <a:p>
            <a:r>
              <a:rPr lang="en-US" sz="4000" b="1" dirty="0"/>
              <a:t>The Church is a multidimensional entity:</a:t>
            </a:r>
          </a:p>
          <a:p>
            <a:r>
              <a:rPr lang="en-US" sz="4000" b="1" dirty="0"/>
              <a:t>Physical/Social entity</a:t>
            </a:r>
          </a:p>
          <a:p>
            <a:r>
              <a:rPr lang="en-US" sz="4000" b="1" dirty="0"/>
              <a:t>Spiritual entity</a:t>
            </a:r>
          </a:p>
        </p:txBody>
      </p:sp>
    </p:spTree>
    <p:extLst>
      <p:ext uri="{BB962C8B-B14F-4D97-AF65-F5344CB8AC3E}">
        <p14:creationId xmlns:p14="http://schemas.microsoft.com/office/powerpoint/2010/main" val="76703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Physical/Social entity</a:t>
            </a:r>
            <a:br>
              <a:rPr lang="en-US" b="1" dirty="0"/>
            </a:br>
            <a:endParaRPr lang="en-US" dirty="0"/>
          </a:p>
        </p:txBody>
      </p:sp>
      <p:sp>
        <p:nvSpPr>
          <p:cNvPr id="3" name="Content Placeholder 2"/>
          <p:cNvSpPr>
            <a:spLocks noGrp="1"/>
          </p:cNvSpPr>
          <p:nvPr>
            <p:ph idx="1"/>
          </p:nvPr>
        </p:nvSpPr>
        <p:spPr>
          <a:xfrm>
            <a:off x="2589212" y="3530008"/>
            <a:ext cx="8915400" cy="2381213"/>
          </a:xfrm>
        </p:spPr>
        <p:txBody>
          <a:bodyPr/>
          <a:lstStyle/>
          <a:p>
            <a:r>
              <a:rPr lang="en-US" sz="2400" b="1" dirty="0"/>
              <a:t>Leaders Today</a:t>
            </a:r>
            <a:r>
              <a:rPr lang="en-US" dirty="0"/>
              <a:t>: </a:t>
            </a:r>
            <a:r>
              <a:rPr lang="en-US" sz="3200" dirty="0"/>
              <a:t>Pastors, Presidents, Executive Committees</a:t>
            </a:r>
            <a:r>
              <a:rPr lang="is-IS" sz="3200" dirty="0"/>
              <a:t>…</a:t>
            </a:r>
            <a:endParaRPr lang="en-US" sz="3200" dirty="0"/>
          </a:p>
          <a:p>
            <a:endParaRPr lang="en-US" sz="2800" dirty="0"/>
          </a:p>
        </p:txBody>
      </p:sp>
      <p:sp>
        <p:nvSpPr>
          <p:cNvPr id="4" name="TextBox 3"/>
          <p:cNvSpPr txBox="1"/>
          <p:nvPr/>
        </p:nvSpPr>
        <p:spPr>
          <a:xfrm>
            <a:off x="2700670" y="1701209"/>
            <a:ext cx="6868632" cy="892552"/>
          </a:xfrm>
          <a:prstGeom prst="rect">
            <a:avLst/>
          </a:prstGeom>
          <a:noFill/>
        </p:spPr>
        <p:txBody>
          <a:bodyPr wrap="square" rtlCol="0">
            <a:spAutoFit/>
          </a:bodyPr>
          <a:lstStyle/>
          <a:p>
            <a:r>
              <a:rPr lang="en-US" sz="2800" b="1" dirty="0"/>
              <a:t>OT</a:t>
            </a:r>
            <a:r>
              <a:rPr lang="en-US" dirty="0"/>
              <a:t>: </a:t>
            </a:r>
            <a:r>
              <a:rPr lang="en-US" sz="2400" dirty="0"/>
              <a:t>Prophets, Priest, Judges, Kings, Wise </a:t>
            </a:r>
          </a:p>
          <a:p>
            <a:r>
              <a:rPr lang="en-US" sz="2400" dirty="0"/>
              <a:t>Men, Elders </a:t>
            </a:r>
            <a:r>
              <a:rPr lang="is-IS" sz="2400" dirty="0"/>
              <a:t>…</a:t>
            </a:r>
            <a:endParaRPr lang="en-US" sz="2400" dirty="0"/>
          </a:p>
        </p:txBody>
      </p:sp>
      <p:sp>
        <p:nvSpPr>
          <p:cNvPr id="5" name="TextBox 4"/>
          <p:cNvSpPr txBox="1"/>
          <p:nvPr/>
        </p:nvSpPr>
        <p:spPr>
          <a:xfrm>
            <a:off x="2700669" y="2530664"/>
            <a:ext cx="6507125" cy="892552"/>
          </a:xfrm>
          <a:prstGeom prst="rect">
            <a:avLst/>
          </a:prstGeom>
          <a:noFill/>
        </p:spPr>
        <p:txBody>
          <a:bodyPr wrap="square" rtlCol="0">
            <a:spAutoFit/>
          </a:bodyPr>
          <a:lstStyle/>
          <a:p>
            <a:r>
              <a:rPr lang="en-US" sz="2800" b="1" dirty="0"/>
              <a:t>NT</a:t>
            </a:r>
            <a:r>
              <a:rPr lang="en-US" dirty="0"/>
              <a:t>: </a:t>
            </a:r>
            <a:r>
              <a:rPr lang="en-US" sz="2400" dirty="0"/>
              <a:t>Apostles, Prophets, Elders, Overseers, Deacons, Teachers,  Evangelists</a:t>
            </a:r>
            <a:r>
              <a:rPr lang="is-IS" sz="2400" dirty="0"/>
              <a:t>…</a:t>
            </a:r>
            <a:endParaRPr lang="en-US" sz="2400" dirty="0"/>
          </a:p>
        </p:txBody>
      </p:sp>
    </p:spTree>
    <p:extLst>
      <p:ext uri="{BB962C8B-B14F-4D97-AF65-F5344CB8AC3E}">
        <p14:creationId xmlns:p14="http://schemas.microsoft.com/office/powerpoint/2010/main" val="22465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Spiritual entity</a:t>
            </a:r>
            <a:br>
              <a:rPr lang="en-US" b="1" dirty="0"/>
            </a:br>
            <a:endParaRPr lang="en-US" dirty="0"/>
          </a:p>
        </p:txBody>
      </p:sp>
      <p:sp>
        <p:nvSpPr>
          <p:cNvPr id="3" name="Content Placeholder 2"/>
          <p:cNvSpPr>
            <a:spLocks noGrp="1"/>
          </p:cNvSpPr>
          <p:nvPr>
            <p:ph idx="1"/>
          </p:nvPr>
        </p:nvSpPr>
        <p:spPr/>
        <p:txBody>
          <a:bodyPr/>
          <a:lstStyle/>
          <a:p>
            <a:r>
              <a:rPr lang="en-US" sz="2400" b="1" dirty="0"/>
              <a:t>Head of the Church</a:t>
            </a:r>
            <a:r>
              <a:rPr lang="en-US" dirty="0"/>
              <a:t>: </a:t>
            </a:r>
            <a:r>
              <a:rPr lang="en-US" sz="5400" dirty="0"/>
              <a:t>Jesus Christ</a:t>
            </a:r>
          </a:p>
        </p:txBody>
      </p:sp>
    </p:spTree>
    <p:extLst>
      <p:ext uri="{BB962C8B-B14F-4D97-AF65-F5344CB8AC3E}">
        <p14:creationId xmlns:p14="http://schemas.microsoft.com/office/powerpoint/2010/main" val="1070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Can the two contradict each other?</a:t>
            </a:r>
          </a:p>
        </p:txBody>
      </p:sp>
      <p:sp>
        <p:nvSpPr>
          <p:cNvPr id="3" name="Content Placeholder 2"/>
          <p:cNvSpPr>
            <a:spLocks noGrp="1"/>
          </p:cNvSpPr>
          <p:nvPr>
            <p:ph idx="1"/>
          </p:nvPr>
        </p:nvSpPr>
        <p:spPr>
          <a:xfrm>
            <a:off x="2589212" y="2866030"/>
            <a:ext cx="8915400" cy="3045192"/>
          </a:xfrm>
        </p:spPr>
        <p:txBody>
          <a:bodyPr>
            <a:normAutofit/>
          </a:bodyPr>
          <a:lstStyle/>
          <a:p>
            <a:r>
              <a:rPr lang="en-US" sz="4000" dirty="0"/>
              <a:t>What to do if it seems to me that they contradict each other?</a:t>
            </a:r>
          </a:p>
        </p:txBody>
      </p:sp>
    </p:spTree>
    <p:extLst>
      <p:ext uri="{BB962C8B-B14F-4D97-AF65-F5344CB8AC3E}">
        <p14:creationId xmlns:p14="http://schemas.microsoft.com/office/powerpoint/2010/main" val="35032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a:t>
            </a:r>
            <a:r>
              <a:rPr lang="en-US" sz="4000" dirty="0"/>
              <a:t>Now these Jews were more noble than those in Thessalonica; they received the word with all eagerness, examining the Scriptures daily to see if these things were so</a:t>
            </a:r>
            <a:r>
              <a:rPr lang="en-US" dirty="0"/>
              <a:t>”            Acts 17:11</a:t>
            </a:r>
          </a:p>
        </p:txBody>
      </p:sp>
    </p:spTree>
    <p:extLst>
      <p:ext uri="{BB962C8B-B14F-4D97-AF65-F5344CB8AC3E}">
        <p14:creationId xmlns:p14="http://schemas.microsoft.com/office/powerpoint/2010/main" val="620893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3</a:t>
            </a:r>
          </a:p>
        </p:txBody>
      </p:sp>
      <p:sp>
        <p:nvSpPr>
          <p:cNvPr id="3" name="Content Placeholder 2"/>
          <p:cNvSpPr>
            <a:spLocks noGrp="1"/>
          </p:cNvSpPr>
          <p:nvPr>
            <p:ph idx="1"/>
          </p:nvPr>
        </p:nvSpPr>
        <p:spPr/>
        <p:txBody>
          <a:bodyPr>
            <a:normAutofit/>
          </a:bodyPr>
          <a:lstStyle/>
          <a:p>
            <a:r>
              <a:rPr lang="en-US" sz="4400" b="1" dirty="0"/>
              <a:t>In the NT Church Authority is entrusted to a group, not to an individual</a:t>
            </a:r>
          </a:p>
        </p:txBody>
      </p:sp>
      <p:sp>
        <p:nvSpPr>
          <p:cNvPr id="4" name="TextBox 3"/>
          <p:cNvSpPr txBox="1"/>
          <p:nvPr/>
        </p:nvSpPr>
        <p:spPr>
          <a:xfrm>
            <a:off x="2402006" y="3995225"/>
            <a:ext cx="8725539" cy="1754326"/>
          </a:xfrm>
          <a:prstGeom prst="rect">
            <a:avLst/>
          </a:prstGeom>
          <a:noFill/>
        </p:spPr>
        <p:txBody>
          <a:bodyPr wrap="square" rtlCol="0">
            <a:spAutoFit/>
          </a:bodyPr>
          <a:lstStyle/>
          <a:p>
            <a:endParaRPr lang="en-US" dirty="0"/>
          </a:p>
          <a:p>
            <a:endParaRPr lang="en-US" dirty="0"/>
          </a:p>
          <a:p>
            <a:r>
              <a:rPr lang="en-US" sz="2400" dirty="0"/>
              <a:t>Whenever the New Testament refers to the elders of a particular local church, it always uses the plural.</a:t>
            </a:r>
            <a:r>
              <a:rPr lang="en-US" dirty="0"/>
              <a:t>                                                             Steven J. Cole</a:t>
            </a:r>
            <a:endParaRPr lang="en-US" dirty="0">
              <a:solidFill>
                <a:schemeClr val="bg1"/>
              </a:solidFill>
            </a:endParaRPr>
          </a:p>
        </p:txBody>
      </p:sp>
    </p:spTree>
    <p:extLst>
      <p:ext uri="{BB962C8B-B14F-4D97-AF65-F5344CB8AC3E}">
        <p14:creationId xmlns:p14="http://schemas.microsoft.com/office/powerpoint/2010/main" val="1301371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4</a:t>
            </a:r>
          </a:p>
        </p:txBody>
      </p:sp>
      <p:sp>
        <p:nvSpPr>
          <p:cNvPr id="3" name="Content Placeholder 2"/>
          <p:cNvSpPr>
            <a:spLocks noGrp="1"/>
          </p:cNvSpPr>
          <p:nvPr>
            <p:ph idx="1"/>
          </p:nvPr>
        </p:nvSpPr>
        <p:spPr/>
        <p:txBody>
          <a:bodyPr>
            <a:normAutofit/>
          </a:bodyPr>
          <a:lstStyle/>
          <a:p>
            <a:pPr marL="0" indent="0">
              <a:buNone/>
            </a:pPr>
            <a:r>
              <a:rPr lang="en-US" sz="4400" b="1" dirty="0"/>
              <a:t>Delegated Authority does not mean superiority, but is given for “the common good”</a:t>
            </a:r>
          </a:p>
          <a:p>
            <a:pPr marL="0" indent="0">
              <a:buNone/>
            </a:pPr>
            <a:endParaRPr lang="en-US" sz="4400" b="1" dirty="0"/>
          </a:p>
          <a:p>
            <a:pPr marL="0" indent="0">
              <a:buNone/>
            </a:pPr>
            <a:endParaRPr lang="en-US" sz="4400" b="1" dirty="0">
              <a:solidFill>
                <a:srgbClr val="C00000"/>
              </a:solidFill>
            </a:endParaRPr>
          </a:p>
        </p:txBody>
      </p:sp>
    </p:spTree>
    <p:extLst>
      <p:ext uri="{BB962C8B-B14F-4D97-AF65-F5344CB8AC3E}">
        <p14:creationId xmlns:p14="http://schemas.microsoft.com/office/powerpoint/2010/main" val="531735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B9551D-A3A9-544A-B9EA-92B3FE931A13}"/>
              </a:ext>
            </a:extLst>
          </p:cNvPr>
          <p:cNvSpPr>
            <a:spLocks noGrp="1"/>
          </p:cNvSpPr>
          <p:nvPr>
            <p:ph idx="1"/>
          </p:nvPr>
        </p:nvSpPr>
        <p:spPr/>
        <p:txBody>
          <a:bodyPr>
            <a:normAutofit/>
          </a:bodyPr>
          <a:lstStyle/>
          <a:p>
            <a:pPr algn="ctr"/>
            <a:r>
              <a:rPr lang="en-US" sz="3200" b="1" dirty="0"/>
              <a:t>OLD TESTAMENT</a:t>
            </a:r>
          </a:p>
        </p:txBody>
      </p:sp>
      <p:sp>
        <p:nvSpPr>
          <p:cNvPr id="4" name="Rectangle 3">
            <a:extLst>
              <a:ext uri="{FF2B5EF4-FFF2-40B4-BE49-F238E27FC236}">
                <a16:creationId xmlns:a16="http://schemas.microsoft.com/office/drawing/2014/main" id="{F2298E13-97C3-1144-971B-B6E81705EE9F}"/>
              </a:ext>
            </a:extLst>
          </p:cNvPr>
          <p:cNvSpPr/>
          <p:nvPr/>
        </p:nvSpPr>
        <p:spPr>
          <a:xfrm>
            <a:off x="2757269" y="2967334"/>
            <a:ext cx="8159260" cy="1200329"/>
          </a:xfrm>
          <a:prstGeom prst="rect">
            <a:avLst/>
          </a:prstGeom>
          <a:noFill/>
        </p:spPr>
        <p:txBody>
          <a:bodyPr wrap="square" lIns="91440" tIns="45720" rIns="91440" bIns="45720">
            <a:spAutoFit/>
          </a:bodyPr>
          <a:lstStyle/>
          <a:p>
            <a:pPr algn="ctr"/>
            <a:r>
              <a:rPr lang="en-US" sz="3600" dirty="0"/>
              <a:t> </a:t>
            </a:r>
            <a:r>
              <a:rPr lang="he-IL" sz="3600" dirty="0"/>
              <a:t>מֶמְשָׁלָה </a:t>
            </a:r>
            <a:r>
              <a:rPr lang="en-US" sz="3600" dirty="0"/>
              <a:t>  </a:t>
            </a:r>
          </a:p>
          <a:p>
            <a:pPr algn="ctr"/>
            <a:r>
              <a:rPr lang="he-IL" sz="3600" dirty="0"/>
              <a:t>שָׁלְטָן </a:t>
            </a:r>
            <a:r>
              <a:rPr lang="en-US" sz="3600" dirty="0"/>
              <a:t> </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TextBox 4">
            <a:extLst>
              <a:ext uri="{FF2B5EF4-FFF2-40B4-BE49-F238E27FC236}">
                <a16:creationId xmlns:a16="http://schemas.microsoft.com/office/drawing/2014/main" id="{6A788AF2-DE3D-5E44-B502-4FB424FE0F9E}"/>
              </a:ext>
            </a:extLst>
          </p:cNvPr>
          <p:cNvSpPr txBox="1"/>
          <p:nvPr/>
        </p:nvSpPr>
        <p:spPr>
          <a:xfrm>
            <a:off x="2757269" y="4290646"/>
            <a:ext cx="8623494" cy="923330"/>
          </a:xfrm>
          <a:prstGeom prst="rect">
            <a:avLst/>
          </a:prstGeom>
          <a:noFill/>
        </p:spPr>
        <p:txBody>
          <a:bodyPr wrap="square" rtlCol="0">
            <a:spAutoFit/>
          </a:bodyPr>
          <a:lstStyle/>
          <a:p>
            <a:r>
              <a:rPr lang="en-US" dirty="0"/>
              <a:t>RULER, DOMINION, SOVEREIGNTY. IT IS THE RIGHT TO RULE AND LEAD. IT REFERS TO THE ONE WHO HAS THE POWER TO ACT, DECEIDE, COMMAND, CONTROL, AND JUDGE  </a:t>
            </a:r>
          </a:p>
        </p:txBody>
      </p:sp>
    </p:spTree>
    <p:extLst>
      <p:ext uri="{BB962C8B-B14F-4D97-AF65-F5344CB8AC3E}">
        <p14:creationId xmlns:p14="http://schemas.microsoft.com/office/powerpoint/2010/main" val="1215546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20C12-1BBD-CD41-AB4A-996C25F052AA}"/>
              </a:ext>
            </a:extLst>
          </p:cNvPr>
          <p:cNvSpPr>
            <a:spLocks noGrp="1"/>
          </p:cNvSpPr>
          <p:nvPr>
            <p:ph idx="1"/>
          </p:nvPr>
        </p:nvSpPr>
        <p:spPr/>
        <p:txBody>
          <a:bodyPr>
            <a:normAutofit fontScale="92500" lnSpcReduction="20000"/>
          </a:bodyPr>
          <a:lstStyle/>
          <a:p>
            <a:r>
              <a:rPr lang="en-US" dirty="0"/>
              <a:t>“</a:t>
            </a:r>
            <a:r>
              <a:rPr lang="en-US" sz="3600" dirty="0"/>
              <a:t>Now there are varieties of gifts, but the </a:t>
            </a:r>
            <a:r>
              <a:rPr lang="en-US" sz="3600" u="sng" dirty="0"/>
              <a:t>same Spirit</a:t>
            </a:r>
            <a:r>
              <a:rPr lang="en-US" sz="3600" dirty="0"/>
              <a:t>;</a:t>
            </a:r>
            <a:r>
              <a:rPr lang="en-US" sz="3600" b="1" baseline="30000" dirty="0"/>
              <a:t> </a:t>
            </a:r>
            <a:r>
              <a:rPr lang="en-US" sz="3600" dirty="0"/>
              <a:t>and there are varieties of service, but the </a:t>
            </a:r>
            <a:r>
              <a:rPr lang="en-US" sz="3600" u="sng" dirty="0"/>
              <a:t>same Lord</a:t>
            </a:r>
            <a:r>
              <a:rPr lang="en-US" sz="3600" dirty="0"/>
              <a:t>;</a:t>
            </a:r>
            <a:r>
              <a:rPr lang="en-US" sz="3600" b="1" baseline="30000" dirty="0"/>
              <a:t> </a:t>
            </a:r>
            <a:r>
              <a:rPr lang="en-US" sz="3600" dirty="0"/>
              <a:t>and there are varieties of activities, but it is the </a:t>
            </a:r>
            <a:r>
              <a:rPr lang="en-US" sz="3600" u="sng" dirty="0"/>
              <a:t>same God</a:t>
            </a:r>
            <a:r>
              <a:rPr lang="en-US" sz="3600" dirty="0"/>
              <a:t> who empowers them all in everyone.</a:t>
            </a:r>
            <a:r>
              <a:rPr lang="en-US" sz="3600" b="1" baseline="30000" dirty="0"/>
              <a:t> </a:t>
            </a:r>
            <a:r>
              <a:rPr lang="en-US" sz="3600" dirty="0"/>
              <a:t>To each is given the manifestation of the Spirit </a:t>
            </a:r>
            <a:r>
              <a:rPr lang="en-US" sz="3600" u="sng" dirty="0">
                <a:solidFill>
                  <a:srgbClr val="C00000"/>
                </a:solidFill>
              </a:rPr>
              <a:t>for the common good</a:t>
            </a:r>
            <a:r>
              <a:rPr lang="en-US" u="sng" dirty="0">
                <a:solidFill>
                  <a:srgbClr val="C00000"/>
                </a:solidFill>
              </a:rPr>
              <a:t>”</a:t>
            </a:r>
          </a:p>
          <a:p>
            <a:pPr marL="0" indent="0">
              <a:buNone/>
            </a:pPr>
            <a:r>
              <a:rPr lang="en-US" dirty="0"/>
              <a:t>                                                                                                             1 Co 12:4–7</a:t>
            </a:r>
          </a:p>
          <a:p>
            <a:endParaRPr lang="en-US" dirty="0"/>
          </a:p>
        </p:txBody>
      </p:sp>
    </p:spTree>
    <p:extLst>
      <p:ext uri="{BB962C8B-B14F-4D97-AF65-F5344CB8AC3E}">
        <p14:creationId xmlns:p14="http://schemas.microsoft.com/office/powerpoint/2010/main" val="3886566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5</a:t>
            </a:r>
          </a:p>
        </p:txBody>
      </p:sp>
      <p:sp>
        <p:nvSpPr>
          <p:cNvPr id="3" name="Content Placeholder 2"/>
          <p:cNvSpPr>
            <a:spLocks noGrp="1"/>
          </p:cNvSpPr>
          <p:nvPr>
            <p:ph idx="1"/>
          </p:nvPr>
        </p:nvSpPr>
        <p:spPr/>
        <p:txBody>
          <a:bodyPr>
            <a:normAutofit/>
          </a:bodyPr>
          <a:lstStyle/>
          <a:p>
            <a:r>
              <a:rPr lang="en-US" sz="4400" b="1" dirty="0"/>
              <a:t>Delegated Authority entails transparency, responsibility, and accountability</a:t>
            </a:r>
          </a:p>
          <a:p>
            <a:endParaRPr lang="en-US" sz="4400" b="1" dirty="0"/>
          </a:p>
        </p:txBody>
      </p:sp>
      <p:sp>
        <p:nvSpPr>
          <p:cNvPr id="5" name="Rectangle 4"/>
          <p:cNvSpPr/>
          <p:nvPr/>
        </p:nvSpPr>
        <p:spPr>
          <a:xfrm>
            <a:off x="2996418" y="4276578"/>
            <a:ext cx="7662483" cy="1754326"/>
          </a:xfrm>
          <a:prstGeom prst="rect">
            <a:avLst/>
          </a:prstGeom>
        </p:spPr>
        <p:txBody>
          <a:bodyPr wrap="square">
            <a:spAutoFit/>
          </a:bodyPr>
          <a:lstStyle/>
          <a:p>
            <a:pPr fontAlgn="base"/>
            <a:r>
              <a:rPr lang="en-US" b="1" dirty="0">
                <a:solidFill>
                  <a:srgbClr val="39547F"/>
                </a:solidFill>
                <a:latin typeface="Open Sans" charset="0"/>
                <a:hlinkClick r:id="rId2"/>
              </a:rPr>
              <a:t>1 Timothy 5:17</a:t>
            </a:r>
            <a:endParaRPr lang="en-US" dirty="0">
              <a:solidFill>
                <a:srgbClr val="8A7C3C"/>
              </a:solidFill>
              <a:latin typeface="Museo" charset="0"/>
            </a:endParaRPr>
          </a:p>
          <a:p>
            <a:pPr algn="just" fontAlgn="base"/>
            <a:r>
              <a:rPr lang="en-US" dirty="0">
                <a:solidFill>
                  <a:srgbClr val="23221F"/>
                </a:solidFill>
                <a:latin typeface="Open Sans" charset="0"/>
              </a:rPr>
              <a:t>The elders who rule well are to be considered worthy of double honor, especially those who work hard at preaching and teaching.</a:t>
            </a:r>
          </a:p>
          <a:p>
            <a:pPr algn="just" fontAlgn="base"/>
            <a:endParaRPr lang="en-US" b="0" i="0" dirty="0">
              <a:solidFill>
                <a:srgbClr val="23221F"/>
              </a:solidFill>
              <a:effectLst/>
              <a:latin typeface="Open Sans" charset="0"/>
            </a:endParaRPr>
          </a:p>
          <a:p>
            <a:pPr fontAlgn="base"/>
            <a:r>
              <a:rPr lang="en-US" b="1" dirty="0">
                <a:hlinkClick r:id="rId3"/>
              </a:rPr>
              <a:t>1 Timothy 3:2</a:t>
            </a:r>
            <a:endParaRPr lang="en-US" dirty="0"/>
          </a:p>
          <a:p>
            <a:pPr fontAlgn="base"/>
            <a:r>
              <a:rPr lang="en-US" dirty="0"/>
              <a:t>An overseer, then, must be above reproach…</a:t>
            </a:r>
          </a:p>
        </p:txBody>
      </p:sp>
    </p:spTree>
    <p:extLst>
      <p:ext uri="{BB962C8B-B14F-4D97-AF65-F5344CB8AC3E}">
        <p14:creationId xmlns:p14="http://schemas.microsoft.com/office/powerpoint/2010/main" val="759418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6</a:t>
            </a:r>
          </a:p>
        </p:txBody>
      </p:sp>
      <p:sp>
        <p:nvSpPr>
          <p:cNvPr id="3" name="Content Placeholder 2"/>
          <p:cNvSpPr>
            <a:spLocks noGrp="1"/>
          </p:cNvSpPr>
          <p:nvPr>
            <p:ph idx="1"/>
          </p:nvPr>
        </p:nvSpPr>
        <p:spPr>
          <a:xfrm>
            <a:off x="2589212" y="2133600"/>
            <a:ext cx="8915400" cy="787021"/>
          </a:xfrm>
        </p:spPr>
        <p:txBody>
          <a:bodyPr>
            <a:normAutofit/>
          </a:bodyPr>
          <a:lstStyle/>
          <a:p>
            <a:r>
              <a:rPr lang="en-US" sz="4400" b="1" dirty="0"/>
              <a:t>We are to respect the leaders</a:t>
            </a:r>
          </a:p>
        </p:txBody>
      </p:sp>
      <p:sp>
        <p:nvSpPr>
          <p:cNvPr id="4" name="TextBox 3"/>
          <p:cNvSpPr txBox="1"/>
          <p:nvPr/>
        </p:nvSpPr>
        <p:spPr>
          <a:xfrm>
            <a:off x="2784143" y="3330054"/>
            <a:ext cx="8843750" cy="1200329"/>
          </a:xfrm>
          <a:prstGeom prst="rect">
            <a:avLst/>
          </a:prstGeom>
          <a:noFill/>
        </p:spPr>
        <p:txBody>
          <a:bodyPr wrap="square" rtlCol="0">
            <a:spAutoFit/>
          </a:bodyPr>
          <a:lstStyle/>
          <a:p>
            <a:pPr fontAlgn="base"/>
            <a:r>
              <a:rPr lang="en-US" b="1" dirty="0">
                <a:hlinkClick r:id="rId2"/>
              </a:rPr>
              <a:t>1 Thessalonians 5:12</a:t>
            </a:r>
            <a:endParaRPr lang="en-US" dirty="0"/>
          </a:p>
          <a:p>
            <a:pPr fontAlgn="base"/>
            <a:r>
              <a:rPr lang="en-US" dirty="0"/>
              <a:t>But we request of you, brethren, that you appreciate those who diligently labor among you, and have charge over you in the Lord and give you instruction,</a:t>
            </a:r>
          </a:p>
        </p:txBody>
      </p:sp>
      <p:sp>
        <p:nvSpPr>
          <p:cNvPr id="5" name="TextBox 4"/>
          <p:cNvSpPr txBox="1"/>
          <p:nvPr/>
        </p:nvSpPr>
        <p:spPr>
          <a:xfrm>
            <a:off x="2784144" y="4626591"/>
            <a:ext cx="8038532" cy="1477328"/>
          </a:xfrm>
          <a:prstGeom prst="rect">
            <a:avLst/>
          </a:prstGeom>
          <a:noFill/>
        </p:spPr>
        <p:txBody>
          <a:bodyPr wrap="square" rtlCol="0">
            <a:spAutoFit/>
          </a:bodyPr>
          <a:lstStyle/>
          <a:p>
            <a:pPr fontAlgn="base"/>
            <a:r>
              <a:rPr lang="en-US" b="1" dirty="0"/>
              <a:t>Hebrews 13:17</a:t>
            </a:r>
            <a:endParaRPr lang="en-US" dirty="0"/>
          </a:p>
          <a:p>
            <a:pPr fontAlgn="base"/>
            <a:r>
              <a:rPr lang="en-US" b="1" baseline="30000" dirty="0"/>
              <a:t>17 </a:t>
            </a:r>
            <a:r>
              <a:rPr lang="en-US" dirty="0"/>
              <a:t>Obey </a:t>
            </a:r>
            <a:r>
              <a:rPr lang="en-US" i="1" baseline="30000" dirty="0" err="1">
                <a:hlinkClick r:id="rId3"/>
              </a:rPr>
              <a:t>x</a:t>
            </a:r>
            <a:r>
              <a:rPr lang="en-US" dirty="0" err="1"/>
              <a:t>your</a:t>
            </a:r>
            <a:r>
              <a:rPr lang="en-US" dirty="0"/>
              <a:t> leaders and submit to them, </a:t>
            </a:r>
            <a:r>
              <a:rPr lang="en-US" i="1" baseline="30000" dirty="0" err="1">
                <a:hlinkClick r:id="rId4"/>
              </a:rPr>
              <a:t>y</a:t>
            </a:r>
            <a:r>
              <a:rPr lang="en-US" dirty="0" err="1"/>
              <a:t>for</a:t>
            </a:r>
            <a:r>
              <a:rPr lang="en-US" dirty="0"/>
              <a:t> they are keeping watch over your souls, as those who will have to </a:t>
            </a:r>
            <a:r>
              <a:rPr lang="en-US" i="1" baseline="30000" dirty="0" err="1">
                <a:hlinkClick r:id="rId5"/>
              </a:rPr>
              <a:t>z</a:t>
            </a:r>
            <a:r>
              <a:rPr lang="en-US" dirty="0" err="1"/>
              <a:t>give</a:t>
            </a:r>
            <a:r>
              <a:rPr lang="en-US" dirty="0"/>
              <a:t> an account. </a:t>
            </a:r>
            <a:r>
              <a:rPr lang="en-US" i="1" baseline="30000" dirty="0" err="1">
                <a:hlinkClick r:id="rId6"/>
              </a:rPr>
              <a:t>a</a:t>
            </a:r>
            <a:r>
              <a:rPr lang="en-US" dirty="0" err="1"/>
              <a:t>Let</a:t>
            </a:r>
            <a:r>
              <a:rPr lang="en-US" dirty="0"/>
              <a:t> them do this with joy and not with groaning, for that would be of no advantage to you.</a:t>
            </a:r>
          </a:p>
        </p:txBody>
      </p:sp>
    </p:spTree>
    <p:extLst>
      <p:ext uri="{BB962C8B-B14F-4D97-AF65-F5344CB8AC3E}">
        <p14:creationId xmlns:p14="http://schemas.microsoft.com/office/powerpoint/2010/main" val="452207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AF973-ADEF-D545-AF71-D72FAE9C7F87}"/>
              </a:ext>
            </a:extLst>
          </p:cNvPr>
          <p:cNvSpPr>
            <a:spLocks noGrp="1"/>
          </p:cNvSpPr>
          <p:nvPr>
            <p:ph type="title"/>
          </p:nvPr>
        </p:nvSpPr>
        <p:spPr/>
        <p:txBody>
          <a:bodyPr/>
          <a:lstStyle/>
          <a:p>
            <a:r>
              <a:rPr lang="en-US" sz="1800" dirty="0"/>
              <a:t>Example:</a:t>
            </a:r>
            <a:endParaRPr lang="en-US" dirty="0"/>
          </a:p>
        </p:txBody>
      </p:sp>
      <p:sp>
        <p:nvSpPr>
          <p:cNvPr id="3" name="Content Placeholder 2">
            <a:extLst>
              <a:ext uri="{FF2B5EF4-FFF2-40B4-BE49-F238E27FC236}">
                <a16:creationId xmlns:a16="http://schemas.microsoft.com/office/drawing/2014/main" id="{C5AF99FC-C9FE-E348-B7B6-DDAD3B79F6D1}"/>
              </a:ext>
            </a:extLst>
          </p:cNvPr>
          <p:cNvSpPr>
            <a:spLocks noGrp="1"/>
          </p:cNvSpPr>
          <p:nvPr>
            <p:ph idx="1"/>
          </p:nvPr>
        </p:nvSpPr>
        <p:spPr/>
        <p:txBody>
          <a:bodyPr>
            <a:normAutofit lnSpcReduction="10000"/>
          </a:bodyPr>
          <a:lstStyle/>
          <a:p>
            <a:r>
              <a:rPr lang="en-US" dirty="0"/>
              <a:t>“</a:t>
            </a:r>
            <a:r>
              <a:rPr lang="en-US" sz="2800" b="1" dirty="0"/>
              <a:t>Miriam and Aaron </a:t>
            </a:r>
            <a:r>
              <a:rPr lang="en-US" sz="2800" b="1" dirty="0">
                <a:solidFill>
                  <a:srgbClr val="C00000"/>
                </a:solidFill>
              </a:rPr>
              <a:t>spoke</a:t>
            </a:r>
            <a:r>
              <a:rPr lang="en-US" sz="2800" b="1" dirty="0"/>
              <a:t> against Moses because of the </a:t>
            </a:r>
            <a:r>
              <a:rPr lang="en-US" sz="2800" b="1" dirty="0">
                <a:solidFill>
                  <a:srgbClr val="C00000"/>
                </a:solidFill>
              </a:rPr>
              <a:t>Cushite woman </a:t>
            </a:r>
            <a:r>
              <a:rPr lang="en-US" sz="2800" b="1" dirty="0"/>
              <a:t>whom he had married, for he had married a Cushite woman.</a:t>
            </a:r>
            <a:r>
              <a:rPr lang="en-US" sz="2800" b="1" baseline="30000" dirty="0"/>
              <a:t> </a:t>
            </a:r>
            <a:r>
              <a:rPr lang="en-US" sz="2800" b="1" dirty="0"/>
              <a:t>And they said, “</a:t>
            </a:r>
            <a:r>
              <a:rPr lang="en-US" sz="2800" b="1" dirty="0">
                <a:solidFill>
                  <a:srgbClr val="C00000"/>
                </a:solidFill>
              </a:rPr>
              <a:t>Has the Lord indeed spoken only through Moses? Has he not spoken through us also?</a:t>
            </a:r>
            <a:r>
              <a:rPr lang="en-US" sz="2800" b="1" dirty="0"/>
              <a:t>” And the Lord heard it.</a:t>
            </a:r>
            <a:r>
              <a:rPr lang="en-US" sz="2800" b="1" baseline="30000" dirty="0"/>
              <a:t> </a:t>
            </a:r>
            <a:r>
              <a:rPr lang="en-US" sz="2800" b="1" dirty="0"/>
              <a:t>Now the man Moses was very meek, more than all people who were on the face of the earth</a:t>
            </a:r>
            <a:r>
              <a:rPr lang="en-US" dirty="0"/>
              <a:t>”</a:t>
            </a:r>
          </a:p>
          <a:p>
            <a:pPr marL="0" indent="0">
              <a:buNone/>
            </a:pPr>
            <a:r>
              <a:rPr lang="en-US" dirty="0" err="1"/>
              <a:t>Num</a:t>
            </a:r>
            <a:r>
              <a:rPr lang="en-US" dirty="0"/>
              <a:t> 12:1–4</a:t>
            </a:r>
          </a:p>
          <a:p>
            <a:endParaRPr lang="en-US" dirty="0"/>
          </a:p>
        </p:txBody>
      </p:sp>
    </p:spTree>
    <p:extLst>
      <p:ext uri="{BB962C8B-B14F-4D97-AF65-F5344CB8AC3E}">
        <p14:creationId xmlns:p14="http://schemas.microsoft.com/office/powerpoint/2010/main" val="1967079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7</a:t>
            </a:r>
          </a:p>
        </p:txBody>
      </p:sp>
      <p:sp>
        <p:nvSpPr>
          <p:cNvPr id="3" name="Content Placeholder 2"/>
          <p:cNvSpPr>
            <a:spLocks noGrp="1"/>
          </p:cNvSpPr>
          <p:nvPr>
            <p:ph idx="1"/>
          </p:nvPr>
        </p:nvSpPr>
        <p:spPr>
          <a:xfrm>
            <a:off x="2589212" y="2133600"/>
            <a:ext cx="8915400" cy="1974376"/>
          </a:xfrm>
        </p:spPr>
        <p:txBody>
          <a:bodyPr>
            <a:normAutofit lnSpcReduction="10000"/>
          </a:bodyPr>
          <a:lstStyle/>
          <a:p>
            <a:r>
              <a:rPr lang="en-US" sz="4400" b="1" dirty="0"/>
              <a:t>Delegated Authority in the Church must differentiate from worldly authority</a:t>
            </a:r>
          </a:p>
        </p:txBody>
      </p:sp>
      <p:sp>
        <p:nvSpPr>
          <p:cNvPr id="4" name="TextBox 3"/>
          <p:cNvSpPr txBox="1"/>
          <p:nvPr/>
        </p:nvSpPr>
        <p:spPr>
          <a:xfrm>
            <a:off x="928048" y="4544704"/>
            <a:ext cx="44682771" cy="2031325"/>
          </a:xfrm>
          <a:prstGeom prst="rect">
            <a:avLst/>
          </a:prstGeom>
          <a:noFill/>
        </p:spPr>
        <p:txBody>
          <a:bodyPr wrap="square" rtlCol="0">
            <a:spAutoFit/>
          </a:bodyPr>
          <a:lstStyle/>
          <a:p>
            <a:r>
              <a:rPr lang="en-GB" i="1" dirty="0"/>
              <a:t>Mat </a:t>
            </a:r>
            <a:r>
              <a:rPr lang="en-GB" dirty="0"/>
              <a:t>20:25</a:t>
            </a:r>
            <a:r>
              <a:rPr lang="en-GB" i="1" dirty="0"/>
              <a:t> - 27  But Jesus called the disciples and said, "You know that the rulers of the </a:t>
            </a:r>
          </a:p>
          <a:p>
            <a:r>
              <a:rPr lang="en-GB" i="1" dirty="0"/>
              <a:t>gentiles lord it over them and their superiors act like tyrants over them. </a:t>
            </a:r>
          </a:p>
          <a:p>
            <a:r>
              <a:rPr lang="en-GB" i="1" dirty="0"/>
              <a:t> That's not the way it should be among you. Instead, whoever wants to be</a:t>
            </a:r>
          </a:p>
          <a:p>
            <a:r>
              <a:rPr lang="en-GB" i="1" dirty="0"/>
              <a:t> great among you must be your servant, and whoever wants </a:t>
            </a:r>
          </a:p>
          <a:p>
            <a:r>
              <a:rPr lang="en-GB" i="1" dirty="0"/>
              <a:t>to be first among you must be your slave. </a:t>
            </a:r>
          </a:p>
          <a:p>
            <a:r>
              <a:rPr lang="en-GB" i="1" dirty="0"/>
              <a:t> That's the way it is with the Son of </a:t>
            </a:r>
            <a:r>
              <a:rPr lang="en-GB" dirty="0"/>
              <a:t>Man.</a:t>
            </a:r>
            <a:r>
              <a:rPr lang="en-GB" i="1" dirty="0"/>
              <a:t> He did not come to be served, </a:t>
            </a:r>
          </a:p>
          <a:p>
            <a:r>
              <a:rPr lang="en-GB" i="1" dirty="0"/>
              <a:t>but to serve and to give his life as a ransom for many people."</a:t>
            </a:r>
            <a:endParaRPr lang="en-US" dirty="0"/>
          </a:p>
        </p:txBody>
      </p:sp>
    </p:spTree>
    <p:extLst>
      <p:ext uri="{BB962C8B-B14F-4D97-AF65-F5344CB8AC3E}">
        <p14:creationId xmlns:p14="http://schemas.microsoft.com/office/powerpoint/2010/main" val="2070325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lgn="ctr"/>
            <a:r>
              <a:rPr lang="en-US" sz="5400" b="1" dirty="0"/>
              <a:t>“Those in authority should manifest the spirit of Christ. They should deal as He would deal with every case that requires attention.”       </a:t>
            </a:r>
            <a:r>
              <a:rPr lang="en-US" sz="2100" dirty="0"/>
              <a:t>Testimonies to Ministers and Gospel Workers, 362.</a:t>
            </a:r>
          </a:p>
          <a:p>
            <a:r>
              <a:rPr lang="en-US" sz="2100" dirty="0"/>
              <a:t> </a:t>
            </a:r>
          </a:p>
          <a:p>
            <a:endParaRPr lang="en-US" dirty="0"/>
          </a:p>
        </p:txBody>
      </p:sp>
    </p:spTree>
    <p:extLst>
      <p:ext uri="{BB962C8B-B14F-4D97-AF65-F5344CB8AC3E}">
        <p14:creationId xmlns:p14="http://schemas.microsoft.com/office/powerpoint/2010/main" val="972971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272956"/>
            <a:ext cx="8915400" cy="1255594"/>
          </a:xfrm>
        </p:spPr>
        <p:txBody>
          <a:bodyPr>
            <a:normAutofit/>
          </a:bodyPr>
          <a:lstStyle/>
          <a:p>
            <a:r>
              <a:rPr lang="en-US" sz="4800" b="1" dirty="0"/>
              <a:t>Love - the Way to Unity</a:t>
            </a:r>
          </a:p>
        </p:txBody>
      </p:sp>
      <p:sp>
        <p:nvSpPr>
          <p:cNvPr id="4" name="TextBox 3"/>
          <p:cNvSpPr txBox="1"/>
          <p:nvPr/>
        </p:nvSpPr>
        <p:spPr>
          <a:xfrm>
            <a:off x="2589212" y="1378424"/>
            <a:ext cx="6759503" cy="3816429"/>
          </a:xfrm>
          <a:prstGeom prst="rect">
            <a:avLst/>
          </a:prstGeom>
          <a:noFill/>
        </p:spPr>
        <p:txBody>
          <a:bodyPr wrap="square" rtlCol="0">
            <a:spAutoFit/>
          </a:bodyPr>
          <a:lstStyle/>
          <a:p>
            <a:r>
              <a:rPr lang="en-US" dirty="0"/>
              <a:t>“</a:t>
            </a:r>
            <a:r>
              <a:rPr lang="en-US" sz="3200" b="1" dirty="0"/>
              <a:t>I made known to them your name, and I will continue to make it known, that the love with which you have loved me may be in them, and I in them.</a:t>
            </a:r>
            <a:r>
              <a:rPr lang="en-US" dirty="0"/>
              <a:t>” (</a:t>
            </a:r>
            <a:r>
              <a:rPr lang="en-US" dirty="0" err="1"/>
              <a:t>Jn</a:t>
            </a:r>
            <a:r>
              <a:rPr lang="en-US" dirty="0"/>
              <a:t> 17:26)</a:t>
            </a:r>
          </a:p>
          <a:p>
            <a:endParaRPr lang="en-US" dirty="0"/>
          </a:p>
          <a:p>
            <a:r>
              <a:rPr lang="en-US" sz="2000" b="1" dirty="0"/>
              <a:t>1Cor 13</a:t>
            </a:r>
          </a:p>
          <a:p>
            <a:endParaRPr lang="en-US" dirty="0"/>
          </a:p>
          <a:p>
            <a:r>
              <a:rPr lang="en-US" sz="2000" b="1" dirty="0" err="1"/>
              <a:t>Eph</a:t>
            </a:r>
            <a:r>
              <a:rPr lang="en-US" sz="2000" b="1" dirty="0"/>
              <a:t> 4:2,16</a:t>
            </a:r>
          </a:p>
        </p:txBody>
      </p:sp>
    </p:spTree>
    <p:extLst>
      <p:ext uri="{BB962C8B-B14F-4D97-AF65-F5344CB8AC3E}">
        <p14:creationId xmlns:p14="http://schemas.microsoft.com/office/powerpoint/2010/main" val="508751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4744-999F-144F-81E5-D7BD2F945F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AFBE98-EA1E-F042-AA38-A50F5F811E3B}"/>
              </a:ext>
            </a:extLst>
          </p:cNvPr>
          <p:cNvSpPr>
            <a:spLocks noGrp="1"/>
          </p:cNvSpPr>
          <p:nvPr>
            <p:ph idx="1"/>
          </p:nvPr>
        </p:nvSpPr>
        <p:spPr/>
        <p:txBody>
          <a:bodyPr>
            <a:normAutofit lnSpcReduction="10000"/>
          </a:bodyPr>
          <a:lstStyle/>
          <a:p>
            <a:r>
              <a:rPr lang="en-US" dirty="0"/>
              <a:t>“</a:t>
            </a:r>
            <a:r>
              <a:rPr lang="en-US" sz="3200" dirty="0"/>
              <a:t>Then they said, “Come, let us build ourselves a city and a tower with its top in the heavens, </a:t>
            </a:r>
            <a:r>
              <a:rPr lang="en-US" sz="3200" b="1" u="sng" dirty="0"/>
              <a:t>and let us make a name for ourselves</a:t>
            </a:r>
            <a:r>
              <a:rPr lang="en-US" sz="3200" dirty="0"/>
              <a:t>, lest we be dispersed over the face of the whole earth.”</a:t>
            </a:r>
            <a:r>
              <a:rPr lang="en-US" sz="3200" b="1" baseline="30000" dirty="0"/>
              <a:t> </a:t>
            </a:r>
            <a:r>
              <a:rPr lang="en-US" sz="3200" dirty="0"/>
              <a:t>And the Lord came down to see the city and the tower, which the children of man had built</a:t>
            </a:r>
            <a:r>
              <a:rPr lang="en-US" dirty="0"/>
              <a:t>”               Gen 11:4–5</a:t>
            </a:r>
          </a:p>
          <a:p>
            <a:endParaRPr lang="en-US" dirty="0"/>
          </a:p>
        </p:txBody>
      </p:sp>
    </p:spTree>
    <p:extLst>
      <p:ext uri="{BB962C8B-B14F-4D97-AF65-F5344CB8AC3E}">
        <p14:creationId xmlns:p14="http://schemas.microsoft.com/office/powerpoint/2010/main" val="914355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72D61-7AFB-0546-AE83-DE598C2263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B218BE-AFE8-8C4C-9293-3C5E5783E3D1}"/>
              </a:ext>
            </a:extLst>
          </p:cNvPr>
          <p:cNvSpPr>
            <a:spLocks noGrp="1"/>
          </p:cNvSpPr>
          <p:nvPr>
            <p:ph idx="1"/>
          </p:nvPr>
        </p:nvSpPr>
        <p:spPr/>
        <p:txBody>
          <a:bodyPr/>
          <a:lstStyle/>
          <a:p>
            <a:r>
              <a:rPr lang="en-US" dirty="0"/>
              <a:t>“</a:t>
            </a:r>
            <a:r>
              <a:rPr lang="en-US" sz="3200" dirty="0"/>
              <a:t>Now the Lord said to Abram, “Go from your country and your kindred and your father’s house to the land that I will show you.</a:t>
            </a:r>
            <a:r>
              <a:rPr lang="en-US" sz="3200" b="1" baseline="30000" dirty="0"/>
              <a:t>  </a:t>
            </a:r>
            <a:r>
              <a:rPr lang="en-US" sz="3200" dirty="0"/>
              <a:t>And I will make of you a great nation, and I will bless you </a:t>
            </a:r>
            <a:r>
              <a:rPr lang="en-US" sz="3200" b="1" u="sng" dirty="0"/>
              <a:t>and make your name great</a:t>
            </a:r>
            <a:r>
              <a:rPr lang="en-US" sz="3200" dirty="0"/>
              <a:t>, so that you will be a blessing</a:t>
            </a:r>
            <a:r>
              <a:rPr lang="en-US" dirty="0"/>
              <a:t>”</a:t>
            </a:r>
            <a:r>
              <a:rPr lang="en-US" b="1" baseline="30000" dirty="0"/>
              <a:t>                        </a:t>
            </a:r>
            <a:r>
              <a:rPr lang="en-US" dirty="0"/>
              <a:t>Gen 12:1–3</a:t>
            </a:r>
          </a:p>
          <a:p>
            <a:endParaRPr lang="en-US" dirty="0"/>
          </a:p>
        </p:txBody>
      </p:sp>
    </p:spTree>
    <p:extLst>
      <p:ext uri="{BB962C8B-B14F-4D97-AF65-F5344CB8AC3E}">
        <p14:creationId xmlns:p14="http://schemas.microsoft.com/office/powerpoint/2010/main" val="1387517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E1676-F0F3-AD42-B543-860856A000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817B08-B8CF-6C41-BBB3-9DE85069B893}"/>
              </a:ext>
            </a:extLst>
          </p:cNvPr>
          <p:cNvSpPr>
            <a:spLocks noGrp="1"/>
          </p:cNvSpPr>
          <p:nvPr>
            <p:ph idx="1"/>
          </p:nvPr>
        </p:nvSpPr>
        <p:spPr/>
        <p:txBody>
          <a:bodyPr/>
          <a:lstStyle/>
          <a:p>
            <a:r>
              <a:rPr lang="en-US" dirty="0"/>
              <a:t>“</a:t>
            </a:r>
            <a:r>
              <a:rPr lang="en-US" sz="3600" b="1" dirty="0"/>
              <a:t>And they were all filled with the Holy Spirit and began to speak in other tongues as the Spirit gave them utterance</a:t>
            </a:r>
            <a:r>
              <a:rPr lang="en-US" dirty="0"/>
              <a:t>” Act 2:4</a:t>
            </a:r>
          </a:p>
          <a:p>
            <a:endParaRPr lang="en-US" dirty="0"/>
          </a:p>
        </p:txBody>
      </p:sp>
    </p:spTree>
    <p:extLst>
      <p:ext uri="{BB962C8B-B14F-4D97-AF65-F5344CB8AC3E}">
        <p14:creationId xmlns:p14="http://schemas.microsoft.com/office/powerpoint/2010/main" val="323908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528571-889B-954E-A7DC-ADDE5625AD7F}"/>
              </a:ext>
            </a:extLst>
          </p:cNvPr>
          <p:cNvSpPr>
            <a:spLocks noGrp="1"/>
          </p:cNvSpPr>
          <p:nvPr>
            <p:ph idx="1"/>
          </p:nvPr>
        </p:nvSpPr>
        <p:spPr/>
        <p:txBody>
          <a:bodyPr>
            <a:normAutofit/>
          </a:bodyPr>
          <a:lstStyle/>
          <a:p>
            <a:pPr marL="0" indent="0">
              <a:buNone/>
            </a:pPr>
            <a:r>
              <a:rPr lang="en-US" sz="3600" dirty="0"/>
              <a:t>  </a:t>
            </a:r>
            <a:r>
              <a:rPr lang="he-IL" sz="4000" b="1" dirty="0" err="1"/>
              <a:t>כֹּח</a:t>
            </a:r>
            <a:r>
              <a:rPr lang="he-IL" sz="4000" b="1" dirty="0"/>
              <a:t>ַ  </a:t>
            </a:r>
            <a:r>
              <a:rPr lang="en-US" sz="4000" b="1" dirty="0"/>
              <a:t> </a:t>
            </a:r>
            <a:r>
              <a:rPr lang="en-US" sz="3600" dirty="0"/>
              <a:t>Power (being firm)</a:t>
            </a:r>
          </a:p>
          <a:p>
            <a:r>
              <a:rPr lang="he-IL" sz="4000" b="1" dirty="0"/>
              <a:t>מָשַׁל</a:t>
            </a:r>
            <a:r>
              <a:rPr lang="en-US" sz="4000" b="1" dirty="0"/>
              <a:t> </a:t>
            </a:r>
            <a:r>
              <a:rPr lang="en-US" sz="3600" dirty="0"/>
              <a:t>(be like…,resemble, speak a parable)</a:t>
            </a:r>
          </a:p>
          <a:p>
            <a:r>
              <a:rPr lang="he-IL" sz="4000" b="1" dirty="0" err="1"/>
              <a:t>גִּבּוֹר</a:t>
            </a:r>
            <a:r>
              <a:rPr lang="en-US" sz="4000" b="1" dirty="0"/>
              <a:t> </a:t>
            </a:r>
            <a:r>
              <a:rPr lang="en-US" sz="3600" dirty="0"/>
              <a:t>(strong, mighty)</a:t>
            </a:r>
            <a:endParaRPr lang="he-IL" sz="3600" dirty="0"/>
          </a:p>
          <a:p>
            <a:endParaRPr lang="he-IL" sz="3600" dirty="0"/>
          </a:p>
          <a:p>
            <a:endParaRPr lang="he-IL" sz="3600" dirty="0"/>
          </a:p>
          <a:p>
            <a:endParaRPr lang="en-US" dirty="0"/>
          </a:p>
        </p:txBody>
      </p:sp>
    </p:spTree>
    <p:extLst>
      <p:ext uri="{BB962C8B-B14F-4D97-AF65-F5344CB8AC3E}">
        <p14:creationId xmlns:p14="http://schemas.microsoft.com/office/powerpoint/2010/main" val="3652032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D3774-082E-4B45-8239-6712AF278F02}"/>
              </a:ext>
            </a:extLst>
          </p:cNvPr>
          <p:cNvSpPr>
            <a:spLocks noGrp="1"/>
          </p:cNvSpPr>
          <p:nvPr>
            <p:ph type="title"/>
          </p:nvPr>
        </p:nvSpPr>
        <p:spPr/>
        <p:txBody>
          <a:bodyPr/>
          <a:lstStyle/>
          <a:p>
            <a:pPr algn="ctr"/>
            <a:r>
              <a:rPr lang="en-US" b="1" dirty="0"/>
              <a:t>NEW TESTAMENT</a:t>
            </a:r>
          </a:p>
        </p:txBody>
      </p:sp>
      <p:sp>
        <p:nvSpPr>
          <p:cNvPr id="3" name="Content Placeholder 2">
            <a:extLst>
              <a:ext uri="{FF2B5EF4-FFF2-40B4-BE49-F238E27FC236}">
                <a16:creationId xmlns:a16="http://schemas.microsoft.com/office/drawing/2014/main" id="{FC982F9A-0376-9B4F-AAF5-E8F91327F503}"/>
              </a:ext>
            </a:extLst>
          </p:cNvPr>
          <p:cNvSpPr>
            <a:spLocks noGrp="1"/>
          </p:cNvSpPr>
          <p:nvPr>
            <p:ph idx="1"/>
          </p:nvPr>
        </p:nvSpPr>
        <p:spPr/>
        <p:txBody>
          <a:bodyPr>
            <a:normAutofit/>
          </a:bodyPr>
          <a:lstStyle/>
          <a:p>
            <a:pPr algn="ctr"/>
            <a:endParaRPr lang="en-US" sz="5400" b="1" dirty="0"/>
          </a:p>
          <a:p>
            <a:pPr algn="ctr"/>
            <a:r>
              <a:rPr lang="el-GR" sz="5400" b="1" dirty="0" err="1"/>
              <a:t>ἐξουσία</a:t>
            </a:r>
            <a:r>
              <a:rPr lang="el-GR" sz="5400" b="1" dirty="0"/>
              <a:t> </a:t>
            </a:r>
            <a:endParaRPr lang="en-US" sz="5400" b="1" dirty="0"/>
          </a:p>
        </p:txBody>
      </p:sp>
    </p:spTree>
    <p:extLst>
      <p:ext uri="{BB962C8B-B14F-4D97-AF65-F5344CB8AC3E}">
        <p14:creationId xmlns:p14="http://schemas.microsoft.com/office/powerpoint/2010/main" val="1531774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CDFF-B679-E243-8531-CBEE94FB8A1B}"/>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8258D9EA-8FCA-2D43-85FD-D06893840D7F}"/>
              </a:ext>
            </a:extLst>
          </p:cNvPr>
          <p:cNvPicPr>
            <a:picLocks noGrp="1" noChangeAspect="1"/>
          </p:cNvPicPr>
          <p:nvPr>
            <p:ph idx="1"/>
          </p:nvPr>
        </p:nvPicPr>
        <p:blipFill>
          <a:blip r:embed="rId2"/>
          <a:stretch>
            <a:fillRect/>
          </a:stretch>
        </p:blipFill>
        <p:spPr>
          <a:xfrm>
            <a:off x="1730327" y="624111"/>
            <a:ext cx="9087728" cy="5285962"/>
          </a:xfrm>
          <a:prstGeom prst="rect">
            <a:avLst/>
          </a:prstGeom>
        </p:spPr>
      </p:pic>
    </p:spTree>
    <p:extLst>
      <p:ext uri="{BB962C8B-B14F-4D97-AF65-F5344CB8AC3E}">
        <p14:creationId xmlns:p14="http://schemas.microsoft.com/office/powerpoint/2010/main" val="828958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F21B0F-7B74-884B-83C0-A7137BC20F12}"/>
              </a:ext>
            </a:extLst>
          </p:cNvPr>
          <p:cNvPicPr>
            <a:picLocks noChangeAspect="1"/>
          </p:cNvPicPr>
          <p:nvPr/>
        </p:nvPicPr>
        <p:blipFill>
          <a:blip r:embed="rId2"/>
          <a:stretch>
            <a:fillRect/>
          </a:stretch>
        </p:blipFill>
        <p:spPr>
          <a:xfrm>
            <a:off x="-1021977" y="-1290918"/>
            <a:ext cx="14495929" cy="8767483"/>
          </a:xfrm>
          <a:prstGeom prst="rect">
            <a:avLst/>
          </a:prstGeom>
        </p:spPr>
      </p:pic>
    </p:spTree>
    <p:extLst>
      <p:ext uri="{BB962C8B-B14F-4D97-AF65-F5344CB8AC3E}">
        <p14:creationId xmlns:p14="http://schemas.microsoft.com/office/powerpoint/2010/main" val="1183952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E667CB-BC2C-0540-A687-BC4C3329071A}"/>
              </a:ext>
            </a:extLst>
          </p:cNvPr>
          <p:cNvSpPr>
            <a:spLocks noGrp="1"/>
          </p:cNvSpPr>
          <p:nvPr>
            <p:ph idx="1"/>
          </p:nvPr>
        </p:nvSpPr>
        <p:spPr/>
        <p:txBody>
          <a:bodyPr/>
          <a:lstStyle/>
          <a:p>
            <a:pPr marL="0" indent="0">
              <a:buNone/>
            </a:pPr>
            <a:r>
              <a:rPr lang="en-US" sz="2800" b="1" dirty="0"/>
              <a:t>Primarily the Greek verb, from which the noun is derived has two inter-connected meanings:</a:t>
            </a:r>
          </a:p>
          <a:p>
            <a:r>
              <a:rPr lang="en-US" sz="2800" b="1" dirty="0"/>
              <a:t>(1) “be free, unimpeded,” and </a:t>
            </a:r>
          </a:p>
          <a:p>
            <a:r>
              <a:rPr lang="en-US" sz="2800" b="1" dirty="0"/>
              <a:t>(2) “have the right, or have permission, or have authorization</a:t>
            </a:r>
          </a:p>
          <a:p>
            <a:pPr marL="0" indent="0">
              <a:buNone/>
            </a:pPr>
            <a:endParaRPr lang="en-US" dirty="0"/>
          </a:p>
        </p:txBody>
      </p:sp>
    </p:spTree>
    <p:extLst>
      <p:ext uri="{BB962C8B-B14F-4D97-AF65-F5344CB8AC3E}">
        <p14:creationId xmlns:p14="http://schemas.microsoft.com/office/powerpoint/2010/main" val="3747504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76BA-E4BF-FD43-BA21-E96B61ADFDFF}"/>
              </a:ext>
            </a:extLst>
          </p:cNvPr>
          <p:cNvSpPr>
            <a:spLocks noGrp="1"/>
          </p:cNvSpPr>
          <p:nvPr>
            <p:ph idx="1"/>
          </p:nvPr>
        </p:nvSpPr>
        <p:spPr/>
        <p:txBody>
          <a:bodyPr/>
          <a:lstStyle/>
          <a:p>
            <a:r>
              <a:rPr lang="en-US" sz="2800" b="1" dirty="0"/>
              <a:t>“</a:t>
            </a:r>
            <a:r>
              <a:rPr lang="en-US" sz="3600" b="1" dirty="0"/>
              <a:t>All authority in heaven and on earth has been given to me</a:t>
            </a:r>
            <a:r>
              <a:rPr lang="en-US" sz="2800" b="1" dirty="0"/>
              <a:t>"</a:t>
            </a:r>
          </a:p>
          <a:p>
            <a:r>
              <a:rPr lang="en-US" dirty="0"/>
              <a:t>                                                                                                      (Mt 28:18)</a:t>
            </a:r>
          </a:p>
          <a:p>
            <a:endParaRPr lang="en-US" dirty="0"/>
          </a:p>
        </p:txBody>
      </p:sp>
    </p:spTree>
    <p:extLst>
      <p:ext uri="{BB962C8B-B14F-4D97-AF65-F5344CB8AC3E}">
        <p14:creationId xmlns:p14="http://schemas.microsoft.com/office/powerpoint/2010/main" val="177526318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6931C23B4E154BA7E8104755D6A6CD" ma:contentTypeVersion="1" ma:contentTypeDescription="Create a new document." ma:contentTypeScope="" ma:versionID="c8eee80a9397e942757032f22530b6af">
  <xsd:schema xmlns:xsd="http://www.w3.org/2001/XMLSchema" xmlns:xs="http://www.w3.org/2001/XMLSchema" xmlns:p="http://schemas.microsoft.com/office/2006/metadata/properties" xmlns:ns2="708c96bb-742e-4249-8e2b-6d89ee2a2a12" targetNamespace="http://schemas.microsoft.com/office/2006/metadata/properties" ma:root="true" ma:fieldsID="ed20ab612628702c9de8aa0a98ebc27b" ns2:_="">
    <xsd:import namespace="708c96bb-742e-4249-8e2b-6d89ee2a2a12"/>
    <xsd:element name="properties">
      <xsd:complexType>
        <xsd:sequence>
          <xsd:element name="documentManagement">
            <xsd:complexType>
              <xsd:all>
                <xsd:element ref="ns2:j2a840a341ce45988eab089c2d811663" minOccurs="0"/>
                <xsd:element ref="ns2:gc564d6ebf4248c7833a610fa17582d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c96bb-742e-4249-8e2b-6d89ee2a2a12" elementFormDefault="qualified">
    <xsd:import namespace="http://schemas.microsoft.com/office/2006/documentManagement/types"/>
    <xsd:import namespace="http://schemas.microsoft.com/office/infopath/2007/PartnerControls"/>
    <xsd:element name="j2a840a341ce45988eab089c2d811663" ma:index="9" nillable="true" ma:taxonomy="true" ma:internalName="j2a840a341ce45988eab089c2d811663" ma:taxonomyFieldName="CurriculumCategories" ma:displayName="CurriculumCategories" ma:default="" ma:fieldId="{32a840a3-41ce-4598-8eab-089c2d811663}" ma:taxonomyMulti="true" ma:sspId="b5610599-cc4b-4dc8-9e5a-d998835b68b3" ma:termSetId="bf1c4c82-3a44-4d16-bb71-072355a7d518" ma:anchorId="00000000-0000-0000-0000-000000000000" ma:open="true" ma:isKeyword="false">
      <xsd:complexType>
        <xsd:sequence>
          <xsd:element ref="pc:Terms" minOccurs="0" maxOccurs="1"/>
        </xsd:sequence>
      </xsd:complexType>
    </xsd:element>
    <xsd:element name="gc564d6ebf4248c7833a610fa17582d5" ma:index="11" nillable="true" ma:taxonomy="true" ma:internalName="gc564d6ebf4248c7833a610fa17582d5" ma:taxonomyFieldName="Authors" ma:displayName="Authors" ma:default="" ma:fieldId="{0c564d6e-bf42-48c7-833a-610fa17582d5}" ma:taxonomyMulti="true" ma:sspId="b5610599-cc4b-4dc8-9e5a-d998835b68b3" ma:termSetId="f7ac89c2-ea02-468b-b02c-fe613d55204b"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c564d6ebf4248c7833a610fa17582d5 xmlns="708c96bb-742e-4249-8e2b-6d89ee2a2a12">
      <Terms xmlns="http://schemas.microsoft.com/office/infopath/2007/PartnerControls">
        <TermInfo xmlns="http://schemas.microsoft.com/office/infopath/2007/PartnerControls">
          <TermName xmlns="http://schemas.microsoft.com/office/infopath/2007/PartnerControls">Artur Stele</TermName>
          <TermId xmlns="http://schemas.microsoft.com/office/infopath/2007/PartnerControls">27f3922d-96ad-4bb6-b709-ce839ba465aa</TermId>
        </TermInfo>
      </Terms>
    </gc564d6ebf4248c7833a610fa17582d5>
    <j2a840a341ce45988eab089c2d811663 xmlns="708c96bb-742e-4249-8e2b-6d89ee2a2a12">
      <Terms xmlns="http://schemas.microsoft.com/office/infopath/2007/PartnerControls"/>
    </j2a840a341ce45988eab089c2d811663>
  </documentManagement>
</p:properties>
</file>

<file path=customXml/itemProps1.xml><?xml version="1.0" encoding="utf-8"?>
<ds:datastoreItem xmlns:ds="http://schemas.openxmlformats.org/officeDocument/2006/customXml" ds:itemID="{119E5B3F-7B0B-4378-92B1-5F76087B09A9}"/>
</file>

<file path=customXml/itemProps2.xml><?xml version="1.0" encoding="utf-8"?>
<ds:datastoreItem xmlns:ds="http://schemas.openxmlformats.org/officeDocument/2006/customXml" ds:itemID="{07861D90-0617-4A93-9D43-4A5D6BC055EA}"/>
</file>

<file path=customXml/itemProps3.xml><?xml version="1.0" encoding="utf-8"?>
<ds:datastoreItem xmlns:ds="http://schemas.openxmlformats.org/officeDocument/2006/customXml" ds:itemID="{BA5C113B-C206-4C6E-96B2-6B054CD54DA7}"/>
</file>

<file path=docProps/app.xml><?xml version="1.0" encoding="utf-8"?>
<Properties xmlns="http://schemas.openxmlformats.org/officeDocument/2006/extended-properties" xmlns:vt="http://schemas.openxmlformats.org/officeDocument/2006/docPropsVTypes">
  <Template>Wisp</Template>
  <TotalTime>28329</TotalTime>
  <Words>1961</Words>
  <Application>Microsoft Office PowerPoint</Application>
  <PresentationFormat>Widescreen</PresentationFormat>
  <Paragraphs>121</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Century Gothic</vt:lpstr>
      <vt:lpstr>Museo</vt:lpstr>
      <vt:lpstr>Open Sans</vt:lpstr>
      <vt:lpstr>Wingdings 3</vt:lpstr>
      <vt:lpstr>Wisp</vt:lpstr>
      <vt:lpstr>Biblical Teachings About Unity And AUTHORITY FOR CHURCH LEADERSHIP  by Artur Stele, PhD</vt:lpstr>
      <vt:lpstr>PowerPoint Presentation</vt:lpstr>
      <vt:lpstr>PowerPoint Presentation</vt:lpstr>
      <vt:lpstr>PowerPoint Presentation</vt:lpstr>
      <vt:lpstr>NEW TESTAMENT</vt:lpstr>
      <vt:lpstr>PowerPoint Presentation</vt:lpstr>
      <vt:lpstr>PowerPoint Presentation</vt:lpstr>
      <vt:lpstr>PowerPoint Presentation</vt:lpstr>
      <vt:lpstr>PowerPoint Presentation</vt:lpstr>
      <vt:lpstr>PowerPoint Presentation</vt:lpstr>
      <vt:lpstr>Pillar 1</vt:lpstr>
      <vt:lpstr>PowerPoint Presentation</vt:lpstr>
      <vt:lpstr>PowerPoint Presentation</vt:lpstr>
      <vt:lpstr>PowerPoint Presentation</vt:lpstr>
      <vt:lpstr>PowerPoint Presentation</vt:lpstr>
      <vt:lpstr>PowerPoint Presentation</vt:lpstr>
      <vt:lpstr>Pillar 2</vt:lpstr>
      <vt:lpstr>PowerPoint Presentation</vt:lpstr>
      <vt:lpstr>PowerPoint Presentation</vt:lpstr>
      <vt:lpstr>Abraham</vt:lpstr>
      <vt:lpstr>King</vt:lpstr>
      <vt:lpstr>Prophets</vt:lpstr>
      <vt:lpstr>PowerPoint Presentation</vt:lpstr>
      <vt:lpstr>Physical/Social entity </vt:lpstr>
      <vt:lpstr>Spiritual entity </vt:lpstr>
      <vt:lpstr>Can the two contradict each other?</vt:lpstr>
      <vt:lpstr>PowerPoint Presentation</vt:lpstr>
      <vt:lpstr>Pillar 3</vt:lpstr>
      <vt:lpstr>Pillar 4</vt:lpstr>
      <vt:lpstr>PowerPoint Presentation</vt:lpstr>
      <vt:lpstr>Pillar 5</vt:lpstr>
      <vt:lpstr>Pillar 6</vt:lpstr>
      <vt:lpstr>Example:</vt:lpstr>
      <vt:lpstr>Pillar 7</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President: The president is the first officer of the General  Conference and shall report to the General Conference Executive  Committee in consultation with the secretary and the  treasurer/chief  financial officer . He or his designee shall preside at the  s ession s of the  General Conference, act as  chair of the  General Conference  Executive  Committee, serve in the general interests of the General Confer ence as the  20 /  Constitution GC Working Policy 201 6 - 201 7 General Conference  Executive Committee shall determine, and perform  such other duties as usually pertain to such office. The General Conference  p resident shall be an ordained minister of experience.</dc:title>
  <dc:creator>Stele, Artur</dc:creator>
  <cp:lastModifiedBy>Missah, Ellen S.</cp:lastModifiedBy>
  <cp:revision>156</cp:revision>
  <dcterms:created xsi:type="dcterms:W3CDTF">2017-06-27T06:50:50Z</dcterms:created>
  <dcterms:modified xsi:type="dcterms:W3CDTF">2022-01-12T16:39:09Z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0x010100606931C23B4E154BA7E8104755D6A6CD</vt:lpwstr>
  </property>
  <property fmtid="{D5CDD505-2E9C-101B-9397-08002B2CF9AE}" pid="3" name="Authors">
    <vt:lpwstr>73;#Artur Stele|27f3922d-96ad-4bb6-b709-ce839ba465aa</vt:lpwstr>
  </property>
  <property fmtid="{D5CDD505-2E9C-101B-9397-08002B2CF9AE}" pid="4" name="CurriculumCategories">
    <vt:lpwstr/>
  </property>
</Properties>
</file>